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2"/>
  </p:notesMasterIdLst>
  <p:sldIdLst>
    <p:sldId id="376" r:id="rId2"/>
    <p:sldId id="348" r:id="rId3"/>
    <p:sldId id="365" r:id="rId4"/>
    <p:sldId id="370" r:id="rId5"/>
    <p:sldId id="371" r:id="rId6"/>
    <p:sldId id="357" r:id="rId7"/>
    <p:sldId id="265" r:id="rId8"/>
    <p:sldId id="312" r:id="rId9"/>
    <p:sldId id="347" r:id="rId10"/>
    <p:sldId id="377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FF66CC"/>
    <a:srgbClr val="0000FF"/>
    <a:srgbClr val="EE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55" autoAdjust="0"/>
  </p:normalViewPr>
  <p:slideViewPr>
    <p:cSldViewPr>
      <p:cViewPr varScale="1">
        <p:scale>
          <a:sx n="38" d="100"/>
          <a:sy n="38" d="100"/>
        </p:scale>
        <p:origin x="-102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EB51F-0224-4922-B3D9-974F28DFB731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34B4B31-4A20-4219-8CCE-39FB5978C1DA}" type="pres">
      <dgm:prSet presAssocID="{F61EB51F-0224-4922-B3D9-974F28DFB7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7B4F527-3DD1-4CF4-BC70-78D40B94C0FA}" type="presOf" srcId="{F61EB51F-0224-4922-B3D9-974F28DFB731}" destId="{634B4B31-4A20-4219-8CCE-39FB5978C1D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A13584-897B-4271-AF25-304D615AC935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1D9849-BA00-43FD-81F1-18B1EDD7D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767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AF53-1B8A-4AF0-AB00-9153811AD3F8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140C3-4E56-4713-A1F1-7B5DE7D8F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49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95693-DEE2-42E3-8175-5401CEC289CB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5959-0652-4045-A4C5-4F104F619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0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57A2-DF36-4B6E-A0A9-9EE448EE31EA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74F71-7C2C-4544-AE27-25DCD0E21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9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21FF-5DB9-4286-9DB9-924FD03BE1D4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4BFA7-9021-4D61-B549-C5511C958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EC7B-0CC1-4593-8F22-3399BC70D4FF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21FB-5A02-46F0-97D0-89FDC0F3F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77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93D8-0C1A-490D-A516-FCA99AC63F09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8ED71-78C4-4C8D-9C5C-77740155C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4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9185-5124-4511-ACAE-F039EA42E2EA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DFDBA-9B68-424F-87EB-01C35F3C9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2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60D2-8EC2-4CC4-A854-E3BA1E46C543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FC2D-7DC7-4EA7-9F16-49864691F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7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D1D4A-EE87-4EC5-870A-F05FD3A4DE99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0C0D-FF88-48E0-A0CB-53569B7F0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2042-9684-4EF7-BCE8-B8B65F277080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95D7-E5B3-48DC-97E2-E2C015A04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7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463A4-B012-4A85-B05D-0963E5107482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78590-6173-45E3-9395-31D2A4384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8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524E458-A1B8-4B4A-A14C-5408E484BED5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0E10462-3AD1-4C01-B698-0FD110EE8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00042"/>
            <a:ext cx="756084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</a:t>
            </a: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КЛОПИЦКОГО</a:t>
            </a: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ВОЛОСОВСКОГО  МУНИЦИПАЛЬНОГО РАЙОНА ЛЕНИНГРАДСКОЙ ОБЛАСТИ ЗА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 </a:t>
            </a:r>
          </a:p>
          <a:p>
            <a:pPr algn="ctr">
              <a:defRPr/>
            </a:pPr>
            <a:endParaRPr lang="ru-RU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6357958"/>
          <a:ext cx="8358246" cy="14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23850" y="1268413"/>
            <a:ext cx="856932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Контактная информация:  Администрация Клопицкого сельского поселения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Адрес: Ленинградская область Волосовский район д.Клопицы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Телефон 8 813 73 78332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Факс 8 813 73 78386</a:t>
            </a:r>
          </a:p>
          <a:p>
            <a:pPr eaLnBrk="1" hangingPunct="1"/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 klopitsy@mail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Режим работы: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понедельник- пятница с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до 17 часов,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перерыв на обед с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 до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 часов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суббота-воскресенье выходной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85750" y="188913"/>
            <a:ext cx="8429625" cy="1295400"/>
          </a:xfrm>
        </p:spPr>
        <p:txBody>
          <a:bodyPr lIns="91440" rIns="91440" bIns="45720"/>
          <a:lstStyle/>
          <a:p>
            <a:pPr algn="ctr" eaLnBrk="1" hangingPunct="1"/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Показатели  исполнения  бюджета</a:t>
            </a:r>
            <a:b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 сельского поселения</a:t>
            </a:r>
            <a:b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 района за 2019 год</a:t>
            </a:r>
          </a:p>
        </p:txBody>
      </p:sp>
      <p:graphicFrame>
        <p:nvGraphicFramePr>
          <p:cNvPr id="110658" name="Group 66"/>
          <p:cNvGraphicFramePr>
            <a:graphicFrameLocks noGrp="1"/>
          </p:cNvGraphicFramePr>
          <p:nvPr>
            <p:ph idx="4294967295"/>
          </p:nvPr>
        </p:nvGraphicFramePr>
        <p:xfrm>
          <a:off x="285750" y="1571625"/>
          <a:ext cx="8678864" cy="3179960"/>
        </p:xfrm>
        <a:graphic>
          <a:graphicData uri="http://schemas.openxmlformats.org/drawingml/2006/table">
            <a:tbl>
              <a:tblPr/>
              <a:tblGrid>
                <a:gridCol w="4065743">
                  <a:extLst>
                    <a:ext uri="{9D8B030D-6E8A-4147-A177-3AD203B41FA5}"/>
                  </a:extLst>
                </a:gridCol>
                <a:gridCol w="1732759">
                  <a:extLst>
                    <a:ext uri="{9D8B030D-6E8A-4147-A177-3AD203B41FA5}"/>
                  </a:extLst>
                </a:gridCol>
                <a:gridCol w="1708776">
                  <a:extLst>
                    <a:ext uri="{9D8B030D-6E8A-4147-A177-3AD203B41FA5}"/>
                  </a:extLst>
                </a:gridCol>
                <a:gridCol w="1171586">
                  <a:extLst>
                    <a:ext uri="{9D8B030D-6E8A-4147-A177-3AD203B41FA5}"/>
                  </a:extLst>
                </a:gridCol>
              </a:tblGrid>
              <a:tr h="41509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82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011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30056,4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30100,1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250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30869,8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30426,9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- 813,4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-326,8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43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86313"/>
            <a:ext cx="35290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786313"/>
            <a:ext cx="35290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14313"/>
            <a:ext cx="8786813" cy="1357312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доходной части бюджета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15810" name="Group 98"/>
          <p:cNvGraphicFramePr>
            <a:graphicFrameLocks noGrp="1"/>
          </p:cNvGraphicFramePr>
          <p:nvPr/>
        </p:nvGraphicFramePr>
        <p:xfrm>
          <a:off x="468313" y="2000250"/>
          <a:ext cx="8461375" cy="4578349"/>
        </p:xfrm>
        <a:graphic>
          <a:graphicData uri="http://schemas.openxmlformats.org/drawingml/2006/table">
            <a:tbl>
              <a:tblPr/>
              <a:tblGrid>
                <a:gridCol w="4104083">
                  <a:extLst>
                    <a:ext uri="{9D8B030D-6E8A-4147-A177-3AD203B41FA5}"/>
                  </a:extLst>
                </a:gridCol>
                <a:gridCol w="1512031">
                  <a:extLst>
                    <a:ext uri="{9D8B030D-6E8A-4147-A177-3AD203B41FA5}"/>
                  </a:extLst>
                </a:gridCol>
                <a:gridCol w="1584032">
                  <a:extLst>
                    <a:ext uri="{9D8B030D-6E8A-4147-A177-3AD203B41FA5}"/>
                  </a:extLst>
                </a:gridCol>
                <a:gridCol w="1261229">
                  <a:extLst>
                    <a:ext uri="{9D8B030D-6E8A-4147-A177-3AD203B41FA5}"/>
                  </a:extLst>
                </a:gridCol>
              </a:tblGrid>
              <a:tr h="10096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 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47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Всего доходов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30056,4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30100,1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5565,6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5627,0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22495,0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22467,3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42875"/>
            <a:ext cx="8715375" cy="5715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2019 году в части 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5627,0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643563" y="1628775"/>
            <a:ext cx="3357562" cy="1228725"/>
          </a:xfrm>
          <a:prstGeom prst="homePlate">
            <a:avLst>
              <a:gd name="adj" fmla="val 9510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Единый сельскохозяйственный налог –0,8 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3071813"/>
            <a:ext cx="2928937" cy="1000125"/>
          </a:xfrm>
          <a:prstGeom prst="homePlate">
            <a:avLst>
              <a:gd name="adj" fmla="val 519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Земельный налог с физических лиц – 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2299,1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929313" y="4214813"/>
            <a:ext cx="3071812" cy="857250"/>
          </a:xfrm>
          <a:prstGeom prst="homePlate">
            <a:avLst>
              <a:gd name="adj" fmla="val 7740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Государственная пошлина– 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7,5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214313" y="1628775"/>
            <a:ext cx="3286125" cy="1085850"/>
          </a:xfrm>
          <a:prstGeom prst="homePlate">
            <a:avLst>
              <a:gd name="adj" fmla="val 6210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доходы физических лиц –  1606,1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214313" y="3143250"/>
            <a:ext cx="3000375" cy="857250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имущество физических лиц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123,4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14313" y="4143375"/>
            <a:ext cx="3143250" cy="785813"/>
          </a:xfrm>
          <a:prstGeom prst="homePlate">
            <a:avLst>
              <a:gd name="adj" fmla="val 720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Земельный налог с организаций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1036,7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2" grpId="0" animBg="1"/>
      <p:bldP spid="14354" grpId="0" animBg="1"/>
      <p:bldP spid="143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42875"/>
            <a:ext cx="8715375" cy="5715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2019 году в части неналоговых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00037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2005,8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57875" y="2214563"/>
            <a:ext cx="3286125" cy="2786062"/>
          </a:xfrm>
          <a:prstGeom prst="homePlate">
            <a:avLst>
              <a:gd name="adj" fmla="val 39759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 –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984,6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0" y="2286000"/>
            <a:ext cx="3000375" cy="2643188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продажи материальных и нематериальных активов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952,0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2" grpId="0" animBg="1"/>
      <p:bldP spid="143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142875"/>
            <a:ext cx="8572500" cy="642938"/>
          </a:xfrm>
        </p:spPr>
        <p:txBody>
          <a:bodyPr lIns="91440" rIns="91440" bIns="45720"/>
          <a:lstStyle/>
          <a:p>
            <a:pPr algn="ctr" eaLnBrk="1" hangingPunct="1"/>
            <a:r>
              <a:rPr lang="ru-RU" alt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части налоговых и неналоговых доходов за 2019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960438"/>
          <a:ext cx="8605837" cy="5183187"/>
        </p:xfrm>
        <a:graphic>
          <a:graphicData uri="http://schemas.openxmlformats.org/drawingml/2006/table">
            <a:tbl>
              <a:tblPr/>
              <a:tblGrid>
                <a:gridCol w="4919509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</a:tblGrid>
              <a:tr h="602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46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                  тыс. руб.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Факт,                        тыс. руб.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5565,6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5627,0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52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налог,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3361,7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3335,8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26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26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организаций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490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физических лиц</a:t>
                      </a:r>
                    </a:p>
                  </a:txBody>
                  <a:tcPr marL="5576" marR="5576" marT="55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2299,1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1995,8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462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Штрафы, санкции, возмещение ущерба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реализации материальных и нематериальных 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</a:tr>
              <a:tr h="2189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7561,4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7633,8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60350"/>
            <a:ext cx="8715375" cy="811213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 расходной  части  бюджета  Клопицкого сельского поселения Волосовского района за 2019 год</a:t>
            </a:r>
          </a:p>
        </p:txBody>
      </p:sp>
      <p:graphicFrame>
        <p:nvGraphicFramePr>
          <p:cNvPr id="124978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142875" y="1341438"/>
          <a:ext cx="8786813" cy="251618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70509">
                  <a:extLst>
                    <a:ext uri="{9D8B030D-6E8A-4147-A177-3AD203B41FA5}"/>
                  </a:extLst>
                </a:gridCol>
                <a:gridCol w="2056022">
                  <a:extLst>
                    <a:ext uri="{9D8B030D-6E8A-4147-A177-3AD203B41FA5}"/>
                  </a:extLst>
                </a:gridCol>
                <a:gridCol w="2010244">
                  <a:extLst>
                    <a:ext uri="{9D8B030D-6E8A-4147-A177-3AD203B41FA5}"/>
                  </a:extLst>
                </a:gridCol>
                <a:gridCol w="1850038">
                  <a:extLst>
                    <a:ext uri="{9D8B030D-6E8A-4147-A177-3AD203B41FA5}"/>
                  </a:extLst>
                </a:gridCol>
              </a:tblGrid>
              <a:tr h="4737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57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         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12847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30869,8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30426,9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143375"/>
            <a:ext cx="4357687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42875"/>
            <a:ext cx="8501062" cy="714375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Клопицкого сельского поселения Волосовского района за 2019 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75782,2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6072188" y="1052513"/>
            <a:ext cx="2928937" cy="733425"/>
          </a:xfrm>
          <a:prstGeom prst="homePlate">
            <a:avLst>
              <a:gd name="adj" fmla="val 133616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Физкультура и спорт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165,2 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6072188" y="1928813"/>
            <a:ext cx="2928937" cy="785812"/>
          </a:xfrm>
          <a:prstGeom prst="homePlate">
            <a:avLst>
              <a:gd name="adj" fmla="val 9911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Жилищно-коммунальное хозяйство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14225,6 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2857500"/>
            <a:ext cx="2928937" cy="714375"/>
          </a:xfrm>
          <a:prstGeom prst="homePlate">
            <a:avLst>
              <a:gd name="adj" fmla="val 1167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Социальная политика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1833,6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6072188" y="3714750"/>
            <a:ext cx="2928937" cy="714375"/>
          </a:xfrm>
          <a:prstGeom prst="homePlate">
            <a:avLst>
              <a:gd name="adj" fmla="val 1167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Культура и кинематография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22410,7 тыс. руб.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6216650" y="4643438"/>
            <a:ext cx="2784475" cy="731837"/>
          </a:xfrm>
          <a:prstGeom prst="homePlate">
            <a:avLst>
              <a:gd name="adj" fmla="val 1012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Национальная экономика    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                9415,9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57188" y="1071563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16409,2 тыс. руб.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57188" y="2000250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оборона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300,1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357188" y="2857500"/>
            <a:ext cx="2857500" cy="1285875"/>
          </a:xfrm>
          <a:prstGeom prst="homePlate">
            <a:avLst>
              <a:gd name="adj" fmla="val 8228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безопасность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714,4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357188" y="4429125"/>
            <a:ext cx="2786062" cy="946150"/>
          </a:xfrm>
          <a:prstGeom prst="homePlate">
            <a:avLst>
              <a:gd name="adj" fmla="val 661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Благоустройство – 10282,9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2" grpId="0" animBg="1"/>
      <p:bldP spid="14353" grpId="0" animBg="1"/>
      <p:bldP spid="14354" grpId="0" animBg="1"/>
      <p:bldP spid="14355" grpId="0" animBg="1"/>
      <p:bldP spid="143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715375" cy="7858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района за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928688"/>
          <a:ext cx="8605837" cy="53149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9264">
                  <a:extLst>
                    <a:ext uri="{9D8B030D-6E8A-4147-A177-3AD203B41FA5}"/>
                  </a:extLst>
                </a:gridCol>
                <a:gridCol w="3099648">
                  <a:extLst>
                    <a:ext uri="{9D8B030D-6E8A-4147-A177-3AD203B41FA5}"/>
                  </a:extLst>
                </a:gridCol>
                <a:gridCol w="1500142">
                  <a:extLst>
                    <a:ext uri="{9D8B030D-6E8A-4147-A177-3AD203B41FA5}"/>
                  </a:extLst>
                </a:gridCol>
                <a:gridCol w="1500142">
                  <a:extLst>
                    <a:ext uri="{9D8B030D-6E8A-4147-A177-3AD203B41FA5}"/>
                  </a:extLst>
                </a:gridCol>
                <a:gridCol w="1676641">
                  <a:extLst>
                    <a:ext uri="{9D8B030D-6E8A-4147-A177-3AD203B41FA5}"/>
                  </a:extLst>
                </a:gridCol>
              </a:tblGrid>
              <a:tr h="46701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1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670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5138,6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5005,3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226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208,2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208,2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6439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206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2254,0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</a:tr>
              <a:tr h="3206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3340,2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3126,5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</a:tr>
              <a:tr h="3206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237,5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236,4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</a:tr>
              <a:tr h="332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29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2673,1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2673,1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06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32749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81295,1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75782,2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79701">
                <a:tc gridSpan="2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12755</TotalTime>
  <Words>628</Words>
  <Application>Microsoft Office PowerPoint</Application>
  <PresentationFormat>Экран (4:3)</PresentationFormat>
  <Paragraphs>228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Times New Roman</vt:lpstr>
      <vt:lpstr>Поток</vt:lpstr>
      <vt:lpstr>Презентация PowerPoint</vt:lpstr>
      <vt:lpstr>Показатели  исполнения  бюджета Клопицкого сельского поселения Волосовского района за 2019 год</vt:lpstr>
      <vt:lpstr>Показатели исполнения доходной части бюджета Клопицкого сельского поселения Волосовского района за 2019 год</vt:lpstr>
      <vt:lpstr>Исполнение доходной части бюджета Клопицкого сельского поселения в 2019 году в части налоговых доходов</vt:lpstr>
      <vt:lpstr>Исполнение доходной части бюджета Клопицкого сельского поселения в 2019 году в части неналоговых доходов</vt:lpstr>
      <vt:lpstr>Исполнение доходной части бюджета Клопицкого сельского поселения в части налоговых и неналоговых доходов за 2019 год</vt:lpstr>
      <vt:lpstr>Исполнение  расходной  части  бюджета  Клопицкого сельского поселения Волосовского района за 2019 год</vt:lpstr>
      <vt:lpstr>Исполнение расходной части бюджета Клопицкого сельского поселения Волосовского района за 2019 год</vt:lpstr>
      <vt:lpstr>Расходная часть бюджета Клопицкого сельского поселения Волосовского района за 2019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об исполнении бюджета Артемовского городского округа за 2013 год</dc:title>
  <dc:creator>Наталья Шиленко</dc:creator>
  <cp:lastModifiedBy>User Windows</cp:lastModifiedBy>
  <cp:revision>1735</cp:revision>
  <dcterms:created xsi:type="dcterms:W3CDTF">2014-04-10T11:32:30Z</dcterms:created>
  <dcterms:modified xsi:type="dcterms:W3CDTF">2022-03-01T13:31:58Z</dcterms:modified>
</cp:coreProperties>
</file>