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2"/>
  </p:notesMasterIdLst>
  <p:sldIdLst>
    <p:sldId id="376" r:id="rId2"/>
    <p:sldId id="348" r:id="rId3"/>
    <p:sldId id="365" r:id="rId4"/>
    <p:sldId id="370" r:id="rId5"/>
    <p:sldId id="371" r:id="rId6"/>
    <p:sldId id="357" r:id="rId7"/>
    <p:sldId id="265" r:id="rId8"/>
    <p:sldId id="312" r:id="rId9"/>
    <p:sldId id="347" r:id="rId10"/>
    <p:sldId id="377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3300"/>
    <a:srgbClr val="FF66CC"/>
    <a:srgbClr val="0000FF"/>
    <a:srgbClr val="EE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55" autoAdjust="0"/>
  </p:normalViewPr>
  <p:slideViewPr>
    <p:cSldViewPr>
      <p:cViewPr varScale="1">
        <p:scale>
          <a:sx n="38" d="100"/>
          <a:sy n="38" d="100"/>
        </p:scale>
        <p:origin x="-102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EB51F-0224-4922-B3D9-974F28DFB731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34B4B31-4A20-4219-8CCE-39FB5978C1DA}" type="pres">
      <dgm:prSet presAssocID="{F61EB51F-0224-4922-B3D9-974F28DFB7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7770BE7-E883-4F9B-99DF-6E5420EBAF20}" type="presOf" srcId="{F61EB51F-0224-4922-B3D9-974F28DFB731}" destId="{634B4B31-4A20-4219-8CCE-39FB5978C1D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A8C305-5EE4-4B38-BC28-6ABD08D4F35A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F6B706-F062-458C-A0C2-E6B8AAB3E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672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50EF-6C8D-46C9-98D7-1B11939F0BE0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AE84-44CF-4884-83B2-2CA1C2D5F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034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C7BA-001A-4FDC-8B43-FC33E0CA3CFA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393C1-F740-4BAB-8E85-3C5EFEF9D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35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41293-296D-4822-84DA-ECF4656ADDFE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C826-512E-411B-A978-476391797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87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8546-D4D9-47B2-90DC-7215BCE34F4E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01273-DDAA-429C-B36E-FB3B96BF8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69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64C8D-05C4-4B0A-9407-FAFC4C59102F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C1568-9BAD-442A-96EB-DA0019AFF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296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E65FC-7668-44EE-ACCC-DFD718C9BE8C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AC313-EDE1-437B-AC32-72FB57BDA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00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DC91E-203F-4FAA-AC6E-3D68BCD9D016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F480-215D-451E-9B47-F4568CBDA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3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BEA5F-5709-4563-8DBE-33C411362985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FB732-12B6-4247-B8D4-2DE482CCA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98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7EC8B-A4A1-4084-857C-AD03A12DC791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B03E9-DE48-413B-AA71-4496D4416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E6F4-722F-4CB3-90BE-235B2263D338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89D32-DC0C-4911-AAF7-7B7C95883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06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9DA59-22F2-4C9C-BEB3-80724A994291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EDC0A-0A80-497F-9056-6DC9D9912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15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A1A4248-050D-4E97-A3CF-1D87A1A1B3D0}" type="datetimeFigureOut">
              <a:rPr lang="ru-RU"/>
              <a:pPr>
                <a:defRPr/>
              </a:pPr>
              <a:t>01.03.2022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8B4569E-12B1-47E4-8A0C-D8CC7ABAF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00042"/>
            <a:ext cx="756084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</a:t>
            </a: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КЛОПИЦКОГО</a:t>
            </a:r>
          </a:p>
          <a:p>
            <a:pPr algn="ctr">
              <a:defRPr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ВОЛОСОВСКОГО МУНИЦИПАЛЬНОГО  РАЙОНА ЛЕНИНГРАДСКОЙ ОБЛАСТИ ЗА 2020ГОД </a:t>
            </a:r>
          </a:p>
          <a:p>
            <a:pPr algn="ctr">
              <a:defRPr/>
            </a:pPr>
            <a:endParaRPr lang="ru-RU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6357958"/>
          <a:ext cx="8358246" cy="14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23850" y="1268413"/>
            <a:ext cx="856932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Контактная информация:  Администрация муниципального образования  Клопицкое сельское поселение Волосовского муниципального района Ленинградской области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Адрес: Ленинградская область Волосовский район д.Клопицы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Телефон 8 813 73 78 332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Факс 8 813 73 78 386</a:t>
            </a:r>
          </a:p>
          <a:p>
            <a:pPr eaLnBrk="1" hangingPunct="1"/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 klopitsy@mail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Режим работы: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понедельник- пятница с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ͦ ͦ до 17 часов,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перерыв на обед с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ͦ ͦ  до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ͦ ͦ  часов</a:t>
            </a:r>
          </a:p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суббота-воскресенье выходной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85750" y="188913"/>
            <a:ext cx="8429625" cy="1295400"/>
          </a:xfrm>
        </p:spPr>
        <p:txBody>
          <a:bodyPr lIns="91440" rIns="91440" bIns="45720"/>
          <a:lstStyle/>
          <a:p>
            <a:pPr algn="ctr" eaLnBrk="1" hangingPunct="1"/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Показатели  исполнения  бюджета</a:t>
            </a:r>
            <a:b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 сельского поселения</a:t>
            </a:r>
            <a:b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Волосовского района за 2020год</a:t>
            </a:r>
          </a:p>
        </p:txBody>
      </p:sp>
      <p:graphicFrame>
        <p:nvGraphicFramePr>
          <p:cNvPr id="110658" name="Group 66"/>
          <p:cNvGraphicFramePr>
            <a:graphicFrameLocks noGrp="1"/>
          </p:cNvGraphicFramePr>
          <p:nvPr>
            <p:ph idx="4294967295"/>
          </p:nvPr>
        </p:nvGraphicFramePr>
        <p:xfrm>
          <a:off x="285750" y="1571625"/>
          <a:ext cx="8678864" cy="3179960"/>
        </p:xfrm>
        <a:graphic>
          <a:graphicData uri="http://schemas.openxmlformats.org/drawingml/2006/table">
            <a:tbl>
              <a:tblPr/>
              <a:tblGrid>
                <a:gridCol w="4065743">
                  <a:extLst>
                    <a:ext uri="{9D8B030D-6E8A-4147-A177-3AD203B41FA5}"/>
                  </a:extLst>
                </a:gridCol>
                <a:gridCol w="1732759">
                  <a:extLst>
                    <a:ext uri="{9D8B030D-6E8A-4147-A177-3AD203B41FA5}"/>
                  </a:extLst>
                </a:gridCol>
                <a:gridCol w="1708776">
                  <a:extLst>
                    <a:ext uri="{9D8B030D-6E8A-4147-A177-3AD203B41FA5}"/>
                  </a:extLst>
                </a:gridCol>
                <a:gridCol w="1171586">
                  <a:extLst>
                    <a:ext uri="{9D8B030D-6E8A-4147-A177-3AD203B41FA5}"/>
                  </a:extLst>
                </a:gridCol>
              </a:tblGrid>
              <a:tr h="41509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822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011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77092,2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75631,8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250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83731,8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75782,2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156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(+/-),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 тыс. руб.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- 6639,5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-150,4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43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86313"/>
            <a:ext cx="35290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786313"/>
            <a:ext cx="35290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214313"/>
            <a:ext cx="8786813" cy="1357312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доходной части бюджета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115810" name="Group 98"/>
          <p:cNvGraphicFramePr>
            <a:graphicFrameLocks noGrp="1"/>
          </p:cNvGraphicFramePr>
          <p:nvPr/>
        </p:nvGraphicFramePr>
        <p:xfrm>
          <a:off x="468313" y="2000250"/>
          <a:ext cx="8461375" cy="4578349"/>
        </p:xfrm>
        <a:graphic>
          <a:graphicData uri="http://schemas.openxmlformats.org/drawingml/2006/table">
            <a:tbl>
              <a:tblPr/>
              <a:tblGrid>
                <a:gridCol w="4104083">
                  <a:extLst>
                    <a:ext uri="{9D8B030D-6E8A-4147-A177-3AD203B41FA5}"/>
                  </a:extLst>
                </a:gridCol>
                <a:gridCol w="1512031">
                  <a:extLst>
                    <a:ext uri="{9D8B030D-6E8A-4147-A177-3AD203B41FA5}"/>
                  </a:extLst>
                </a:gridCol>
                <a:gridCol w="1584032">
                  <a:extLst>
                    <a:ext uri="{9D8B030D-6E8A-4147-A177-3AD203B41FA5}"/>
                  </a:extLst>
                </a:gridCol>
                <a:gridCol w="1261229">
                  <a:extLst>
                    <a:ext uri="{9D8B030D-6E8A-4147-A177-3AD203B41FA5}"/>
                  </a:extLst>
                </a:gridCol>
              </a:tblGrid>
              <a:tr h="100964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 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47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Всего доходов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77092,2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75631,8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22229,6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23144,5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2575,9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3489,0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  <a:tr h="673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43559" marR="4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54862,6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52487,3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59" marR="4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0E4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42875"/>
            <a:ext cx="8715375" cy="5715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Клопицкого сельского поселения в 2020 году в части 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23144,5</a:t>
            </a: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643563" y="1628775"/>
            <a:ext cx="3357562" cy="1228725"/>
          </a:xfrm>
          <a:prstGeom prst="homePlate">
            <a:avLst>
              <a:gd name="adj" fmla="val 9510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Единый сельскохозяйственный налог –-31,2 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3071813"/>
            <a:ext cx="2928937" cy="1000125"/>
          </a:xfrm>
          <a:prstGeom prst="homePlate">
            <a:avLst>
              <a:gd name="adj" fmla="val 519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Земельный налог с физических лиц – 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8634,3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929313" y="4214813"/>
            <a:ext cx="3071812" cy="857250"/>
          </a:xfrm>
          <a:prstGeom prst="homePlate">
            <a:avLst>
              <a:gd name="adj" fmla="val 7740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Государственная пошлина– 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17,7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214313" y="1628775"/>
            <a:ext cx="3286125" cy="1085850"/>
          </a:xfrm>
          <a:prstGeom prst="homePlate">
            <a:avLst>
              <a:gd name="adj" fmla="val 6210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доходы физических лиц –  5928,8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214313" y="3143250"/>
            <a:ext cx="3000375" cy="857250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Налог на имущество физических лиц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1082,1тыс.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214313" y="4143375"/>
            <a:ext cx="3143250" cy="785813"/>
          </a:xfrm>
          <a:prstGeom prst="homePlate">
            <a:avLst>
              <a:gd name="adj" fmla="val 720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Земельный налог с организаций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5282,4тыс.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2" grpId="0" animBg="1"/>
      <p:bldP spid="14354" grpId="0" animBg="1"/>
      <p:bldP spid="143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42875"/>
            <a:ext cx="8715375" cy="571500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Клопицкого сельского поселения в 2020 году в части неналоговых доходов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00037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3489,0</a:t>
            </a: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57875" y="2214563"/>
            <a:ext cx="3286125" cy="2786062"/>
          </a:xfrm>
          <a:prstGeom prst="homePlate">
            <a:avLst>
              <a:gd name="adj" fmla="val 39759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 –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2982,1ыс.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0" y="2286000"/>
            <a:ext cx="3000375" cy="2643188"/>
          </a:xfrm>
          <a:prstGeom prst="homePlate">
            <a:avLst>
              <a:gd name="adj" fmla="val 574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Доходы от продажи материальных и нематериальных активов – 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</a:rPr>
              <a:t>79,1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52" grpId="0" animBg="1"/>
      <p:bldP spid="143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142875"/>
            <a:ext cx="8572500" cy="642938"/>
          </a:xfrm>
        </p:spPr>
        <p:txBody>
          <a:bodyPr lIns="91440" rIns="91440" bIns="45720"/>
          <a:lstStyle/>
          <a:p>
            <a:pPr algn="ctr" eaLnBrk="1" hangingPunct="1"/>
            <a:r>
              <a:rPr lang="ru-RU" alt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Клопицкого сельского поселения в части налоговых и неналоговых доходов за 2020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960438"/>
          <a:ext cx="8605837" cy="5183187"/>
        </p:xfrm>
        <a:graphic>
          <a:graphicData uri="http://schemas.openxmlformats.org/drawingml/2006/table">
            <a:tbl>
              <a:tblPr/>
              <a:tblGrid>
                <a:gridCol w="4919509">
                  <a:extLst>
                    <a:ext uri="{9D8B030D-6E8A-4147-A177-3AD203B41FA5}"/>
                  </a:extLst>
                </a:gridCol>
                <a:gridCol w="1228776">
                  <a:extLst>
                    <a:ext uri="{9D8B030D-6E8A-4147-A177-3AD203B41FA5}"/>
                  </a:extLst>
                </a:gridCol>
                <a:gridCol w="1228776">
                  <a:extLst>
                    <a:ext uri="{9D8B030D-6E8A-4147-A177-3AD203B41FA5}"/>
                  </a:extLst>
                </a:gridCol>
                <a:gridCol w="1228776">
                  <a:extLst>
                    <a:ext uri="{9D8B030D-6E8A-4147-A177-3AD203B41FA5}"/>
                  </a:extLst>
                </a:gridCol>
              </a:tblGrid>
              <a:tr h="602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46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План,                   тыс. руб.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Факт,                        тыс. руб.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исп.</a:t>
                      </a:r>
                    </a:p>
                  </a:txBody>
                  <a:tcPr marL="5576" marR="5576" marT="5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22229,6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23144,5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5928,8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52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налог, 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13726,0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14999,1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26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26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организаций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5282,7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490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с физических лиц</a:t>
                      </a:r>
                    </a:p>
                  </a:txBody>
                  <a:tcPr marL="5576" marR="5576" marT="55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8634,3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01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2575,9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3489,0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462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dirty="0">
                          <a:latin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2079,6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2982,1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36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Штрафы, санкции, возмещение ущерба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36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</a:tr>
              <a:tr h="336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реализации материальных и нематериальных активов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</a:tr>
              <a:tr h="2189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2593,7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3503,7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76" marR="5576" marT="55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260350"/>
            <a:ext cx="8715375" cy="811213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 расходной  части  бюджета  Клопицкого сельского поселения Волосовского района за 2020 год</a:t>
            </a:r>
          </a:p>
        </p:txBody>
      </p:sp>
      <p:graphicFrame>
        <p:nvGraphicFramePr>
          <p:cNvPr id="124978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142875" y="1341438"/>
          <a:ext cx="8786813" cy="251618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70509">
                  <a:extLst>
                    <a:ext uri="{9D8B030D-6E8A-4147-A177-3AD203B41FA5}"/>
                  </a:extLst>
                </a:gridCol>
                <a:gridCol w="2056022">
                  <a:extLst>
                    <a:ext uri="{9D8B030D-6E8A-4147-A177-3AD203B41FA5}"/>
                  </a:extLst>
                </a:gridCol>
                <a:gridCol w="2010244">
                  <a:extLst>
                    <a:ext uri="{9D8B030D-6E8A-4147-A177-3AD203B41FA5}"/>
                  </a:extLst>
                </a:gridCol>
                <a:gridCol w="1850038">
                  <a:extLst>
                    <a:ext uri="{9D8B030D-6E8A-4147-A177-3AD203B41FA5}"/>
                  </a:extLst>
                </a:gridCol>
              </a:tblGrid>
              <a:tr h="4737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57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            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12847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тыс. руб.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83731,8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75782,2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143375"/>
            <a:ext cx="4357687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42875"/>
            <a:ext cx="8501062" cy="714375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 Клопицкого сельского поселения Волосовского района за 2020 год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286126" y="2214562"/>
            <a:ext cx="2786062" cy="2786063"/>
          </a:xfrm>
          <a:prstGeom prst="upDownArrowCallout">
            <a:avLst>
              <a:gd name="adj1" fmla="val 25000"/>
              <a:gd name="adj2" fmla="val 25000"/>
              <a:gd name="adj3" fmla="val 16921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75782,2</a:t>
            </a:r>
          </a:p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тыс. 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6072188" y="1052513"/>
            <a:ext cx="2928937" cy="733425"/>
          </a:xfrm>
          <a:prstGeom prst="homePlate">
            <a:avLst>
              <a:gd name="adj" fmla="val 133616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Физкультура и спорт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165,2 тыс. руб.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57188" y="928688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6072188" y="1928813"/>
            <a:ext cx="2928937" cy="785812"/>
          </a:xfrm>
          <a:prstGeom prst="homePlate">
            <a:avLst>
              <a:gd name="adj" fmla="val 9911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Жилищно-коммунальное хозяйство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14225,6 тыс. руб.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072188" y="2857500"/>
            <a:ext cx="2928937" cy="714375"/>
          </a:xfrm>
          <a:prstGeom prst="homePlate">
            <a:avLst>
              <a:gd name="adj" fmla="val 1167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Социальная политика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1833,6 тыс. руб.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6072188" y="3714750"/>
            <a:ext cx="2928937" cy="714375"/>
          </a:xfrm>
          <a:prstGeom prst="homePlate">
            <a:avLst>
              <a:gd name="adj" fmla="val 11675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Культура и кинематография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</a:rPr>
              <a:t>22410,7 тыс. руб.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6216650" y="4643438"/>
            <a:ext cx="2784475" cy="731837"/>
          </a:xfrm>
          <a:prstGeom prst="homePlate">
            <a:avLst>
              <a:gd name="adj" fmla="val 1012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Национальная экономика    </a:t>
            </a:r>
          </a:p>
          <a:p>
            <a:pPr algn="ctr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                9415,9 тыс. руб.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357188" y="1071563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16409,2 тыс. руб.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57188" y="2000250"/>
            <a:ext cx="2857500" cy="714375"/>
          </a:xfrm>
          <a:prstGeom prst="homePlate">
            <a:avLst>
              <a:gd name="adj" fmla="val 1093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оборона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300,1 тыс. руб.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357188" y="2857500"/>
            <a:ext cx="2857500" cy="1285875"/>
          </a:xfrm>
          <a:prstGeom prst="homePlate">
            <a:avLst>
              <a:gd name="adj" fmla="val 8228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Национальная безопасность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и правоохранительная 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714,4 тыс. руб.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357188" y="4429125"/>
            <a:ext cx="2786062" cy="946150"/>
          </a:xfrm>
          <a:prstGeom prst="homePlate">
            <a:avLst>
              <a:gd name="adj" fmla="val 6619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Благоустройство – 10282,9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8" grpId="0" animBg="1"/>
      <p:bldP spid="14352" grpId="0" animBg="1"/>
      <p:bldP spid="14353" grpId="0" animBg="1"/>
      <p:bldP spid="14354" grpId="0" animBg="1"/>
      <p:bldP spid="14355" grpId="0" animBg="1"/>
      <p:bldP spid="143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0"/>
            <a:ext cx="8715375" cy="785813"/>
          </a:xfrm>
        </p:spPr>
        <p:txBody>
          <a:bodyPr lIns="91440" rIns="9144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Клопицкого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Волосовского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района за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928688"/>
          <a:ext cx="8605837" cy="499427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29264">
                  <a:extLst>
                    <a:ext uri="{9D8B030D-6E8A-4147-A177-3AD203B41FA5}"/>
                  </a:extLst>
                </a:gridCol>
                <a:gridCol w="3099648">
                  <a:extLst>
                    <a:ext uri="{9D8B030D-6E8A-4147-A177-3AD203B41FA5}"/>
                  </a:extLst>
                </a:gridCol>
                <a:gridCol w="1500142">
                  <a:extLst>
                    <a:ext uri="{9D8B030D-6E8A-4147-A177-3AD203B41FA5}"/>
                  </a:extLst>
                </a:gridCol>
                <a:gridCol w="1500142">
                  <a:extLst>
                    <a:ext uri="{9D8B030D-6E8A-4147-A177-3AD203B41FA5}"/>
                  </a:extLst>
                </a:gridCol>
                <a:gridCol w="1676641">
                  <a:extLst>
                    <a:ext uri="{9D8B030D-6E8A-4147-A177-3AD203B41FA5}"/>
                  </a:extLst>
                </a:gridCol>
              </a:tblGrid>
              <a:tr h="46701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71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670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16468,5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16409,2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22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300,1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300,1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6439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735,0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724,0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2066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10925,5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9415,9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</a:tr>
              <a:tr h="32066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28551,0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24508,5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</a:tr>
              <a:tr h="332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329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24640,8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22410,7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066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1888,0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1833,6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432748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35999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83731,8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75782,2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  <a:tr h="279700">
                <a:tc gridSpan="2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2" marR="6032" marT="6032" marB="0" anchor="b">
                    <a:solidFill>
                      <a:srgbClr val="EEF5A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12813</TotalTime>
  <Words>625</Words>
  <Application>Microsoft Office PowerPoint</Application>
  <PresentationFormat>Экран (4:3)</PresentationFormat>
  <Paragraphs>224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Times New Roman</vt:lpstr>
      <vt:lpstr>Поток</vt:lpstr>
      <vt:lpstr>Презентация PowerPoint</vt:lpstr>
      <vt:lpstr>Показатели  исполнения  бюджета Клопицкого сельского поселения Волосовского района за 2020год</vt:lpstr>
      <vt:lpstr>Показатели исполнения доходной части бюджета Клопицкого сельского поселения  за 2020 год</vt:lpstr>
      <vt:lpstr>Исполнение доходной части бюджета Клопицкого сельского поселения в 2020 году в части налоговых доходов</vt:lpstr>
      <vt:lpstr>Исполнение доходной части бюджета Клопицкого сельского поселения в 2020 году в части неналоговых доходов</vt:lpstr>
      <vt:lpstr>Исполнение доходной части бюджета Клопицкого сельского поселения в части налоговых и неналоговых доходов за 2020 год</vt:lpstr>
      <vt:lpstr>Исполнение  расходной  части  бюджета  Клопицкого сельского поселения Волосовского района за 2020 год</vt:lpstr>
      <vt:lpstr>Исполнение расходной части бюджета Клопицкого сельского поселения Волосовского района за 2020 год</vt:lpstr>
      <vt:lpstr>Расходная часть бюджета Клопицкого сельского поселения Волосовского района за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об исполнении бюджета Артемовского городского округа за 2013 год</dc:title>
  <dc:creator>Наталья Шиленко</dc:creator>
  <cp:lastModifiedBy>User Windows</cp:lastModifiedBy>
  <cp:revision>1741</cp:revision>
  <dcterms:created xsi:type="dcterms:W3CDTF">2014-04-10T11:32:30Z</dcterms:created>
  <dcterms:modified xsi:type="dcterms:W3CDTF">2022-03-01T13:32:43Z</dcterms:modified>
</cp:coreProperties>
</file>