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2" r:id="rId2"/>
    <p:sldMasterId id="2147483714" r:id="rId3"/>
    <p:sldMasterId id="2147483725" r:id="rId4"/>
  </p:sldMasterIdLst>
  <p:notesMasterIdLst>
    <p:notesMasterId r:id="rId15"/>
  </p:notesMasterIdLst>
  <p:handoutMasterIdLst>
    <p:handoutMasterId r:id="rId16"/>
  </p:handoutMasterIdLst>
  <p:sldIdLst>
    <p:sldId id="507" r:id="rId5"/>
    <p:sldId id="538" r:id="rId6"/>
    <p:sldId id="541" r:id="rId7"/>
    <p:sldId id="547" r:id="rId8"/>
    <p:sldId id="543" r:id="rId9"/>
    <p:sldId id="544" r:id="rId10"/>
    <p:sldId id="546" r:id="rId11"/>
    <p:sldId id="536" r:id="rId12"/>
    <p:sldId id="549" r:id="rId13"/>
    <p:sldId id="551" r:id="rId14"/>
  </p:sldIdLst>
  <p:sldSz cx="13681075" cy="7705725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683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366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50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733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4169" algn="l" defTabSz="913667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1005" algn="l" defTabSz="913667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197838" algn="l" defTabSz="913667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4671" algn="l" defTabSz="913667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27">
          <p15:clr>
            <a:srgbClr val="A4A3A4"/>
          </p15:clr>
        </p15:guide>
        <p15:guide id="2" pos="4309">
          <p15:clr>
            <a:srgbClr val="A4A3A4"/>
          </p15:clr>
        </p15:guide>
        <p15:guide id="3" pos="43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4E39"/>
    <a:srgbClr val="F5F1EA"/>
    <a:srgbClr val="D8EFF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5652" autoAdjust="0"/>
  </p:normalViewPr>
  <p:slideViewPr>
    <p:cSldViewPr>
      <p:cViewPr>
        <p:scale>
          <a:sx n="90" d="100"/>
          <a:sy n="90" d="100"/>
        </p:scale>
        <p:origin x="-936" y="-336"/>
      </p:cViewPr>
      <p:guideLst>
        <p:guide orient="horz" pos="2427"/>
        <p:guide pos="4309"/>
        <p:guide pos="43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18" tIns="45708" rIns="91418" bIns="4570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18" tIns="45708" rIns="91418" bIns="45708" rtlCol="0"/>
          <a:lstStyle>
            <a:lvl1pPr algn="r">
              <a:defRPr sz="1200"/>
            </a:lvl1pPr>
          </a:lstStyle>
          <a:p>
            <a:fld id="{BFCC50D2-EA55-4977-9C38-00CD24994358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18" tIns="45708" rIns="91418" bIns="4570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6" y="9428584"/>
            <a:ext cx="2945659" cy="496332"/>
          </a:xfrm>
          <a:prstGeom prst="rect">
            <a:avLst/>
          </a:prstGeom>
        </p:spPr>
        <p:txBody>
          <a:bodyPr vert="horz" lIns="91418" tIns="45708" rIns="91418" bIns="45708" rtlCol="0" anchor="b"/>
          <a:lstStyle>
            <a:lvl1pPr algn="r">
              <a:defRPr sz="1200"/>
            </a:lvl1pPr>
          </a:lstStyle>
          <a:p>
            <a:fld id="{AE438C31-BC2C-49ED-AC6C-A7FB1FD85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021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18" tIns="45708" rIns="91418" bIns="4570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90" y="0"/>
            <a:ext cx="2946400" cy="496809"/>
          </a:xfrm>
          <a:prstGeom prst="rect">
            <a:avLst/>
          </a:prstGeom>
        </p:spPr>
        <p:txBody>
          <a:bodyPr vert="horz" lIns="91418" tIns="45708" rIns="91418" bIns="45708" rtlCol="0"/>
          <a:lstStyle>
            <a:lvl1pPr algn="r">
              <a:defRPr sz="1200"/>
            </a:lvl1pPr>
          </a:lstStyle>
          <a:p>
            <a:fld id="{524164C1-F11D-4271-999A-C00DB3324A94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" y="744538"/>
            <a:ext cx="66071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8" tIns="45708" rIns="91418" bIns="457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2" y="4715712"/>
            <a:ext cx="5438775" cy="4466511"/>
          </a:xfrm>
          <a:prstGeom prst="rect">
            <a:avLst/>
          </a:prstGeom>
        </p:spPr>
        <p:txBody>
          <a:bodyPr vert="horz" lIns="91418" tIns="45708" rIns="91418" bIns="457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18" tIns="45708" rIns="91418" bIns="4570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90" y="9428242"/>
            <a:ext cx="2946400" cy="496809"/>
          </a:xfrm>
          <a:prstGeom prst="rect">
            <a:avLst/>
          </a:prstGeom>
        </p:spPr>
        <p:txBody>
          <a:bodyPr vert="horz" lIns="91418" tIns="45708" rIns="91418" bIns="45708" rtlCol="0" anchor="b"/>
          <a:lstStyle>
            <a:lvl1pPr algn="r">
              <a:defRPr sz="1200"/>
            </a:lvl1pPr>
          </a:lstStyle>
          <a:p>
            <a:fld id="{2B4C7D6A-3C1D-48E8-9990-EACFE27C22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818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6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834" algn="l" defTabSz="9136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667" algn="l" defTabSz="9136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501" algn="l" defTabSz="9136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335" algn="l" defTabSz="9136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169" algn="l" defTabSz="9136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005" algn="l" defTabSz="9136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838" algn="l" defTabSz="9136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671" algn="l" defTabSz="9136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5450" y="1241425"/>
            <a:ext cx="594677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/>
          </a:p>
        </p:txBody>
      </p:sp>
    </p:spTree>
    <p:extLst>
      <p:ext uri="{BB962C8B-B14F-4D97-AF65-F5344CB8AC3E}">
        <p14:creationId xmlns:p14="http://schemas.microsoft.com/office/powerpoint/2010/main" val="607933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250" y="744538"/>
            <a:ext cx="660717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FB82C-153F-4E5B-9C4D-5017BDDBB9A0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575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6081" y="1261101"/>
            <a:ext cx="11628914" cy="2682734"/>
          </a:xfrm>
          <a:prstGeom prst="rect">
            <a:avLst/>
          </a:prstGeom>
        </p:spPr>
        <p:txBody>
          <a:bodyPr lIns="107120" tIns="53560" rIns="107120" bIns="53560" anchor="b"/>
          <a:lstStyle>
            <a:lvl1pPr algn="ctr">
              <a:defRPr sz="77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0136" y="4047291"/>
            <a:ext cx="10260807" cy="1860433"/>
          </a:xfrm>
          <a:prstGeom prst="rect">
            <a:avLst/>
          </a:prstGeom>
        </p:spPr>
        <p:txBody>
          <a:bodyPr lIns="107120" tIns="53560" rIns="107120" bIns="53560"/>
          <a:lstStyle>
            <a:lvl1pPr marL="0" indent="0" algn="ctr">
              <a:buNone/>
              <a:defRPr sz="3000"/>
            </a:lvl1pPr>
            <a:lvl2pPr marL="590393" indent="0" algn="ctr">
              <a:buNone/>
              <a:defRPr sz="2600"/>
            </a:lvl2pPr>
            <a:lvl3pPr marL="1180784" indent="0" algn="ctr">
              <a:buNone/>
              <a:defRPr sz="2300"/>
            </a:lvl3pPr>
            <a:lvl4pPr marL="1771177" indent="0" algn="ctr">
              <a:buNone/>
              <a:defRPr sz="2100"/>
            </a:lvl4pPr>
            <a:lvl5pPr marL="2361570" indent="0" algn="ctr">
              <a:buNone/>
              <a:defRPr sz="2100"/>
            </a:lvl5pPr>
            <a:lvl6pPr marL="2951962" indent="0" algn="ctr">
              <a:buNone/>
              <a:defRPr sz="2100"/>
            </a:lvl6pPr>
            <a:lvl7pPr marL="3542353" indent="0" algn="ctr">
              <a:buNone/>
              <a:defRPr sz="2100"/>
            </a:lvl7pPr>
            <a:lvl8pPr marL="4132745" indent="0" algn="ctr">
              <a:buNone/>
              <a:defRPr sz="2100"/>
            </a:lvl8pPr>
            <a:lvl9pPr marL="4723137" indent="0" algn="ctr">
              <a:buNone/>
              <a:defRPr sz="21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0574" y="7142068"/>
            <a:ext cx="3078242" cy="410259"/>
          </a:xfrm>
          <a:prstGeom prst="rect">
            <a:avLst/>
          </a:prstGeom>
        </p:spPr>
        <p:txBody>
          <a:bodyPr lIns="107120" tIns="53560" rIns="107120" bIns="53560"/>
          <a:lstStyle/>
          <a:p>
            <a:fld id="{03C0729D-6DE3-4785-BDC3-95AD7889F248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31858" y="7142068"/>
            <a:ext cx="4617363" cy="410259"/>
          </a:xfrm>
          <a:prstGeom prst="rect">
            <a:avLst/>
          </a:prstGeom>
        </p:spPr>
        <p:txBody>
          <a:bodyPr lIns="107120" tIns="53560" rIns="107120" bIns="53560"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62259" y="7142068"/>
            <a:ext cx="3078242" cy="410259"/>
          </a:xfrm>
          <a:prstGeom prst="rect">
            <a:avLst/>
          </a:prstGeom>
        </p:spPr>
        <p:txBody>
          <a:bodyPr lIns="107120" tIns="53560" rIns="107120" bIns="53560"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638702" y="355965"/>
            <a:ext cx="1636404" cy="375531"/>
          </a:xfrm>
          <a:prstGeom prst="rect">
            <a:avLst/>
          </a:prstGeom>
        </p:spPr>
      </p:pic>
      <p:sp>
        <p:nvSpPr>
          <p:cNvPr id="11" name="Прямоугольник 10"/>
          <p:cNvSpPr/>
          <p:nvPr userDrawn="1"/>
        </p:nvSpPr>
        <p:spPr>
          <a:xfrm>
            <a:off x="1071136" y="365708"/>
            <a:ext cx="708237" cy="120619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120" tIns="53560" rIns="107120" bIns="53560" rtlCol="0" anchor="ctr"/>
          <a:lstStyle/>
          <a:p>
            <a:pPr algn="ctr"/>
            <a:endParaRPr lang="ru-RU" sz="1900"/>
          </a:p>
        </p:txBody>
      </p:sp>
    </p:spTree>
    <p:extLst>
      <p:ext uri="{BB962C8B-B14F-4D97-AF65-F5344CB8AC3E}">
        <p14:creationId xmlns:p14="http://schemas.microsoft.com/office/powerpoint/2010/main" val="4200169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6" y="1678655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94" y="2823436"/>
            <a:ext cx="4435476" cy="3976935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7891889" y="2877199"/>
            <a:ext cx="5789192" cy="3923156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4068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2759879" y="1650265"/>
            <a:ext cx="9563908" cy="5149977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5649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743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3" y="1678654"/>
            <a:ext cx="9554415" cy="821360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8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4" y="2823428"/>
            <a:ext cx="9554438" cy="397681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200"/>
            </a:lvl4pPr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537426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8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4" y="1661577"/>
            <a:ext cx="9554438" cy="5138660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163225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3" y="1678654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8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2823436"/>
            <a:ext cx="4435507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5" y="2823436"/>
            <a:ext cx="4422398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8378435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8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1602401"/>
            <a:ext cx="4435507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5" y="1602401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3847802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8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5" y="1602401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2759881" y="1602397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2498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8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2759883" y="1602401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7889976" y="1602397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26140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77371" y="1661581"/>
            <a:ext cx="5803713" cy="5144558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19" tIns="67062" rIns="134119" bIns="67062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8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1597978"/>
            <a:ext cx="4435507" cy="5202269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8213908" y="2568579"/>
            <a:ext cx="4871096" cy="38232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669369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0574" y="410266"/>
            <a:ext cx="11799928" cy="1489417"/>
          </a:xfrm>
          <a:prstGeom prst="rect">
            <a:avLst/>
          </a:prstGeom>
        </p:spPr>
        <p:txBody>
          <a:bodyPr lIns="102568" tIns="51284" rIns="102568" bIns="51284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0574" y="2051296"/>
            <a:ext cx="11799928" cy="4889212"/>
          </a:xfrm>
          <a:prstGeom prst="rect">
            <a:avLst/>
          </a:prstGeom>
        </p:spPr>
        <p:txBody>
          <a:bodyPr lIns="102568" tIns="51284" rIns="102568" bIns="51284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39804" y="7142170"/>
            <a:ext cx="3079749" cy="409575"/>
          </a:xfrm>
          <a:prstGeom prst="rect">
            <a:avLst/>
          </a:prstGeom>
        </p:spPr>
        <p:txBody>
          <a:bodyPr lIns="102568" tIns="51284" rIns="102568" bIns="5128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FFF7438-DCE0-4AF7-B3BD-107ACA530C80}" type="datetimeFigureOut">
              <a:rPr lang="ru-RU"/>
              <a:pPr>
                <a:defRPr/>
              </a:pPr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32316" y="7142170"/>
            <a:ext cx="4616451" cy="409575"/>
          </a:xfrm>
          <a:prstGeom prst="rect">
            <a:avLst/>
          </a:prstGeom>
        </p:spPr>
        <p:txBody>
          <a:bodyPr lIns="102568" tIns="51284" rIns="102568" bIns="5128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661530" y="7142170"/>
            <a:ext cx="3079749" cy="409575"/>
          </a:xfrm>
          <a:prstGeom prst="rect">
            <a:avLst/>
          </a:prstGeom>
        </p:spPr>
        <p:txBody>
          <a:bodyPr lIns="102568" tIns="51284" rIns="102568" bIns="5128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DB0ADED-770D-4005-9FF6-4ADA30DB4F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4453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3" y="1678654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8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91" y="2823435"/>
            <a:ext cx="4435476" cy="3976935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7891889" y="2877199"/>
            <a:ext cx="5789192" cy="3923156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9811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8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2759879" y="1650265"/>
            <a:ext cx="9563908" cy="5149977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83351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8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1234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1" y="1678658"/>
            <a:ext cx="9554415" cy="821359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8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2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1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0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49" y="2823428"/>
            <a:ext cx="9554438" cy="397681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300"/>
            </a:lvl4pPr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9396716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8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2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1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0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49" y="1661576"/>
            <a:ext cx="9554438" cy="5138660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0240966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1" y="1678658"/>
            <a:ext cx="9554415" cy="82135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8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2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1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0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0" y="2823429"/>
            <a:ext cx="4435506" cy="3976814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1" y="2823429"/>
            <a:ext cx="4422398" cy="3976814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272703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8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2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1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0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0" y="1602397"/>
            <a:ext cx="4435506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1" y="1602397"/>
            <a:ext cx="4422398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8112142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8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2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1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0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1" y="1602397"/>
            <a:ext cx="4422398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2759881" y="1602396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21404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8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2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1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0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2759878" y="1602397"/>
            <a:ext cx="4422398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7889973" y="1602396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9432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77366" y="1661578"/>
            <a:ext cx="5803713" cy="5144558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77" tIns="67090" rIns="134177" bIns="67090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8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2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1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0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0" y="1597973"/>
            <a:ext cx="4435506" cy="5202269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8213904" y="2568577"/>
            <a:ext cx="4871096" cy="38232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69410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6" y="1678655"/>
            <a:ext cx="9554415" cy="821360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8" y="2823428"/>
            <a:ext cx="9554438" cy="397681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200"/>
            </a:lvl4pPr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5173785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1" y="1678658"/>
            <a:ext cx="9554415" cy="82135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8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2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1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0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85" y="2823425"/>
            <a:ext cx="4435476" cy="3976935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7891889" y="2877204"/>
            <a:ext cx="5789192" cy="3923156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72502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8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2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1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0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2759879" y="1650264"/>
            <a:ext cx="9563908" cy="5149977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77643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8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2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1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0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056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8" y="1661577"/>
            <a:ext cx="9554438" cy="5138660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00459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6" y="1678655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2823436"/>
            <a:ext cx="4435507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5" y="2823436"/>
            <a:ext cx="4422398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886589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1602403"/>
            <a:ext cx="4435507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5" y="1602403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142138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5" y="1602403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2759881" y="1602399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2770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2759883" y="1602403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7889979" y="1602399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1455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77375" y="1661582"/>
            <a:ext cx="5803713" cy="5144558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01" tIns="67051" rIns="134101" bIns="67051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1597978"/>
            <a:ext cx="4435507" cy="5202269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8213908" y="2568580"/>
            <a:ext cx="4871096" cy="38232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04833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5pPr>
      <a:lvl6pPr marL="456834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6pPr>
      <a:lvl7pPr marL="913667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7pPr>
      <a:lvl8pPr marL="1370501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8pPr>
      <a:lvl9pPr marL="1827335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9pPr>
    </p:titleStyle>
    <p:bodyStyle>
      <a:lvl1pPr marL="342625" indent="-342625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Arial" charset="0"/>
        </a:defRPr>
      </a:lvl1pPr>
      <a:lvl2pPr marL="742356" indent="-285521" algn="l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Arial" charset="0"/>
        </a:defRPr>
      </a:lvl2pPr>
      <a:lvl3pPr marL="1142085" indent="-228416" algn="l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Arial" charset="0"/>
        </a:defRPr>
      </a:lvl3pPr>
      <a:lvl4pPr marL="1598918" indent="-228416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Arial" charset="0"/>
        </a:defRPr>
      </a:lvl4pPr>
      <a:lvl5pPr marL="2055751" indent="-228416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5pPr>
      <a:lvl6pPr marL="2512584" indent="-228416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6pPr>
      <a:lvl7pPr marL="2969419" indent="-228416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7pPr>
      <a:lvl8pPr marL="3426255" indent="-228416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8pPr>
      <a:lvl9pPr marL="3883088" indent="-228416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8785" y="1677521"/>
            <a:ext cx="9577631" cy="822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52247" y="2818302"/>
            <a:ext cx="9584166" cy="42812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2115" y="6903003"/>
            <a:ext cx="2121357" cy="410259"/>
          </a:xfrm>
          <a:prstGeom prst="rect">
            <a:avLst/>
          </a:prstGeom>
        </p:spPr>
        <p:txBody>
          <a:bodyPr vert="horz" lIns="120690" tIns="60345" rIns="120690" bIns="60345" rtlCol="0" anchor="ctr"/>
          <a:lstStyle>
            <a:lvl1pPr algn="l">
              <a:defRPr sz="13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441637" y="560700"/>
            <a:ext cx="643367" cy="4102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7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" y="475397"/>
            <a:ext cx="321730" cy="641685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01" tIns="67051" rIns="134101" bIns="67051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569" y="391787"/>
            <a:ext cx="1592565" cy="79672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452356" y="475397"/>
            <a:ext cx="228732" cy="641685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01" tIns="67051" rIns="134101" bIns="67051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52243" y="1054576"/>
            <a:ext cx="9584166" cy="51334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101" tIns="67051" rIns="134101" bIns="6705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89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</p:sldLayoutIdLst>
  <p:hf hdr="0" dt="0"/>
  <p:txStyles>
    <p:titleStyle>
      <a:lvl1pPr algn="l" defTabSz="603450" rtl="0" eaLnBrk="1" latinLnBrk="0" hangingPunct="1">
        <a:spcBef>
          <a:spcPct val="0"/>
        </a:spcBef>
        <a:buNone/>
        <a:defRPr sz="27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603450" rtl="0" eaLnBrk="1" latinLnBrk="0" hangingPunct="1">
        <a:spcBef>
          <a:spcPts val="0"/>
        </a:spcBef>
        <a:buFontTx/>
        <a:buNone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603450" rtl="0" eaLnBrk="1" latinLnBrk="0" hangingPunct="1">
        <a:spcBef>
          <a:spcPts val="0"/>
        </a:spcBef>
        <a:buFontTx/>
        <a:buNone/>
        <a:defRPr sz="19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251436" indent="-251436" algn="l" defTabSz="603450" rtl="0" eaLnBrk="1" latinLnBrk="0" hangingPunct="1">
        <a:spcBef>
          <a:spcPts val="0"/>
        </a:spcBef>
        <a:buSzPct val="80000"/>
        <a:buFont typeface="Lucida Grande"/>
        <a:buChar char="＞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603450" rtl="0" eaLnBrk="1" latinLnBrk="0" hangingPunct="1">
        <a:spcBef>
          <a:spcPts val="0"/>
        </a:spcBef>
        <a:buFontTx/>
        <a:buNone/>
        <a:defRPr sz="22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603450" rtl="0" eaLnBrk="1" latinLnBrk="0" hangingPunct="1">
        <a:spcBef>
          <a:spcPts val="0"/>
        </a:spcBef>
        <a:buFontTx/>
        <a:buNone/>
        <a:defRPr sz="13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3318964" indent="-301723" algn="l" defTabSz="603450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22412" indent="-301723" algn="l" defTabSz="603450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25863" indent="-301723" algn="l" defTabSz="603450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29311" indent="-301723" algn="l" defTabSz="603450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0345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03450" algn="l" defTabSz="60345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06898" algn="l" defTabSz="60345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810346" algn="l" defTabSz="60345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413793" algn="l" defTabSz="60345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240" algn="l" defTabSz="60345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620688" algn="l" defTabSz="60345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4224139" algn="l" defTabSz="60345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827586" algn="l" defTabSz="60345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8785" y="1677520"/>
            <a:ext cx="9577631" cy="822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52247" y="2818301"/>
            <a:ext cx="9584166" cy="42812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2115" y="6903000"/>
            <a:ext cx="2121357" cy="410259"/>
          </a:xfrm>
          <a:prstGeom prst="rect">
            <a:avLst/>
          </a:prstGeom>
        </p:spPr>
        <p:txBody>
          <a:bodyPr vert="horz" lIns="120709" tIns="60354" rIns="120709" bIns="60354" rtlCol="0" anchor="ctr"/>
          <a:lstStyle>
            <a:lvl1pPr algn="l">
              <a:defRPr sz="13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441637" y="560699"/>
            <a:ext cx="643367" cy="4102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7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" y="475397"/>
            <a:ext cx="321730" cy="641685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19" tIns="67062" rIns="134119" bIns="67062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569" y="391787"/>
            <a:ext cx="1592565" cy="79672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452356" y="475397"/>
            <a:ext cx="228732" cy="641685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19" tIns="67062" rIns="134119" bIns="67062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52243" y="1054576"/>
            <a:ext cx="9584166" cy="51334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119" tIns="67062" rIns="134119" bIns="6706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01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</p:sldLayoutIdLst>
  <p:hf hdr="0" dt="0"/>
  <p:txStyles>
    <p:titleStyle>
      <a:lvl1pPr algn="l" defTabSz="603543" rtl="0" eaLnBrk="1" latinLnBrk="0" hangingPunct="1">
        <a:spcBef>
          <a:spcPct val="0"/>
        </a:spcBef>
        <a:buNone/>
        <a:defRPr sz="27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603543" rtl="0" eaLnBrk="1" latinLnBrk="0" hangingPunct="1">
        <a:spcBef>
          <a:spcPts val="0"/>
        </a:spcBef>
        <a:buFontTx/>
        <a:buNone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603543" rtl="0" eaLnBrk="1" latinLnBrk="0" hangingPunct="1">
        <a:spcBef>
          <a:spcPts val="0"/>
        </a:spcBef>
        <a:buFontTx/>
        <a:buNone/>
        <a:defRPr sz="19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251475" indent="-251475" algn="l" defTabSz="603543" rtl="0" eaLnBrk="1" latinLnBrk="0" hangingPunct="1">
        <a:spcBef>
          <a:spcPts val="0"/>
        </a:spcBef>
        <a:buSzPct val="80000"/>
        <a:buFont typeface="Lucida Grande"/>
        <a:buChar char="＞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603543" rtl="0" eaLnBrk="1" latinLnBrk="0" hangingPunct="1">
        <a:spcBef>
          <a:spcPts val="0"/>
        </a:spcBef>
        <a:buFontTx/>
        <a:buNone/>
        <a:defRPr sz="22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603543" rtl="0" eaLnBrk="1" latinLnBrk="0" hangingPunct="1">
        <a:spcBef>
          <a:spcPts val="0"/>
        </a:spcBef>
        <a:buFontTx/>
        <a:buNone/>
        <a:defRPr sz="13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3319478" indent="-301768" algn="l" defTabSz="603543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23020" indent="-301768" algn="l" defTabSz="603543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26561" indent="-301768" algn="l" defTabSz="603543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30103" indent="-301768" algn="l" defTabSz="603543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0354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03543" algn="l" defTabSz="60354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07083" algn="l" defTabSz="60354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810624" algn="l" defTabSz="60354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414166" algn="l" defTabSz="60354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707" algn="l" defTabSz="60354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621248" algn="l" defTabSz="60354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4224790" algn="l" defTabSz="60354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828331" algn="l" defTabSz="60354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8785" y="1677517"/>
            <a:ext cx="9577631" cy="822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52247" y="2818298"/>
            <a:ext cx="9584166" cy="42812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2114" y="6902998"/>
            <a:ext cx="2121357" cy="410259"/>
          </a:xfrm>
          <a:prstGeom prst="rect">
            <a:avLst/>
          </a:prstGeom>
        </p:spPr>
        <p:txBody>
          <a:bodyPr vert="horz" lIns="120759" tIns="60380" rIns="120759" bIns="60380" rtlCol="0" anchor="ctr"/>
          <a:lstStyle>
            <a:lvl1pPr algn="l">
              <a:defRPr sz="13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441634" y="560696"/>
            <a:ext cx="643367" cy="4102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9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" y="475389"/>
            <a:ext cx="321730" cy="641686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77" tIns="67090" rIns="134177" bIns="67090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569" y="391783"/>
            <a:ext cx="1592565" cy="796728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452355" y="475389"/>
            <a:ext cx="228732" cy="641686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77" tIns="67090" rIns="134177" bIns="67090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52243" y="1054572"/>
            <a:ext cx="9584166" cy="51334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177" tIns="67090" rIns="134177" bIns="670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855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</p:sldLayoutIdLst>
  <p:hf hdr="0" dt="0"/>
  <p:txStyles>
    <p:titleStyle>
      <a:lvl1pPr algn="l" defTabSz="603802" rtl="0" eaLnBrk="1" latinLnBrk="0" hangingPunct="1">
        <a:spcBef>
          <a:spcPct val="0"/>
        </a:spcBef>
        <a:buNone/>
        <a:defRPr sz="27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603802" rtl="0" eaLnBrk="1" latinLnBrk="0" hangingPunct="1">
        <a:spcBef>
          <a:spcPts val="0"/>
        </a:spcBef>
        <a:buFontTx/>
        <a:buNone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603802" rtl="0" eaLnBrk="1" latinLnBrk="0" hangingPunct="1">
        <a:spcBef>
          <a:spcPts val="0"/>
        </a:spcBef>
        <a:buFontTx/>
        <a:buNone/>
        <a:defRPr sz="19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251584" indent="-251584" algn="l" defTabSz="603802" rtl="0" eaLnBrk="1" latinLnBrk="0" hangingPunct="1">
        <a:spcBef>
          <a:spcPts val="0"/>
        </a:spcBef>
        <a:buSzPct val="80000"/>
        <a:buFont typeface="Lucida Grande"/>
        <a:buChar char="＞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603802" rtl="0" eaLnBrk="1" latinLnBrk="0" hangingPunct="1">
        <a:spcBef>
          <a:spcPts val="0"/>
        </a:spcBef>
        <a:buFontTx/>
        <a:buNone/>
        <a:defRPr sz="23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603802" rtl="0" eaLnBrk="1" latinLnBrk="0" hangingPunct="1">
        <a:spcBef>
          <a:spcPts val="0"/>
        </a:spcBef>
        <a:buFontTx/>
        <a:buNone/>
        <a:defRPr sz="13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3320905" indent="-301903" algn="l" defTabSz="60380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24706" indent="-301903" algn="l" defTabSz="60380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28507" indent="-301903" algn="l" defTabSz="60380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32308" indent="-301903" algn="l" defTabSz="60380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0380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603802" algn="l" defTabSz="60380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207602" algn="l" defTabSz="60380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811403" algn="l" defTabSz="60380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15203" algn="l" defTabSz="60380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3019005" algn="l" defTabSz="60380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622806" algn="l" defTabSz="60380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226608" algn="l" defTabSz="60380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830408" algn="l" defTabSz="60380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2.png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3"/>
          <a:srcRect t="29636" r="25088"/>
          <a:stretch/>
        </p:blipFill>
        <p:spPr>
          <a:xfrm>
            <a:off x="7200577" y="-160638"/>
            <a:ext cx="7610706" cy="6360465"/>
          </a:xfrm>
          <a:prstGeom prst="rect">
            <a:avLst/>
          </a:prstGeom>
        </p:spPr>
      </p:pic>
      <p:sp>
        <p:nvSpPr>
          <p:cNvPr id="23" name="Арка 22"/>
          <p:cNvSpPr/>
          <p:nvPr/>
        </p:nvSpPr>
        <p:spPr>
          <a:xfrm rot="18477485">
            <a:off x="-2125644" y="5244453"/>
            <a:ext cx="4923072" cy="6180088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120" tIns="53560" rIns="107120" bIns="53560" rtlCol="0" anchor="ctr"/>
          <a:lstStyle/>
          <a:p>
            <a:pPr algn="ctr" defTabSz="5356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900" dirty="0">
              <a:solidFill>
                <a:prstClr val="black"/>
              </a:solidFill>
            </a:endParaRPr>
          </a:p>
        </p:txBody>
      </p:sp>
      <p:sp>
        <p:nvSpPr>
          <p:cNvPr id="21" name="Арка 20"/>
          <p:cNvSpPr/>
          <p:nvPr/>
        </p:nvSpPr>
        <p:spPr>
          <a:xfrm rot="9900000">
            <a:off x="11967365" y="6298040"/>
            <a:ext cx="2782217" cy="2521239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120" tIns="53560" rIns="107120" bIns="53560" rtlCol="0" anchor="ctr"/>
          <a:lstStyle/>
          <a:p>
            <a:pPr algn="ctr" defTabSz="5356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900">
              <a:solidFill>
                <a:prstClr val="black"/>
              </a:solidFill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4">
            <a:lum contrast="-20000"/>
          </a:blip>
          <a:stretch>
            <a:fillRect/>
          </a:stretch>
        </p:blipFill>
        <p:spPr>
          <a:xfrm>
            <a:off x="8208690" y="-870082"/>
            <a:ext cx="2084371" cy="188930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97854" y="320105"/>
            <a:ext cx="1040416" cy="222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120" tIns="53560" rIns="107120" bIns="53560" rtlCol="0" anchor="ctr"/>
          <a:lstStyle/>
          <a:p>
            <a:pPr algn="ctr" defTabSz="5356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06367" y="320105"/>
            <a:ext cx="5442282" cy="671910"/>
          </a:xfrm>
          <a:prstGeom prst="rect">
            <a:avLst/>
          </a:prstGeom>
          <a:noFill/>
        </p:spPr>
        <p:txBody>
          <a:bodyPr wrap="square" lIns="107120" tIns="53560" rIns="107120" bIns="53560" rtlCol="0">
            <a:spAutoFit/>
          </a:bodyPr>
          <a:lstStyle/>
          <a:p>
            <a:pPr defTabSz="5356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rPr>
              <a:t>Комитет по развитию малого, среднего бизнеса и потребительского рынка Ленинградской области</a:t>
            </a:r>
            <a:endParaRPr lang="ru-RU" sz="16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ea typeface="Roboto Medium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811326" y="7221158"/>
            <a:ext cx="724567" cy="3870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120" tIns="53560" rIns="107120" bIns="53560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429762" y="261905"/>
            <a:ext cx="1962979" cy="5358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120" tIns="53560" rIns="107120" bIns="53560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791865" y="4507905"/>
            <a:ext cx="11403363" cy="388491"/>
          </a:xfrm>
          <a:prstGeom prst="rect">
            <a:avLst/>
          </a:prstGeom>
        </p:spPr>
        <p:txBody>
          <a:bodyPr vert="horz" lIns="107120" tIns="53560" rIns="107120" bIns="53560" rtlCol="0" anchor="b">
            <a:noAutofit/>
          </a:bodyPr>
          <a:lstStyle>
            <a:lvl1pPr algn="ctr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535600">
              <a:lnSpc>
                <a:spcPct val="100000"/>
              </a:lnSpc>
              <a:spcBef>
                <a:spcPts val="0"/>
              </a:spcBef>
              <a:defRPr/>
            </a:pPr>
            <a:endParaRPr lang="ru-RU" sz="2400" dirty="0" smtClean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  <a:p>
            <a:pPr defTabSz="535600">
              <a:lnSpc>
                <a:spcPct val="100000"/>
              </a:lnSpc>
              <a:spcBef>
                <a:spcPts val="0"/>
              </a:spcBef>
              <a:defRPr/>
            </a:pPr>
            <a:endParaRPr lang="ru-RU" sz="2400" dirty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  <a:p>
            <a:pPr defTabSz="535600">
              <a:lnSpc>
                <a:spcPct val="100000"/>
              </a:lnSpc>
              <a:spcBef>
                <a:spcPts val="0"/>
              </a:spcBef>
              <a:defRPr/>
            </a:pPr>
            <a:endParaRPr lang="ru-RU" sz="2400" dirty="0" smtClean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  <a:p>
            <a:pPr defTabSz="535600">
              <a:lnSpc>
                <a:spcPct val="100000"/>
              </a:lnSpc>
              <a:spcBef>
                <a:spcPts val="0"/>
              </a:spcBef>
              <a:defRPr/>
            </a:pPr>
            <a:endParaRPr lang="ru-RU" sz="2400" dirty="0" smtClean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  <a:p>
            <a:pPr defTabSz="535600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240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ЗАСЕДАНИЕ </a:t>
            </a:r>
            <a:r>
              <a:rPr lang="ru-RU" sz="2400" dirty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РАБОЧЕЙ ГРУППЫ</a:t>
            </a:r>
          </a:p>
          <a:p>
            <a:pPr defTabSz="535600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2400" dirty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по вопросам оказания органами местного самоуправления Ленинградской области имущественной поддержки субъектам малого и среднего предпринимательства </a:t>
            </a:r>
            <a:endParaRPr lang="ru-RU" sz="2400" dirty="0" smtClean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  <a:p>
            <a:pPr defTabSz="535600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240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Ленинградской </a:t>
            </a:r>
            <a:r>
              <a:rPr lang="ru-RU" sz="2400" dirty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области</a:t>
            </a:r>
          </a:p>
          <a:p>
            <a:pPr algn="l" defTabSz="535600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340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  </a:t>
            </a:r>
            <a:endParaRPr lang="ru-RU" sz="3400" dirty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048"/>
          <a:stretch/>
        </p:blipFill>
        <p:spPr bwMode="auto">
          <a:xfrm>
            <a:off x="12025113" y="2594632"/>
            <a:ext cx="1396785" cy="2107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4" descr="D:\иконки\герб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530" y="320105"/>
            <a:ext cx="733190" cy="728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257885" y="6373142"/>
            <a:ext cx="2466475" cy="369316"/>
          </a:xfrm>
          <a:prstGeom prst="rect">
            <a:avLst/>
          </a:prstGeom>
        </p:spPr>
        <p:txBody>
          <a:bodyPr wrap="none" lIns="91423" tIns="45712" rIns="91423" bIns="45712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</a:rPr>
              <a:t>26 января 2023 года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86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940574" y="410267"/>
            <a:ext cx="11799928" cy="994323"/>
          </a:xfrm>
        </p:spPr>
        <p:txBody>
          <a:bodyPr/>
          <a:lstStyle/>
          <a:p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О раскрытии на официальных сайтах органов местного самоуправления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в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сети «Интернет»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информации об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имущественной поддержке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субъектов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МСП и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самозанятых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граждан</a:t>
            </a: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7271739"/>
              </p:ext>
            </p:extLst>
          </p:nvPr>
        </p:nvGraphicFramePr>
        <p:xfrm>
          <a:off x="1655961" y="1620614"/>
          <a:ext cx="9721080" cy="5778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Лист" r:id="rId3" imgW="9182261" imgH="5457727" progId="Excel.Sheet.12">
                  <p:embed/>
                </p:oleObj>
              </mc:Choice>
              <mc:Fallback>
                <p:oleObj name="Лист" r:id="rId3" imgW="9182261" imgH="545772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55961" y="1620614"/>
                        <a:ext cx="9721080" cy="57781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2065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897" y="684510"/>
            <a:ext cx="11799928" cy="1489417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подписание пользовательского Соглашения </a:t>
            </a:r>
            <a:r>
              <a:rPr lang="ru-RU" sz="2800" dirty="0">
                <a:solidFill>
                  <a:schemeClr val="tx1"/>
                </a:solidFill>
              </a:rPr>
              <a:t>по использованию «Цифровой платформы МСП»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sz="800" dirty="0" smtClean="0"/>
          </a:p>
          <a:p>
            <a:pPr marL="0" indent="0">
              <a:buNone/>
            </a:pPr>
            <a:endParaRPr lang="ru-RU" sz="800" dirty="0"/>
          </a:p>
          <a:p>
            <a:pPr marL="0" indent="0">
              <a:buNone/>
            </a:pPr>
            <a:endParaRPr lang="ru-RU" sz="800" dirty="0"/>
          </a:p>
          <a:p>
            <a:pPr marL="0" indent="0" algn="ctr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Главам администраций МР и поселений 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личном кабинете на Цифровой платформе МСП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срок до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27.01.2023</a:t>
            </a:r>
            <a:endParaRPr lang="ru-RU" sz="18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использованием ЭЦП подписать пользовательское Соглашение по использованию «Цифровой платформы МСП»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ru-RU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входе в личный кабинет главы окно с информацией о </a:t>
            </a:r>
            <a:r>
              <a:rPr lang="ru-RU" sz="1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необходитмости</a:t>
            </a:r>
            <a:r>
              <a:rPr lang="ru-RU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подписания </a:t>
            </a:r>
          </a:p>
          <a:p>
            <a:pPr marL="0" indent="0" algn="ctr">
              <a:buNone/>
            </a:pPr>
            <a:r>
              <a:rPr lang="ru-RU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пользовательского Соглашения всплывает автоматически</a:t>
            </a:r>
          </a:p>
          <a:p>
            <a:pPr marL="0" indent="0" algn="ctr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Подписание осуществляется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использованием кнопки «Подписать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 algn="ctr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не подписания </a:t>
            </a:r>
            <a:r>
              <a:rPr lang="ru-RU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соглашения личный кабинет будет </a:t>
            </a:r>
            <a:r>
              <a:rPr lang="ru-RU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заблокирован</a:t>
            </a:r>
          </a:p>
          <a:p>
            <a:pPr marL="0" indent="0" algn="ctr">
              <a:buNone/>
            </a:pPr>
            <a:endParaRPr lang="ru-RU" sz="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736082" y="4104759"/>
            <a:ext cx="88569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11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0574" y="410267"/>
            <a:ext cx="11799928" cy="274244"/>
          </a:xfrm>
        </p:spPr>
        <p:txBody>
          <a:bodyPr/>
          <a:lstStyle/>
          <a:p>
            <a:endParaRPr lang="ru-RU" sz="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7760" y="828675"/>
            <a:ext cx="10865555" cy="611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9667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3846264"/>
              </p:ext>
            </p:extLst>
          </p:nvPr>
        </p:nvGraphicFramePr>
        <p:xfrm>
          <a:off x="2304033" y="2628726"/>
          <a:ext cx="9793089" cy="10081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89364"/>
                <a:gridCol w="3576717"/>
                <a:gridCol w="2727008"/>
              </a:tblGrid>
              <a:tr h="1008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solidFill>
                            <a:srgbClr val="C00000"/>
                          </a:solidFill>
                          <a:effectLst/>
                        </a:rPr>
                        <a:t>Кингисеппский</a:t>
                      </a:r>
                      <a:r>
                        <a:rPr lang="ru-RU" sz="28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C00000"/>
                          </a:solidFill>
                          <a:effectLst/>
                        </a:rPr>
                        <a:t>Ломоносовский 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C00000"/>
                          </a:solidFill>
                          <a:effectLst/>
                        </a:rPr>
                        <a:t>Тихвинский 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88009" y="372377"/>
            <a:ext cx="1015312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СОСТОЯНИЮ</a:t>
            </a:r>
            <a:r>
              <a:rPr kumimoji="0" lang="ru-RU" altLang="ru-RU" sz="16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 24.01.2023 </a:t>
            </a:r>
          </a:p>
          <a:p>
            <a:pPr lvl="0" algn="ctr"/>
            <a:r>
              <a:rPr lang="ru-RU" altLang="ru-RU" sz="16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ПОДПИСАНО</a:t>
            </a:r>
            <a:endParaRPr lang="ru-RU" altLang="ru-RU" sz="1600" b="1" baseline="0" dirty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ПОЛЬЗОВАТЕЛЬСКОЕ СОГЛАШЕНИЕ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АДМИНИСТРАЦИЯМИ СЛЕДУЮЩИХ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МУНИЦИПАЛЬНЫХ РАЙОНОВ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516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436" y="1128712"/>
            <a:ext cx="9450387" cy="657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3873" y="612502"/>
            <a:ext cx="11799928" cy="720080"/>
          </a:xfrm>
          <a:solidFill>
            <a:schemeClr val="bg1"/>
          </a:solidFill>
        </p:spPr>
        <p:txBody>
          <a:bodyPr/>
          <a:lstStyle/>
          <a:p>
            <a:r>
              <a:rPr lang="ru-RU" sz="1600" dirty="0" smtClean="0">
                <a:solidFill>
                  <a:schemeClr val="accent2"/>
                </a:solidFill>
              </a:rPr>
              <a:t>НЕ </a:t>
            </a:r>
            <a:r>
              <a:rPr lang="ru-RU" sz="1600" dirty="0">
                <a:solidFill>
                  <a:schemeClr val="accent2"/>
                </a:solidFill>
              </a:rPr>
              <a:t>ПОДПИСАНО ПОЛЬЗОВАТЕЛЬСКОЕ СОГЛАШЕНИЕ</a:t>
            </a: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АДМИНИСТРАЦИЯМИ </a:t>
            </a:r>
            <a:r>
              <a:rPr lang="ru-RU" sz="1600" dirty="0" smtClean="0">
                <a:solidFill>
                  <a:schemeClr val="tx1"/>
                </a:solidFill>
              </a:rPr>
              <a:t>СЛЕДУЮЩИХ ПОСЕЛЕНИЙ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832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863873" y="756518"/>
            <a:ext cx="11799928" cy="720081"/>
          </a:xfrm>
          <a:prstGeom prst="rect">
            <a:avLst/>
          </a:prstGeom>
        </p:spPr>
        <p:txBody>
          <a:bodyPr lIns="102568" tIns="51284" rIns="102568" bIns="5128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" charset="0"/>
              </a:defRPr>
            </a:lvl5pPr>
            <a:lvl6pPr marL="456834" algn="ctr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" charset="0"/>
              </a:defRPr>
            </a:lvl6pPr>
            <a:lvl7pPr marL="913667" algn="ctr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" charset="0"/>
              </a:defRPr>
            </a:lvl7pPr>
            <a:lvl8pPr marL="1370501" algn="ctr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" charset="0"/>
              </a:defRPr>
            </a:lvl8pPr>
            <a:lvl9pPr marL="1827335" algn="ctr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sz="1600" kern="0" dirty="0" smtClean="0">
                <a:solidFill>
                  <a:schemeClr val="accent2"/>
                </a:solidFill>
              </a:rPr>
              <a:t>НЕ ПОДПИСАНО ПОЛЬЗОВАТЕЛЬСКОЕ СОГЛАШЕНИЕ</a:t>
            </a:r>
            <a:r>
              <a:rPr lang="ru-RU" sz="1600" kern="0" dirty="0" smtClean="0">
                <a:solidFill>
                  <a:schemeClr val="tx1"/>
                </a:solidFill>
              </a:rPr>
              <a:t/>
            </a:r>
            <a:br>
              <a:rPr lang="ru-RU" sz="1600" kern="0" dirty="0" smtClean="0">
                <a:solidFill>
                  <a:schemeClr val="tx1"/>
                </a:solidFill>
              </a:rPr>
            </a:br>
            <a:r>
              <a:rPr lang="ru-RU" sz="1600" kern="0" dirty="0" smtClean="0">
                <a:solidFill>
                  <a:schemeClr val="tx1"/>
                </a:solidFill>
              </a:rPr>
              <a:t>АДМИНИСТРАЦИЯМИ СЛЕДУЮЩИХ ПОСЕЛЕНИЙ</a:t>
            </a:r>
            <a:endParaRPr lang="ru-RU" sz="1600" kern="0" dirty="0">
              <a:solidFill>
                <a:schemeClr val="tx1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9123703"/>
              </p:ext>
            </p:extLst>
          </p:nvPr>
        </p:nvGraphicFramePr>
        <p:xfrm>
          <a:off x="1727969" y="1692622"/>
          <a:ext cx="10829799" cy="49673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Документ" r:id="rId3" imgW="9410265" imgH="4316632" progId="Word.Document.12">
                  <p:embed/>
                </p:oleObj>
              </mc:Choice>
              <mc:Fallback>
                <p:oleObj name="Документ" r:id="rId3" imgW="9410265" imgH="431663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27969" y="1692622"/>
                        <a:ext cx="10829799" cy="49673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5649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7889" y="684510"/>
            <a:ext cx="11799928" cy="432048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tx1"/>
                </a:solidFill>
              </a:rPr>
              <a:t>КАРТОЧКИ УСЛУГ НА ЦИФРОВОЙ ПЛАТФОРМЕ</a:t>
            </a:r>
            <a:endParaRPr lang="ru-RU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3224985"/>
              </p:ext>
            </p:extLst>
          </p:nvPr>
        </p:nvGraphicFramePr>
        <p:xfrm>
          <a:off x="2808089" y="1116558"/>
          <a:ext cx="8312537" cy="65196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7737"/>
                <a:gridCol w="2563114"/>
                <a:gridCol w="2871686"/>
              </a:tblGrid>
              <a:tr h="6306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Карточки услуг поселений 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заведены </a:t>
                      </a:r>
                      <a:endParaRPr lang="ru-RU" sz="16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 Narrow" panose="020B0606020202030204" pitchFamily="34" charset="0"/>
                        </a:rPr>
                        <a:t>и </a:t>
                      </a: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заполнены услугами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48" marR="685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Карточки услуг поселений </a:t>
                      </a:r>
                      <a:r>
                        <a:rPr lang="ru-RU" sz="1600" dirty="0" smtClean="0">
                          <a:effectLst/>
                          <a:latin typeface="Arial Narrow" panose="020B0606020202030204" pitchFamily="34" charset="0"/>
                        </a:rPr>
                        <a:t>заведены,</a:t>
                      </a:r>
                      <a:r>
                        <a:rPr lang="ru-RU" sz="1600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effectLst/>
                          <a:latin typeface="Arial Narrow" panose="020B0606020202030204" pitchFamily="34" charset="0"/>
                        </a:rPr>
                        <a:t>но</a:t>
                      </a:r>
                      <a:r>
                        <a:rPr lang="ru-RU" sz="1600" dirty="0" smtClean="0">
                          <a:effectLst/>
                          <a:latin typeface="Arial Narrow" panose="020B0606020202030204" pitchFamily="34" charset="0"/>
                        </a:rPr>
                        <a:t> не заполнены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48" marR="685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Карточки услуг поселений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не заведены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48" marR="68548" marT="0" marB="0"/>
                </a:tc>
              </a:tr>
              <a:tr h="4904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Бокситогорский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48" marR="68548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Arial Narrow" panose="020B0606020202030204" pitchFamily="34" charset="0"/>
                        </a:rPr>
                        <a:t>Волховский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48" marR="68548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Выборгский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48" marR="68548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04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Волосовский</a:t>
                      </a:r>
                      <a:endParaRPr lang="ru-RU" sz="1800" b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48" marR="685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Всеволожский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48" marR="685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Кировский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48" marR="685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04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Лодейнопольский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48" marR="68548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Гатчинский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48" marR="68548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Ломоносовский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48" marR="68548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04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Сланцевский</a:t>
                      </a:r>
                      <a:endParaRPr lang="ru-RU" sz="1800" b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48" marR="68548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Arial Narrow" panose="020B0606020202030204" pitchFamily="34" charset="0"/>
                        </a:rPr>
                        <a:t>Киришский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48" marR="68548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48" marR="68548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904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Сосновый Бор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48" marR="68548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Arial Narrow" panose="020B0606020202030204" pitchFamily="34" charset="0"/>
                        </a:rPr>
                        <a:t>Кингисеппский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48" marR="68548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48" marR="68548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04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800" b="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Приозерский</a:t>
                      </a:r>
                      <a:endParaRPr lang="ru-RU" sz="1800" b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48" marR="68548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Arial Narrow" panose="020B0606020202030204" pitchFamily="34" charset="0"/>
                        </a:rPr>
                        <a:t>Лужский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48" marR="68548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48" marR="68548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904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48" marR="68548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Arial Narrow" panose="020B0606020202030204" pitchFamily="34" charset="0"/>
                        </a:rPr>
                        <a:t>Подпорожский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48" marR="68548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48" marR="68548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04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48" marR="68548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Arial Narrow" panose="020B0606020202030204" pitchFamily="34" charset="0"/>
                        </a:rPr>
                        <a:t>Тосненский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48" marR="68548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48" marR="68548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904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48" marR="68548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Тихвинский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48" marR="68548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48" marR="68548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204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au_nekrasova\Desktop\вебинар 02.06.2020\Новый рисунок (12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7"/>
          <a:stretch/>
        </p:blipFill>
        <p:spPr bwMode="auto">
          <a:xfrm>
            <a:off x="11484958" y="57363"/>
            <a:ext cx="2116846" cy="78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083010" y="368135"/>
            <a:ext cx="792088" cy="101839"/>
          </a:xfrm>
          <a:prstGeom prst="rect">
            <a:avLst/>
          </a:prstGeom>
          <a:solidFill>
            <a:srgbClr val="E04E39"/>
          </a:solidFill>
          <a:ln>
            <a:solidFill>
              <a:srgbClr val="E04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138429" y="1740927"/>
            <a:ext cx="5133753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ru-RU" dirty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  <a:p>
            <a:pPr>
              <a:lnSpc>
                <a:spcPct val="90000"/>
              </a:lnSpc>
            </a:pPr>
            <a:endParaRPr lang="ru-RU" sz="2400" dirty="0">
              <a:solidFill>
                <a:srgbClr val="8E2416"/>
              </a:solidFill>
              <a:latin typeface="Arial Black" panose="020B0A04020102020204" pitchFamily="34" charset="0"/>
              <a:ea typeface="Roboto Medium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148897" y="6439034"/>
            <a:ext cx="5309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endParaRPr lang="ru-RU" sz="1600" dirty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75098" y="1116558"/>
            <a:ext cx="1022202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/>
              <a:t>Задача:</a:t>
            </a:r>
          </a:p>
          <a:p>
            <a:pPr marL="342900" indent="-342900">
              <a:buAutoNum type="arabicPeriod"/>
            </a:pPr>
            <a:endParaRPr lang="ru-RU" sz="2400" dirty="0" smtClean="0"/>
          </a:p>
          <a:p>
            <a:pPr marL="342900" indent="-342900">
              <a:buAutoNum type="arabicPeriod"/>
            </a:pPr>
            <a:r>
              <a:rPr lang="ru-RU" sz="2400" dirty="0" smtClean="0"/>
              <a:t>Подписать пользовательское соглашение.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Проверить карточки, которые заведены на ЦП на предмет возврата на доработку.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Скорректировать возвращенные карточки, направить на согласование.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Обеспечить добавление карточек услуг по имущественной поддержке поселений муниципального района.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Проверить у бизнес-инкубаторов  наличии карточки услуги  по предоставлению имущества</a:t>
            </a:r>
          </a:p>
          <a:p>
            <a:pPr marL="342900" indent="-342900">
              <a:buAutoNum type="arabicPeriod"/>
            </a:pPr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sz="2400" dirty="0" smtClean="0">
                <a:solidFill>
                  <a:srgbClr val="FF0000"/>
                </a:solidFill>
              </a:rPr>
              <a:t>В срок до 01.02.2023 обеспечить завершение данной работы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1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8485108"/>
              </p:ext>
            </p:extLst>
          </p:nvPr>
        </p:nvGraphicFramePr>
        <p:xfrm>
          <a:off x="1727969" y="1150759"/>
          <a:ext cx="10183862" cy="655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Лист" r:id="rId3" imgW="9134523" imgH="6553135" progId="Excel.Sheet.12">
                  <p:embed/>
                </p:oleObj>
              </mc:Choice>
              <mc:Fallback>
                <p:oleObj name="Лист" r:id="rId3" imgW="9134523" imgH="655313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27969" y="1150759"/>
                        <a:ext cx="10183862" cy="655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800" y="108446"/>
            <a:ext cx="11803063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0715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lnDef>
      <a:spPr>
        <a:ln w="31750" cap="rnd">
          <a:solidFill>
            <a:srgbClr val="E04E39"/>
          </a:solidFill>
          <a:tailEnd type="oval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43466</TotalTime>
  <Words>232</Words>
  <Application>Microsoft Office PowerPoint</Application>
  <PresentationFormat>Произвольный</PresentationFormat>
  <Paragraphs>94</Paragraphs>
  <Slides>10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4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Office Theme</vt:lpstr>
      <vt:lpstr>1_Тема Office</vt:lpstr>
      <vt:lpstr>2_Тема Office</vt:lpstr>
      <vt:lpstr>3_Тема Office</vt:lpstr>
      <vt:lpstr>Документ</vt:lpstr>
      <vt:lpstr>Microsoft Excel Worksheet</vt:lpstr>
      <vt:lpstr>Презентация PowerPoint</vt:lpstr>
      <vt:lpstr> подписание пользовательского Соглашения по использованию «Цифровой платформы МСП» </vt:lpstr>
      <vt:lpstr>Презентация PowerPoint</vt:lpstr>
      <vt:lpstr>Презентация PowerPoint</vt:lpstr>
      <vt:lpstr>НЕ ПОДПИСАНО ПОЛЬЗОВАТЕЛЬСКОЕ СОГЛАШЕНИЕ АДМИНИСТРАЦИЯМИ СЛЕДУЮЩИХ ПОСЕЛЕНИЙ</vt:lpstr>
      <vt:lpstr>Презентация PowerPoint</vt:lpstr>
      <vt:lpstr>КАРТОЧКИ УСЛУГ НА ЦИФРОВОЙ ПЛАТФОРМЕ</vt:lpstr>
      <vt:lpstr>Презентация PowerPoint</vt:lpstr>
      <vt:lpstr>Презентация PowerPoint</vt:lpstr>
      <vt:lpstr>О раскрытии на официальных сайтах органов местного самоуправления  в сети «Интернет» информации об имущественной поддержке  субъектов МСП и самозанятых граждан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Елена Александровна Рогачева</cp:lastModifiedBy>
  <cp:revision>693</cp:revision>
  <cp:lastPrinted>2022-11-25T06:31:02Z</cp:lastPrinted>
  <dcterms:modified xsi:type="dcterms:W3CDTF">2023-01-26T10:59:04Z</dcterms:modified>
</cp:coreProperties>
</file>