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notesMasterIdLst>
    <p:notesMasterId r:id="rId16"/>
  </p:notesMasterIdLst>
  <p:sldIdLst>
    <p:sldId id="376" r:id="rId2"/>
    <p:sldId id="379" r:id="rId3"/>
    <p:sldId id="380" r:id="rId4"/>
    <p:sldId id="378" r:id="rId5"/>
    <p:sldId id="348" r:id="rId6"/>
    <p:sldId id="365" r:id="rId7"/>
    <p:sldId id="370" r:id="rId8"/>
    <p:sldId id="371" r:id="rId9"/>
    <p:sldId id="357" r:id="rId10"/>
    <p:sldId id="265" r:id="rId11"/>
    <p:sldId id="312" r:id="rId12"/>
    <p:sldId id="347" r:id="rId13"/>
    <p:sldId id="381" r:id="rId14"/>
    <p:sldId id="377" r:id="rId15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CC3300"/>
    <a:srgbClr val="FF66CC"/>
    <a:srgbClr val="0000FF"/>
    <a:srgbClr val="EEF5A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2955" autoAdjust="0"/>
  </p:normalViewPr>
  <p:slideViewPr>
    <p:cSldViewPr>
      <p:cViewPr varScale="1">
        <p:scale>
          <a:sx n="80" d="100"/>
          <a:sy n="80" d="100"/>
        </p:scale>
        <p:origin x="-1301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1EB51F-0224-4922-B3D9-974F28DFB731}" type="doc">
      <dgm:prSet loTypeId="urn:microsoft.com/office/officeart/2005/8/layout/default#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634B4B31-4A20-4219-8CCE-39FB5978C1DA}" type="pres">
      <dgm:prSet presAssocID="{F61EB51F-0224-4922-B3D9-974F28DFB73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7FDDD2EC-4552-45CF-88E7-A670539F61CB}" type="presOf" srcId="{F61EB51F-0224-4922-B3D9-974F28DFB731}" destId="{634B4B31-4A20-4219-8CCE-39FB5978C1DA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0B1F7B-226D-4836-8A1A-BFB9493C135A}" type="datetimeFigureOut">
              <a:rPr lang="ru-RU"/>
              <a:pPr>
                <a:defRPr/>
              </a:pPr>
              <a:t>14.03.2023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A1A4B95-8DD4-4A2F-977F-D5692E3318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3881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5B3F1A-7F31-4FD6-84C3-C77AEBB96035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EEEA3-4C6F-4C80-AF03-9DF75359A1EC}" type="datetimeFigureOut">
              <a:rPr lang="ru-RU"/>
              <a:pPr>
                <a:defRPr/>
              </a:pPr>
              <a:t>14.03.2023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1412F-2E77-4C98-B3BF-F52F5C5BC9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58381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DED93-5568-4F4D-9BE8-E3ADF48B8A62}" type="datetimeFigureOut">
              <a:rPr lang="ru-RU"/>
              <a:pPr>
                <a:defRPr/>
              </a:pPr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9BAD2-F6FD-44C6-8DA2-47161D37F5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7264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0B4AE-657F-4B9A-B660-736DB31778CF}" type="datetimeFigureOut">
              <a:rPr lang="ru-RU"/>
              <a:pPr>
                <a:defRPr/>
              </a:pPr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E458E-EADE-4E2B-AC30-07880C947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524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AD223-0FA3-42EE-9F5B-C6A382361CEA}" type="datetimeFigureOut">
              <a:rPr lang="ru-RU"/>
              <a:pPr>
                <a:defRPr/>
              </a:pPr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1BAEF-F643-4529-9E50-6C3785A269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2136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0BAA6-9CF7-4B6F-A583-76672475E8C0}" type="datetimeFigureOut">
              <a:rPr lang="ru-RU"/>
              <a:pPr>
                <a:defRPr/>
              </a:pPr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1EC76-1075-4402-89A0-6776B8BCA7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5883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EE275-2B1F-4540-A37F-9348D2752D84}" type="datetimeFigureOut">
              <a:rPr lang="ru-RU"/>
              <a:pPr>
                <a:defRPr/>
              </a:pPr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35C70-80A1-4B0F-92EC-F1C265615C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9346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4107D-9EB9-42E3-A052-24BCBEAF81B0}" type="datetimeFigureOut">
              <a:rPr lang="ru-RU"/>
              <a:pPr>
                <a:defRPr/>
              </a:pPr>
              <a:t>14.03.2023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8E527-547C-40FA-AF68-9AB2161417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0484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398FE-2395-45D8-95DB-626BA56AE8DD}" type="datetimeFigureOut">
              <a:rPr lang="ru-RU"/>
              <a:pPr>
                <a:defRPr/>
              </a:pPr>
              <a:t>14.03.2023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83BB9-A3CA-44F5-A242-8522E9AF1A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0734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1D28F-1019-4874-A766-34ACC3F205C1}" type="datetimeFigureOut">
              <a:rPr lang="ru-RU"/>
              <a:pPr>
                <a:defRPr/>
              </a:pPr>
              <a:t>14.03.2023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A1F87-68AB-4DD4-8379-E771BB48B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7497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807FA-313E-4FB2-99A7-EDBE26987A82}" type="datetimeFigureOut">
              <a:rPr lang="ru-RU"/>
              <a:pPr>
                <a:defRPr/>
              </a:pPr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37834-7D1E-45DA-B8E3-C4DB0E6B1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6213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FFF81-B9D2-4EE6-8168-E447E6EF725E}" type="datetimeFigureOut">
              <a:rPr lang="ru-RU"/>
              <a:pPr>
                <a:defRPr/>
              </a:pPr>
              <a:t>14.03.2023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D5D61-5976-45F7-B107-1B11C54FC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607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61215456-BAC3-4D26-AA83-B6807055E1A7}" type="datetimeFigureOut">
              <a:rPr lang="ru-RU"/>
              <a:pPr>
                <a:defRPr/>
              </a:pPr>
              <a:t>14.03.2023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E9BC5C66-3B48-435E-872A-A2EFA134C3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00042"/>
            <a:ext cx="7560840" cy="51398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ИСПОЛНЕНИИ БЮДЖЕТА</a:t>
            </a:r>
          </a:p>
          <a:p>
            <a:pPr algn="ctr">
              <a:defRPr/>
            </a:pP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КЛОПИЦКОГО</a:t>
            </a:r>
          </a:p>
          <a:p>
            <a:pPr algn="ctr">
              <a:defRPr/>
            </a:pP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ВОЛОСОВСКОГО МУНИЦИПАЛЬНОГО  РАЙОНА ЛЕНИНГРАДСКОЙ ОБЛАСТИ ЗА 2021ГОД </a:t>
            </a:r>
          </a:p>
          <a:p>
            <a:pPr algn="ctr">
              <a:defRPr/>
            </a:pPr>
            <a:endParaRPr lang="ru-RU" sz="36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6357958"/>
          <a:ext cx="8358246" cy="142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316" name="SapphireHiddenControl" hidden="1"/>
          <p:cNvPicPr preferRelativeResize="0">
            <a:picLocks noChangeArrowheads="1" noChangeShapeType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0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313" y="260350"/>
            <a:ext cx="8715375" cy="811213"/>
          </a:xfrm>
        </p:spPr>
        <p:txBody>
          <a:bodyPr/>
          <a:lstStyle/>
          <a:p>
            <a:pPr algn="ctr" eaLnBrk="1" hangingPunct="1"/>
            <a:r>
              <a:rPr lang="ru-RU" altLang="ru-RU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Исполнение  расходной  части  бюджета  Клопицкого сельского поселения Волосовского района за 2021 год</a:t>
            </a:r>
          </a:p>
        </p:txBody>
      </p:sp>
      <p:graphicFrame>
        <p:nvGraphicFramePr>
          <p:cNvPr id="124978" name="Group 50"/>
          <p:cNvGraphicFramePr>
            <a:graphicFrameLocks noGrp="1"/>
          </p:cNvGraphicFramePr>
          <p:nvPr>
            <p:ph sz="half" idx="4294967295"/>
          </p:nvPr>
        </p:nvGraphicFramePr>
        <p:xfrm>
          <a:off x="142875" y="1341438"/>
          <a:ext cx="8786813" cy="251618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870509">
                  <a:extLst>
                    <a:ext uri="{9D8B030D-6E8A-4147-A177-3AD203B41FA5}"/>
                  </a:extLst>
                </a:gridCol>
                <a:gridCol w="2056022">
                  <a:extLst>
                    <a:ext uri="{9D8B030D-6E8A-4147-A177-3AD203B41FA5}"/>
                  </a:extLst>
                </a:gridCol>
                <a:gridCol w="2010244">
                  <a:extLst>
                    <a:ext uri="{9D8B030D-6E8A-4147-A177-3AD203B41FA5}"/>
                  </a:extLst>
                </a:gridCol>
                <a:gridCol w="1850038">
                  <a:extLst>
                    <a:ext uri="{9D8B030D-6E8A-4147-A177-3AD203B41FA5}"/>
                  </a:extLst>
                </a:gridCol>
              </a:tblGrid>
              <a:tr h="47378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EEF5A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 horzOverflow="overflow">
                    <a:solidFill>
                      <a:srgbClr val="EEF5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576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                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128477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бюджета,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тыс. руб.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152 985,17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147 567,18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96,5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0313" y="4143375"/>
            <a:ext cx="4357687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142875"/>
            <a:ext cx="8501062" cy="714375"/>
          </a:xfrm>
        </p:spPr>
        <p:txBody>
          <a:bodyPr/>
          <a:lstStyle/>
          <a:p>
            <a:pPr algn="ctr" eaLnBrk="1" hangingPunct="1"/>
            <a:r>
              <a:rPr lang="ru-RU" altLang="ru-RU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Исполнение расходной части бюджета Клопицкого сельского поселения Волосовского района за 2021 год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-5400000">
            <a:off x="3286126" y="2214562"/>
            <a:ext cx="2786062" cy="2786063"/>
          </a:xfrm>
          <a:prstGeom prst="upDownArrowCallout">
            <a:avLst>
              <a:gd name="adj1" fmla="val 25000"/>
              <a:gd name="adj2" fmla="val 25000"/>
              <a:gd name="adj3" fmla="val 16921"/>
              <a:gd name="adj4" fmla="val 50000"/>
            </a:avLst>
          </a:prstGeom>
          <a:solidFill>
            <a:srgbClr val="FF99FF"/>
          </a:solidFill>
          <a:ln w="19050">
            <a:solidFill>
              <a:srgbClr val="FF00FF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latin typeface="Times New Roman" pitchFamily="18" charset="0"/>
              </a:rPr>
              <a:t>147 567,2</a:t>
            </a:r>
          </a:p>
          <a:p>
            <a:pPr algn="ctr" eaLnBrk="1" hangingPunct="1"/>
            <a:r>
              <a:rPr lang="ru-RU" altLang="ru-RU" sz="2400" b="1">
                <a:latin typeface="Times New Roman" pitchFamily="18" charset="0"/>
              </a:rPr>
              <a:t>тыс. руб.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 rot="10800000">
            <a:off x="6072188" y="1052513"/>
            <a:ext cx="2928937" cy="733425"/>
          </a:xfrm>
          <a:prstGeom prst="homePlate">
            <a:avLst>
              <a:gd name="adj" fmla="val 133616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imes New Roman" pitchFamily="18" charset="0"/>
              </a:rPr>
              <a:t>Физкультура и спорт</a:t>
            </a:r>
          </a:p>
          <a:p>
            <a:pPr algn="ctr" eaLnBrk="1" hangingPunct="1"/>
            <a:r>
              <a:rPr lang="ru-RU" altLang="ru-RU" sz="1400" b="1">
                <a:latin typeface="Times New Roman" pitchFamily="18" charset="0"/>
              </a:rPr>
              <a:t>165,2 тыс. руб.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357188" y="928688"/>
            <a:ext cx="8496300" cy="0"/>
          </a:xfrm>
          <a:prstGeom prst="line">
            <a:avLst/>
          </a:prstGeom>
          <a:noFill/>
          <a:ln w="47625" cmpd="dbl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 rot="10800000">
            <a:off x="6072188" y="1928813"/>
            <a:ext cx="2928937" cy="785812"/>
          </a:xfrm>
          <a:prstGeom prst="homePlate">
            <a:avLst>
              <a:gd name="adj" fmla="val 99118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imes New Roman" pitchFamily="18" charset="0"/>
              </a:rPr>
              <a:t>Жилищно-коммунальное хозяйство</a:t>
            </a:r>
          </a:p>
          <a:p>
            <a:pPr algn="ctr" eaLnBrk="1" hangingPunct="1"/>
            <a:r>
              <a:rPr lang="ru-RU" altLang="ru-RU" sz="1400" b="1">
                <a:latin typeface="Times New Roman" pitchFamily="18" charset="0"/>
              </a:rPr>
              <a:t>49079,0 тыс. руб.</a:t>
            </a:r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 rot="10800000">
            <a:off x="6072188" y="2857500"/>
            <a:ext cx="2928937" cy="714375"/>
          </a:xfrm>
          <a:prstGeom prst="homePlate">
            <a:avLst>
              <a:gd name="adj" fmla="val 116755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imes New Roman" pitchFamily="18" charset="0"/>
              </a:rPr>
              <a:t>Социальная политика</a:t>
            </a:r>
          </a:p>
          <a:p>
            <a:pPr algn="ctr" eaLnBrk="1" hangingPunct="1"/>
            <a:r>
              <a:rPr lang="ru-RU" altLang="ru-RU" sz="1400" b="1">
                <a:latin typeface="Times New Roman" pitchFamily="18" charset="0"/>
              </a:rPr>
              <a:t>1806,3 тыс. руб.</a:t>
            </a:r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 rot="10800000">
            <a:off x="6072188" y="3714750"/>
            <a:ext cx="2928937" cy="714375"/>
          </a:xfrm>
          <a:prstGeom prst="homePlate">
            <a:avLst>
              <a:gd name="adj" fmla="val 116755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imes New Roman" pitchFamily="18" charset="0"/>
              </a:rPr>
              <a:t>Культура и кинематография</a:t>
            </a:r>
          </a:p>
          <a:p>
            <a:pPr algn="ctr" eaLnBrk="1" hangingPunct="1"/>
            <a:r>
              <a:rPr lang="ru-RU" altLang="ru-RU" sz="1400" b="1">
                <a:latin typeface="Times New Roman" pitchFamily="18" charset="0"/>
              </a:rPr>
              <a:t>27272,57 тыс. руб.</a:t>
            </a:r>
          </a:p>
        </p:txBody>
      </p:sp>
      <p:sp>
        <p:nvSpPr>
          <p:cNvPr id="14357" name="AutoShape 21"/>
          <p:cNvSpPr>
            <a:spLocks noChangeArrowheads="1"/>
          </p:cNvSpPr>
          <p:nvPr/>
        </p:nvSpPr>
        <p:spPr bwMode="auto">
          <a:xfrm rot="10800000">
            <a:off x="6216650" y="4643438"/>
            <a:ext cx="2784475" cy="731837"/>
          </a:xfrm>
          <a:prstGeom prst="homePlate">
            <a:avLst>
              <a:gd name="adj" fmla="val 101267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Национальная экономика    </a:t>
            </a:r>
          </a:p>
          <a:p>
            <a:pPr algn="ctr" eaLnBrk="1" hangingPunct="1"/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                9051,1 тыс. руб.</a:t>
            </a:r>
          </a:p>
        </p:txBody>
      </p:sp>
      <p:sp>
        <p:nvSpPr>
          <p:cNvPr id="19" name="Пятиугольник 18"/>
          <p:cNvSpPr/>
          <p:nvPr/>
        </p:nvSpPr>
        <p:spPr>
          <a:xfrm>
            <a:off x="357188" y="1071563"/>
            <a:ext cx="2857500" cy="714375"/>
          </a:xfrm>
          <a:prstGeom prst="homePlate">
            <a:avLst>
              <a:gd name="adj" fmla="val 10932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Общегосударственные вопросы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17349,7 тыс. руб.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357188" y="2000250"/>
            <a:ext cx="2857500" cy="714375"/>
          </a:xfrm>
          <a:prstGeom prst="homePlate">
            <a:avLst>
              <a:gd name="adj" fmla="val 10932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Национальная оборона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297,4 тыс. руб.</a:t>
            </a:r>
          </a:p>
        </p:txBody>
      </p:sp>
      <p:sp>
        <p:nvSpPr>
          <p:cNvPr id="21" name="Пятиугольник 20"/>
          <p:cNvSpPr/>
          <p:nvPr/>
        </p:nvSpPr>
        <p:spPr>
          <a:xfrm>
            <a:off x="357188" y="2857500"/>
            <a:ext cx="2857500" cy="1285875"/>
          </a:xfrm>
          <a:prstGeom prst="homePlate">
            <a:avLst>
              <a:gd name="adj" fmla="val 8228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Национальная безопасность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 и правоохранительная деятельность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187,3 тыс. руб.</a:t>
            </a:r>
          </a:p>
        </p:txBody>
      </p:sp>
      <p:sp>
        <p:nvSpPr>
          <p:cNvPr id="23" name="Пятиугольник 22"/>
          <p:cNvSpPr/>
          <p:nvPr/>
        </p:nvSpPr>
        <p:spPr>
          <a:xfrm>
            <a:off x="357188" y="4429125"/>
            <a:ext cx="2786062" cy="946150"/>
          </a:xfrm>
          <a:prstGeom prst="homePlate">
            <a:avLst>
              <a:gd name="adj" fmla="val 6619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Благоустройство – 10282,9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animBg="1"/>
      <p:bldP spid="14348" grpId="0" animBg="1"/>
      <p:bldP spid="14352" grpId="0" animBg="1"/>
      <p:bldP spid="14353" grpId="0" animBg="1"/>
      <p:bldP spid="14354" grpId="0" animBg="1"/>
      <p:bldP spid="14355" grpId="0" animBg="1"/>
      <p:bldP spid="143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313" y="0"/>
            <a:ext cx="8715375" cy="785813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Расходная часть бюджета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Клопицкого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Волосовского 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района за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928688"/>
          <a:ext cx="8605837" cy="466248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829264">
                  <a:extLst>
                    <a:ext uri="{9D8B030D-6E8A-4147-A177-3AD203B41FA5}"/>
                  </a:extLst>
                </a:gridCol>
                <a:gridCol w="3099648">
                  <a:extLst>
                    <a:ext uri="{9D8B030D-6E8A-4147-A177-3AD203B41FA5}"/>
                  </a:extLst>
                </a:gridCol>
                <a:gridCol w="1500142">
                  <a:extLst>
                    <a:ext uri="{9D8B030D-6E8A-4147-A177-3AD203B41FA5}"/>
                  </a:extLst>
                </a:gridCol>
                <a:gridCol w="1376650">
                  <a:extLst>
                    <a:ext uri="{9D8B030D-6E8A-4147-A177-3AD203B41FA5}"/>
                  </a:extLst>
                </a:gridCol>
                <a:gridCol w="1800133">
                  <a:extLst>
                    <a:ext uri="{9D8B030D-6E8A-4147-A177-3AD203B41FA5}"/>
                  </a:extLst>
                </a:gridCol>
              </a:tblGrid>
              <a:tr h="4670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717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ния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4670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17544,2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17349,7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4227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297,4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297,4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6440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187,4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187,3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32071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14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9476,0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9051,1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</a:tr>
              <a:tr h="32071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84921,8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80780,4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</a:tr>
              <a:tr h="3291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27888,3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27272,6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4067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1845,0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1806,3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432809"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35999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152985,2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147567,2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96,4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279740">
                <a:tc gridSpan="2"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3" marB="0" anchor="b"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503237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программном формате</a:t>
            </a:r>
            <a:endParaRPr lang="ru-RU" sz="2400" smtClean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0825" y="1125538"/>
          <a:ext cx="8640958" cy="5256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742"/>
                <a:gridCol w="3937846"/>
                <a:gridCol w="1299967"/>
                <a:gridCol w="1376436"/>
                <a:gridCol w="1299967"/>
              </a:tblGrid>
              <a:tr h="9741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 2022 год 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Удельный вес в 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4339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развитие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Клопицкого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сельского поселения Волосовского муниципального района Ленинградской области»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103275,24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95%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98816,78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9346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«Развитие социальной сферы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Клопицкого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сельского поселения Волосовского муниципального района Ленинградской области» 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28018,28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97%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27400,90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4339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«Муниципальное управление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Клопицкого 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сельского поселения Волосовского муниципального района Ленинградской области»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21686,65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98%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21349,50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2223"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по муниципальным программам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152800,17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96%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smtClean="0">
                          <a:latin typeface="Times New Roman" pitchFamily="18" charset="0"/>
                          <a:cs typeface="Times New Roman" pitchFamily="18" charset="0"/>
                        </a:rPr>
                        <a:t>147387,18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323850" y="1268413"/>
            <a:ext cx="8569325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Контактная информация:  Администрация муниципального образования  Клопицкое сельское поселение Волосовского муниципального района Ленинградской области</a:t>
            </a:r>
          </a:p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Адрес: Ленинградская область Волосовский район д.Клопицы</a:t>
            </a:r>
          </a:p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Телефон 8 813 73 78 332</a:t>
            </a:r>
          </a:p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Факс 8 813 73 78 386</a:t>
            </a:r>
          </a:p>
          <a:p>
            <a:pPr eaLnBrk="1" hangingPunct="1"/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 klopitsy@mail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Режим работы:</a:t>
            </a:r>
          </a:p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понедельник- пятница с 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ͦ ͦ до 17 часов,</a:t>
            </a:r>
          </a:p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перерыв на обед с 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ͦ ͦ  до 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ͦ ͦ  часов</a:t>
            </a:r>
          </a:p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суббота-воскресенье выходной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848350"/>
          </a:xfrm>
        </p:spPr>
        <p:txBody>
          <a:bodyPr/>
          <a:lstStyle/>
          <a:p>
            <a:pPr marL="0" indent="0" algn="just">
              <a:buFont typeface="Wingdings 2" pitchFamily="18" charset="2"/>
              <a:buNone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 разрабатывается в целях ознакомления граждан с основными положениями решения об утверждении отчета об исполнении бюджета в доступной форме для широкого круга заинтересованных пользователей. </a:t>
            </a:r>
          </a:p>
          <a:p>
            <a:pPr marL="0" indent="0" algn="just">
              <a:buFont typeface="Wingdings 2" pitchFamily="18" charset="2"/>
              <a:buNone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Документ содержит описание объемов исполнения доходов, расходов бюджета и их структуру, приоритетные направления расходования бюджетных средств за 20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год. 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360363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термины и понятия</a:t>
            </a:r>
            <a:endParaRPr lang="ru-RU" sz="2400" b="1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57200" y="836613"/>
            <a:ext cx="8435975" cy="5761037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 Муниципальное образование Клопицкое сельское поселение имеет собственный бюджет. Бюджет предназначен для исполнения расходных обязательств муниципального образования. </a:t>
            </a:r>
          </a:p>
          <a:p>
            <a:pPr algn="just">
              <a:spcBef>
                <a:spcPct val="0"/>
              </a:spcBef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поступающие в бюджет денежные средства.</a:t>
            </a:r>
          </a:p>
          <a:p>
            <a:pPr algn="just">
              <a:spcBef>
                <a:spcPct val="0"/>
              </a:spcBef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Расходы бюджета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выплачиваемые из бюджета денежные средства, которые направляются на финансовое обеспечение задач и функций органа местного самоуправления.</a:t>
            </a:r>
          </a:p>
          <a:p>
            <a:pPr algn="just">
              <a:spcBef>
                <a:spcPct val="0"/>
              </a:spcBef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Дефицит бюджета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превышение расходов бюджета над его доходами.</a:t>
            </a:r>
          </a:p>
          <a:p>
            <a:pPr algn="just">
              <a:spcBef>
                <a:spcPct val="0"/>
              </a:spcBef>
            </a:pP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бюджета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превышение доходов бюджета над его расходами.</a:t>
            </a:r>
          </a:p>
          <a:p>
            <a:pPr algn="just">
              <a:spcBef>
                <a:spcPct val="0"/>
              </a:spcBef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Бюджетные ассигнования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предельные объемы денежных средств, предусмотренных в соответствующем финансовом году для исполнения бюджетных обязательств.</a:t>
            </a:r>
          </a:p>
          <a:p>
            <a:pPr algn="just">
              <a:spcBef>
                <a:spcPct val="0"/>
              </a:spcBef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Межбюджетные отношения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средства, предоставляемые одним бюджетом бюджетной системы Российской Федерации другому бюджету бюджетной системы Российской Федерации.</a:t>
            </a:r>
          </a:p>
          <a:p>
            <a:pPr algn="just">
              <a:spcBef>
                <a:spcPct val="0"/>
              </a:spcBef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Текущий финансовый год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год, в котором осуществляется исполнение бюджета, составление и рассмотрение проекта бюджета на очередной финансовый год (очередной финансовый год и плановый период).</a:t>
            </a:r>
          </a:p>
          <a:p>
            <a:pPr algn="just">
              <a:spcBef>
                <a:spcPct val="0"/>
              </a:spcBef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Очередной финансовый год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год, следующий за текущим финансовым годом.</a:t>
            </a:r>
          </a:p>
          <a:p>
            <a:pPr algn="just">
              <a:spcBef>
                <a:spcPct val="0"/>
              </a:spcBef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Плановый период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два финансовых года, следующие за очередным финансовым годом.</a:t>
            </a:r>
          </a:p>
          <a:p>
            <a:pPr algn="just">
              <a:spcBef>
                <a:spcPct val="0"/>
              </a:spcBef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Отчетный финансовый год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, предшествующий текущему финансовому году.</a:t>
            </a:r>
          </a:p>
          <a:p>
            <a:pPr algn="just">
              <a:spcBef>
                <a:spcPct val="0"/>
              </a:spcBef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Муниципальная программа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документ, содержащий комплекс планируемых мероприятий (результатов), взаимоувязанных по задачам, срокам осуществления, исполнителям и ресурсам, обеспечивающих достижение приоритетов и целей по соответствующим направлениям социально-экономического развития муниципального образования.</a:t>
            </a:r>
          </a:p>
          <a:p>
            <a:pPr algn="just">
              <a:spcBef>
                <a:spcPct val="0"/>
              </a:spcBef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Главный распорядитель бюджетных средств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орган местного самоуправления, указанный в ведомственной структуре расходов бюджета, имеющий право распределять бюджетные ассигнования и лимиты бюджетных обязательств между подведомственными получателями бюджетных средств.</a:t>
            </a:r>
            <a:r>
              <a:rPr lang="ru-RU" sz="1300" b="1" dirty="0" smtClean="0"/>
              <a:t> </a:t>
            </a:r>
          </a:p>
          <a:p>
            <a:pPr algn="just">
              <a:spcBef>
                <a:spcPct val="0"/>
              </a:spcBef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Получатель бюджетных средств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казенное учреждение, имеющий право на принятие и (или) исполнение бюджетных обязательств от имени муниципального образования за счет средств бюджета сельского поселения.</a:t>
            </a:r>
          </a:p>
          <a:p>
            <a:endParaRPr lang="ru-RU" sz="13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28600"/>
            <a:ext cx="7772400" cy="914400"/>
          </a:xfrm>
          <a:solidFill>
            <a:schemeClr val="tx2"/>
          </a:solidFill>
          <a:ln>
            <a:solidFill>
              <a:schemeClr val="bg2"/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smtClean="0">
                <a:solidFill>
                  <a:srgbClr val="00B050"/>
                </a:solidFill>
              </a:rPr>
              <a:t>Общие сведения о муниципальном образовании Клопицкое сельское поселение Волосовского муниципального района Ленинградской области</a:t>
            </a:r>
            <a:endParaRPr lang="ru-RU" sz="2000">
              <a:solidFill>
                <a:srgbClr val="00B050"/>
              </a:solidFill>
            </a:endParaRPr>
          </a:p>
        </p:txBody>
      </p:sp>
      <p:sp>
        <p:nvSpPr>
          <p:cNvPr id="15363" name="Текст 2"/>
          <p:cNvSpPr>
            <a:spLocks noGrp="1"/>
          </p:cNvSpPr>
          <p:nvPr>
            <p:ph type="body" idx="1"/>
          </p:nvPr>
        </p:nvSpPr>
        <p:spPr>
          <a:xfrm>
            <a:off x="722313" y="4800600"/>
            <a:ext cx="8040687" cy="304800"/>
          </a:xfrm>
        </p:spPr>
        <p:txBody>
          <a:bodyPr>
            <a:normAutofit fontScale="77500" lnSpcReduction="20000"/>
          </a:bodyPr>
          <a:lstStyle/>
          <a:p>
            <a:pPr marL="444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</a:t>
            </a:r>
            <a:r>
              <a:rPr lang="ru-RU" sz="1200" dirty="0" smtClean="0">
                <a:solidFill>
                  <a:schemeClr val="bg1"/>
                </a:solidFill>
              </a:rPr>
              <a:t>На 01.01.2022 года численность населения составляет 8 543 чел.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1325563"/>
            <a:ext cx="82296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52352" bIns="0" anchor="ctr">
            <a:spAutoFit/>
          </a:bodyPr>
          <a:lstStyle/>
          <a:p>
            <a:pPr algn="just" eaLnBrk="0" hangingPunct="0">
              <a:tabLst>
                <a:tab pos="630238" algn="l"/>
              </a:tabLst>
            </a:pP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Административно территориальное деление Клопицкого сельского поселения </a:t>
            </a:r>
          </a:p>
          <a:p>
            <a:pPr algn="just" eaLnBrk="0" hangingPunct="0">
              <a:tabLst>
                <a:tab pos="630238" algn="l"/>
              </a:tabLst>
            </a:pPr>
            <a:endParaRPr lang="ru-RU" sz="1400" b="1" i="1" dirty="0">
              <a:solidFill>
                <a:schemeClr val="bg1"/>
              </a:solidFill>
              <a:cs typeface="Times New Roman" pitchFamily="18" charset="0"/>
            </a:endParaRPr>
          </a:p>
          <a:p>
            <a:pPr algn="just" eaLnBrk="0" hangingPunct="0">
              <a:tabLst>
                <a:tab pos="630238" algn="l"/>
              </a:tabLst>
            </a:pP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Местное самоуправление в муниципальном образовании Клопицкое сельское поселение осуществляется в границах, определенных законом Ленинградской области от 15.06.2010 №</a:t>
            </a:r>
            <a:r>
              <a:rPr lang="ru-RU" sz="1200" dirty="0">
                <a:solidFill>
                  <a:schemeClr val="bg1"/>
                </a:solidFill>
                <a:cs typeface="Times New Roman" pitchFamily="18" charset="0"/>
              </a:rPr>
              <a:t> 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32-оз </a:t>
            </a:r>
            <a:r>
              <a:rPr lang="ru-RU" sz="1200" dirty="0">
                <a:solidFill>
                  <a:schemeClr val="bg1"/>
                </a:solidFill>
                <a:cs typeface="Times New Roman" pitchFamily="18" charset="0"/>
              </a:rPr>
              <a:t>«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 административно-территориальном устройстве Ленинградской области и порядке его изменения</a:t>
            </a:r>
            <a:r>
              <a:rPr lang="ru-RU" sz="1200" dirty="0">
                <a:solidFill>
                  <a:schemeClr val="bg1"/>
                </a:solidFill>
                <a:cs typeface="Times New Roman" pitchFamily="18" charset="0"/>
              </a:rPr>
              <a:t>»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eaLnBrk="0" hangingPunct="0">
              <a:tabLst>
                <a:tab pos="630238" algn="l"/>
              </a:tabLst>
            </a:pPr>
            <a:endParaRPr lang="ru-RU" sz="600" dirty="0">
              <a:solidFill>
                <a:schemeClr val="bg1"/>
              </a:solidFill>
            </a:endParaRPr>
          </a:p>
          <a:p>
            <a:pPr algn="just" eaLnBrk="0" hangingPunct="0">
              <a:tabLst>
                <a:tab pos="630238" algn="l"/>
              </a:tabLst>
            </a:pP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Количество депутатов в МО Клопицкое сельское поселение 9 человек (10 мандатов) из которых 3 депутата </a:t>
            </a:r>
            <a:r>
              <a:rPr lang="ru-RU" sz="1200" dirty="0">
                <a:solidFill>
                  <a:schemeClr val="bg1"/>
                </a:solidFill>
                <a:cs typeface="Times New Roman" pitchFamily="18" charset="0"/>
              </a:rPr>
              <a:t>–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депутаты Волосовского муниципального района.</a:t>
            </a:r>
          </a:p>
          <a:p>
            <a:pPr algn="just" eaLnBrk="0" hangingPunct="0">
              <a:tabLst>
                <a:tab pos="630238" algn="l"/>
              </a:tabLst>
            </a:pPr>
            <a:endParaRPr lang="ru-RU" sz="600" dirty="0">
              <a:solidFill>
                <a:schemeClr val="bg1"/>
              </a:solidFill>
            </a:endParaRPr>
          </a:p>
          <a:p>
            <a:pPr algn="just" eaLnBrk="0" hangingPunct="0">
              <a:tabLst>
                <a:tab pos="630238" algn="l"/>
              </a:tabLst>
            </a:pP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Общая площадь поседения 28577,57 кв.м.</a:t>
            </a:r>
          </a:p>
          <a:p>
            <a:pPr algn="just" eaLnBrk="0" hangingPunct="0">
              <a:tabLst>
                <a:tab pos="630238" algn="l"/>
              </a:tabLst>
            </a:pP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630238" algn="l"/>
              </a:tabLst>
            </a:pPr>
            <a:endParaRPr lang="ru-RU" sz="600" dirty="0">
              <a:solidFill>
                <a:schemeClr val="bg1"/>
              </a:solidFill>
            </a:endParaRPr>
          </a:p>
          <a:p>
            <a:pPr algn="just" eaLnBrk="0" hangingPunct="0">
              <a:tabLst>
                <a:tab pos="630238" algn="l"/>
              </a:tabLst>
            </a:pP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состав территории муниципального образования Клопицкое сельское поселение  входят населенные пункты:  деревня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Анташи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деревня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Будино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деревня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Везиково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деревня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Волгово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деревня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Голубовицы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деревня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Горки, деревня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Греблово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деревня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Губаницы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деревня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Добряницы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поселок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Жилгородок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деревня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Кандакюля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деревня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Каськово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деревня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Кемполово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деревня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Кивалицы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деревня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Клопицы, деревня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Котино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деревня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Красная Мыза, деревня Красные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Череповицы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деревня Курголово, деревня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Медниково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деревня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Модолицы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деревня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Муратово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деревня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Ожогино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деревня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Ольхово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деревня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Ржевка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деревня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Ронковицы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деревня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Рутелицы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деревня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Сельцо, поселок Сельцо, деревня Слободка, деревня Соколовка, поселок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Сумино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деревня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Торосово,деревня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Шёлково.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152400" y="1905000"/>
            <a:ext cx="304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152400" y="2514600"/>
            <a:ext cx="304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152400" y="2895600"/>
            <a:ext cx="304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152400" y="3429000"/>
            <a:ext cx="304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4"/>
          <p:cNvSpPr>
            <a:spLocks noGrp="1"/>
          </p:cNvSpPr>
          <p:nvPr>
            <p:ph type="title" idx="4294967295"/>
          </p:nvPr>
        </p:nvSpPr>
        <p:spPr>
          <a:xfrm>
            <a:off x="285750" y="188913"/>
            <a:ext cx="8429625" cy="1295400"/>
          </a:xfrm>
        </p:spPr>
        <p:txBody>
          <a:bodyPr lIns="91440" rIns="91440" bIns="45720"/>
          <a:lstStyle/>
          <a:p>
            <a:pPr algn="ctr" eaLnBrk="1" hangingPunct="1"/>
            <a:r>
              <a:rPr lang="ru-RU" altLang="ru-RU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Показатели  исполнения  бюджета</a:t>
            </a:r>
            <a:br>
              <a:rPr lang="ru-RU" altLang="ru-RU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Клопицкого сельского поселения</a:t>
            </a:r>
            <a:br>
              <a:rPr lang="ru-RU" altLang="ru-RU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Волосовского района за 2021год</a:t>
            </a:r>
          </a:p>
        </p:txBody>
      </p:sp>
      <p:graphicFrame>
        <p:nvGraphicFramePr>
          <p:cNvPr id="110658" name="Group 66"/>
          <p:cNvGraphicFramePr>
            <a:graphicFrameLocks noGrp="1"/>
          </p:cNvGraphicFramePr>
          <p:nvPr>
            <p:ph idx="4294967295"/>
          </p:nvPr>
        </p:nvGraphicFramePr>
        <p:xfrm>
          <a:off x="285750" y="1571625"/>
          <a:ext cx="8678864" cy="3179960"/>
        </p:xfrm>
        <a:graphic>
          <a:graphicData uri="http://schemas.openxmlformats.org/drawingml/2006/table">
            <a:tbl>
              <a:tblPr/>
              <a:tblGrid>
                <a:gridCol w="4065743">
                  <a:extLst>
                    <a:ext uri="{9D8B030D-6E8A-4147-A177-3AD203B41FA5}"/>
                  </a:extLst>
                </a:gridCol>
                <a:gridCol w="1732759">
                  <a:extLst>
                    <a:ext uri="{9D8B030D-6E8A-4147-A177-3AD203B41FA5}"/>
                  </a:extLst>
                </a:gridCol>
                <a:gridCol w="1708776">
                  <a:extLst>
                    <a:ext uri="{9D8B030D-6E8A-4147-A177-3AD203B41FA5}"/>
                  </a:extLst>
                </a:gridCol>
                <a:gridCol w="1171586">
                  <a:extLst>
                    <a:ext uri="{9D8B030D-6E8A-4147-A177-3AD203B41FA5}"/>
                  </a:extLst>
                </a:gridCol>
              </a:tblGrid>
              <a:tr h="41509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extLst>
                  <a:ext uri="{0D108BD9-81ED-4DB2-BD59-A6C34878D82A}"/>
                </a:extLst>
              </a:tr>
              <a:tr h="822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ния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60117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тыс. руб.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145 666,75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143 295,10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98,4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62503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тыс. руб.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152 985,17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147 567,18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96,5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7156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Профицит/дефицит 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(+/-),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в тыс. руб.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- 7 318,42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-4 272,08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1436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86313"/>
            <a:ext cx="3529012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786313"/>
            <a:ext cx="3529013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75" y="214313"/>
            <a:ext cx="8786813" cy="1357312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Показатели исполнения доходной части бюджета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Клопицкого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115810" name="Group 98"/>
          <p:cNvGraphicFramePr>
            <a:graphicFrameLocks noGrp="1"/>
          </p:cNvGraphicFramePr>
          <p:nvPr/>
        </p:nvGraphicFramePr>
        <p:xfrm>
          <a:off x="468313" y="2000250"/>
          <a:ext cx="8461375" cy="4578349"/>
        </p:xfrm>
        <a:graphic>
          <a:graphicData uri="http://schemas.openxmlformats.org/drawingml/2006/table">
            <a:tbl>
              <a:tblPr/>
              <a:tblGrid>
                <a:gridCol w="4104083">
                  <a:extLst>
                    <a:ext uri="{9D8B030D-6E8A-4147-A177-3AD203B41FA5}"/>
                  </a:extLst>
                </a:gridCol>
                <a:gridCol w="1512031">
                  <a:extLst>
                    <a:ext uri="{9D8B030D-6E8A-4147-A177-3AD203B41FA5}"/>
                  </a:extLst>
                </a:gridCol>
                <a:gridCol w="1584032">
                  <a:extLst>
                    <a:ext uri="{9D8B030D-6E8A-4147-A177-3AD203B41FA5}"/>
                  </a:extLst>
                </a:gridCol>
                <a:gridCol w="1261229">
                  <a:extLst>
                    <a:ext uri="{9D8B030D-6E8A-4147-A177-3AD203B41FA5}"/>
                  </a:extLst>
                </a:gridCol>
              </a:tblGrid>
              <a:tr h="100964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 </a:t>
                      </a: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8477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ния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extLst>
                  <a:ext uri="{0D108BD9-81ED-4DB2-BD59-A6C34878D82A}"/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Всего доходов</a:t>
                      </a:r>
                    </a:p>
                  </a:txBody>
                  <a:tcPr marL="43559" marR="4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145 666,75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143 295,10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98,4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extLst>
                  <a:ext uri="{0D108BD9-81ED-4DB2-BD59-A6C34878D82A}"/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43559" marR="4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extLst>
                  <a:ext uri="{0D108BD9-81ED-4DB2-BD59-A6C34878D82A}"/>
                </a:extLst>
              </a:tr>
              <a:tr h="673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L="43559" marR="4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19 349,57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24 954,36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128,9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extLst>
                  <a:ext uri="{0D108BD9-81ED-4DB2-BD59-A6C34878D82A}"/>
                </a:extLst>
              </a:tr>
              <a:tr h="673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43559" marR="4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9 494,66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111125" marR="0" lvl="0" indent="-1111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4 798,67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50,5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extLst>
                  <a:ext uri="{0D108BD9-81ED-4DB2-BD59-A6C34878D82A}"/>
                </a:extLst>
              </a:tr>
              <a:tr h="673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43559" marR="4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116 822 52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111125" marR="0" lvl="0" indent="-1111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113 542,07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97,2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142875"/>
            <a:ext cx="8715375" cy="571500"/>
          </a:xfrm>
        </p:spPr>
        <p:txBody>
          <a:bodyPr/>
          <a:lstStyle/>
          <a:p>
            <a:pPr algn="ctr" eaLnBrk="1" hangingPunct="1"/>
            <a:r>
              <a:rPr lang="ru-RU" altLang="ru-RU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Исполнение доходной части бюджета Клопицкого сельского поселения в 2021 году в части налоговых доходов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-5400000">
            <a:off x="3286126" y="2214562"/>
            <a:ext cx="2786062" cy="2786063"/>
          </a:xfrm>
          <a:prstGeom prst="upDownArrowCallout">
            <a:avLst>
              <a:gd name="adj1" fmla="val 25000"/>
              <a:gd name="adj2" fmla="val 25000"/>
              <a:gd name="adj3" fmla="val 16921"/>
              <a:gd name="adj4" fmla="val 50000"/>
            </a:avLst>
          </a:prstGeom>
          <a:solidFill>
            <a:srgbClr val="FF99FF"/>
          </a:solidFill>
          <a:ln w="19050">
            <a:solidFill>
              <a:srgbClr val="FF00FF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latin typeface="Times New Roman" pitchFamily="18" charset="0"/>
              </a:rPr>
              <a:t>24954,4</a:t>
            </a:r>
          </a:p>
          <a:p>
            <a:pPr algn="ctr" eaLnBrk="1" hangingPunct="1"/>
            <a:r>
              <a:rPr lang="ru-RU" altLang="ru-RU" sz="2400" b="1">
                <a:latin typeface="Times New Roman" pitchFamily="18" charset="0"/>
              </a:rPr>
              <a:t>тыс. руб.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 rot="10800000">
            <a:off x="5643563" y="1628775"/>
            <a:ext cx="3357562" cy="1228725"/>
          </a:xfrm>
          <a:prstGeom prst="homePlate">
            <a:avLst>
              <a:gd name="adj" fmla="val 95108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Единый сельскохозяйственный налог –-115,7 тыс. руб.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357188" y="928688"/>
            <a:ext cx="8496300" cy="0"/>
          </a:xfrm>
          <a:prstGeom prst="line">
            <a:avLst/>
          </a:prstGeom>
          <a:noFill/>
          <a:ln w="47625" cmpd="dbl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 rot="10800000">
            <a:off x="6072188" y="3071813"/>
            <a:ext cx="2928937" cy="1000125"/>
          </a:xfrm>
          <a:prstGeom prst="homePlate">
            <a:avLst>
              <a:gd name="adj" fmla="val 51955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Земельный налог с физических лиц –  </a:t>
            </a:r>
          </a:p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9698,1 тыс. руб.</a:t>
            </a:r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 rot="10800000">
            <a:off x="5929313" y="4214813"/>
            <a:ext cx="3071812" cy="857250"/>
          </a:xfrm>
          <a:prstGeom prst="homePlate">
            <a:avLst>
              <a:gd name="adj" fmla="val 77407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Государственная пошлина–  </a:t>
            </a:r>
          </a:p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18,7 тыс. руб.</a:t>
            </a:r>
          </a:p>
        </p:txBody>
      </p:sp>
      <p:sp>
        <p:nvSpPr>
          <p:cNvPr id="19" name="Пятиугольник 18"/>
          <p:cNvSpPr/>
          <p:nvPr/>
        </p:nvSpPr>
        <p:spPr>
          <a:xfrm>
            <a:off x="214313" y="1628775"/>
            <a:ext cx="3286125" cy="1085850"/>
          </a:xfrm>
          <a:prstGeom prst="homePlate">
            <a:avLst>
              <a:gd name="adj" fmla="val 62102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Налог на доходы физических лиц –  6647,5 тыс. руб.</a:t>
            </a:r>
          </a:p>
        </p:txBody>
      </p:sp>
      <p:sp>
        <p:nvSpPr>
          <p:cNvPr id="21" name="Пятиугольник 20"/>
          <p:cNvSpPr/>
          <p:nvPr/>
        </p:nvSpPr>
        <p:spPr>
          <a:xfrm>
            <a:off x="214313" y="3143250"/>
            <a:ext cx="3000375" cy="857250"/>
          </a:xfrm>
          <a:prstGeom prst="homePlate">
            <a:avLst>
              <a:gd name="adj" fmla="val 5742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Налог на имущество физических лиц –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1397,2тыс. руб.</a:t>
            </a:r>
          </a:p>
        </p:txBody>
      </p:sp>
      <p:sp>
        <p:nvSpPr>
          <p:cNvPr id="23" name="Пятиугольник 22"/>
          <p:cNvSpPr/>
          <p:nvPr/>
        </p:nvSpPr>
        <p:spPr>
          <a:xfrm>
            <a:off x="214313" y="4143375"/>
            <a:ext cx="3143250" cy="785813"/>
          </a:xfrm>
          <a:prstGeom prst="homePlate">
            <a:avLst>
              <a:gd name="adj" fmla="val 72044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Земельный налог с организаций – 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4215,5тыс.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animBg="1"/>
      <p:bldP spid="14348" grpId="0" animBg="1"/>
      <p:bldP spid="14352" grpId="0" animBg="1"/>
      <p:bldP spid="14354" grpId="0" animBg="1"/>
      <p:bldP spid="143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142875"/>
            <a:ext cx="8715375" cy="571500"/>
          </a:xfrm>
        </p:spPr>
        <p:txBody>
          <a:bodyPr/>
          <a:lstStyle/>
          <a:p>
            <a:pPr algn="ctr" eaLnBrk="1" hangingPunct="1"/>
            <a:r>
              <a:rPr lang="ru-RU" altLang="ru-RU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Исполнение доходной части бюджета Клопицкого сельского поселения в 2020 году в части неналоговых доходов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-5400000">
            <a:off x="3000376" y="2214562"/>
            <a:ext cx="2786062" cy="2786063"/>
          </a:xfrm>
          <a:prstGeom prst="upDownArrowCallout">
            <a:avLst>
              <a:gd name="adj1" fmla="val 25000"/>
              <a:gd name="adj2" fmla="val 25000"/>
              <a:gd name="adj3" fmla="val 16921"/>
              <a:gd name="adj4" fmla="val 50000"/>
            </a:avLst>
          </a:prstGeom>
          <a:solidFill>
            <a:srgbClr val="FF99FF"/>
          </a:solidFill>
          <a:ln w="19050">
            <a:solidFill>
              <a:srgbClr val="FF00FF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latin typeface="Times New Roman" pitchFamily="18" charset="0"/>
              </a:rPr>
              <a:t>3489,0</a:t>
            </a:r>
          </a:p>
          <a:p>
            <a:pPr algn="ctr" eaLnBrk="1" hangingPunct="1"/>
            <a:r>
              <a:rPr lang="ru-RU" altLang="ru-RU" sz="2400" b="1">
                <a:latin typeface="Times New Roman" pitchFamily="18" charset="0"/>
              </a:rPr>
              <a:t>тыс. руб.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357188" y="928688"/>
            <a:ext cx="8496300" cy="0"/>
          </a:xfrm>
          <a:prstGeom prst="line">
            <a:avLst/>
          </a:prstGeom>
          <a:noFill/>
          <a:ln w="47625" cmpd="dbl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 rot="10800000">
            <a:off x="5857875" y="2214563"/>
            <a:ext cx="3286125" cy="2786062"/>
          </a:xfrm>
          <a:prstGeom prst="homePlate">
            <a:avLst>
              <a:gd name="adj" fmla="val 39759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Доходы от использования имущества, находящегося в государственной и муниципальной собственности – </a:t>
            </a:r>
          </a:p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2982,1ыс. руб.</a:t>
            </a:r>
          </a:p>
        </p:txBody>
      </p:sp>
      <p:sp>
        <p:nvSpPr>
          <p:cNvPr id="21" name="Пятиугольник 20"/>
          <p:cNvSpPr/>
          <p:nvPr/>
        </p:nvSpPr>
        <p:spPr>
          <a:xfrm>
            <a:off x="0" y="2286000"/>
            <a:ext cx="3000375" cy="2643188"/>
          </a:xfrm>
          <a:prstGeom prst="homePlate">
            <a:avLst>
              <a:gd name="adj" fmla="val 5742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Доходы от продажи материальных и нематериальных активов – 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79,1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animBg="1"/>
      <p:bldP spid="14352" grpId="0" animBg="1"/>
      <p:bldP spid="143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142875"/>
            <a:ext cx="8572500" cy="642938"/>
          </a:xfrm>
        </p:spPr>
        <p:txBody>
          <a:bodyPr lIns="91440" rIns="91440" bIns="45720"/>
          <a:lstStyle/>
          <a:p>
            <a:pPr algn="ctr" eaLnBrk="1" hangingPunct="1"/>
            <a:r>
              <a:rPr lang="ru-RU" altLang="ru-RU" sz="2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Исполнение доходной части бюджета Клопицкого сельского поселения в части налоговых и неналоговых доходов за 2021 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88" y="960438"/>
          <a:ext cx="8605837" cy="5183189"/>
        </p:xfrm>
        <a:graphic>
          <a:graphicData uri="http://schemas.openxmlformats.org/drawingml/2006/table">
            <a:tbl>
              <a:tblPr/>
              <a:tblGrid>
                <a:gridCol w="4919509">
                  <a:extLst>
                    <a:ext uri="{9D8B030D-6E8A-4147-A177-3AD203B41FA5}"/>
                  </a:extLst>
                </a:gridCol>
                <a:gridCol w="1228776">
                  <a:extLst>
                    <a:ext uri="{9D8B030D-6E8A-4147-A177-3AD203B41FA5}"/>
                  </a:extLst>
                </a:gridCol>
                <a:gridCol w="1228776">
                  <a:extLst>
                    <a:ext uri="{9D8B030D-6E8A-4147-A177-3AD203B41FA5}"/>
                  </a:extLst>
                </a:gridCol>
                <a:gridCol w="1228776">
                  <a:extLst>
                    <a:ext uri="{9D8B030D-6E8A-4147-A177-3AD203B41FA5}"/>
                  </a:extLst>
                </a:gridCol>
              </a:tblGrid>
              <a:tr h="6026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46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План,                   тыс. руб.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Факт,                        тыс. руб.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исп.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3013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ДОХОДЫ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19349,6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24954,4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3013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6315,0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6647,5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3013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3013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851,0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1397,2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252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налог, 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12049,9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13913,6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2260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2260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 с организаций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4049,9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4215,5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24900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 с физических лиц</a:t>
                      </a:r>
                    </a:p>
                  </a:txBody>
                  <a:tcPr marL="5576" marR="5576" marT="55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9698,1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3013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9494,7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4798,7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4462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dirty="0">
                          <a:latin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1546,6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2289,4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3362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Штрафы, санкции, возмещение ущерба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3362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</a:tr>
              <a:tr h="3362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реализации материальных и нематериальных активов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5246,3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2054,2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</a:tr>
              <a:tr h="21893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28844,3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29753,1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12936</TotalTime>
  <Words>1093</Words>
  <Application>Microsoft Office PowerPoint</Application>
  <PresentationFormat>Экран (4:3)</PresentationFormat>
  <Paragraphs>277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Слайд 1</vt:lpstr>
      <vt:lpstr>Слайд 2</vt:lpstr>
      <vt:lpstr>Основные термины и понятия</vt:lpstr>
      <vt:lpstr>Общие сведения о муниципальном образовании Клопицкое сельское поселение Волосовского муниципального района Ленинградской области</vt:lpstr>
      <vt:lpstr>Показатели  исполнения  бюджета Клопицкого сельского поселения Волосовского района за 2021год</vt:lpstr>
      <vt:lpstr>Показатели исполнения доходной части бюджета Клопицкого сельского поселения  за 2021 год</vt:lpstr>
      <vt:lpstr>Исполнение доходной части бюджета Клопицкого сельского поселения в 2021 году в части налоговых доходов</vt:lpstr>
      <vt:lpstr>Исполнение доходной части бюджета Клопицкого сельского поселения в 2020 году в части неналоговых доходов</vt:lpstr>
      <vt:lpstr>Исполнение доходной части бюджета Клопицкого сельского поселения в части налоговых и неналоговых доходов за 2021 год</vt:lpstr>
      <vt:lpstr>Исполнение  расходной  части  бюджета  Клопицкого сельского поселения Волосовского района за 2021 год</vt:lpstr>
      <vt:lpstr>Исполнение расходной части бюджета Клопицкого сельского поселения Волосовского района за 2021 год</vt:lpstr>
      <vt:lpstr>Расходная часть бюджета Клопицкого сельского поселения Волосовского района за 2021 год</vt:lpstr>
      <vt:lpstr>Структура расходов бюджета в программном формате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Годовой отчет об исполнении бюджета Артемовского городского округа за 2013 год</dc:title>
  <dc:creator>Наталья Шиленко</dc:creator>
  <cp:lastModifiedBy>Svetlana</cp:lastModifiedBy>
  <cp:revision>1758</cp:revision>
  <dcterms:created xsi:type="dcterms:W3CDTF">2014-04-10T11:32:30Z</dcterms:created>
  <dcterms:modified xsi:type="dcterms:W3CDTF">2023-03-14T11:46:49Z</dcterms:modified>
</cp:coreProperties>
</file>