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notesMasterIdLst>
    <p:notesMasterId r:id="rId16"/>
  </p:notesMasterIdLst>
  <p:sldIdLst>
    <p:sldId id="256" r:id="rId2"/>
    <p:sldId id="273" r:id="rId3"/>
    <p:sldId id="274" r:id="rId4"/>
    <p:sldId id="257" r:id="rId5"/>
    <p:sldId id="259" r:id="rId6"/>
    <p:sldId id="260" r:id="rId7"/>
    <p:sldId id="261" r:id="rId8"/>
    <p:sldId id="262" r:id="rId9"/>
    <p:sldId id="263" r:id="rId10"/>
    <p:sldId id="264" r:id="rId11"/>
    <p:sldId id="265" r:id="rId12"/>
    <p:sldId id="271" r:id="rId13"/>
    <p:sldId id="275" r:id="rId14"/>
    <p:sldId id="270" r:id="rId15"/>
  </p:sldIdLst>
  <p:sldSz cx="9144000" cy="6858000" type="screen4x3"/>
  <p:notesSz cx="9144000" cy="6858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5" autoAdjust="0"/>
    <p:restoredTop sz="86461" autoAdjust="0"/>
  </p:normalViewPr>
  <p:slideViewPr>
    <p:cSldViewPr>
      <p:cViewPr>
        <p:scale>
          <a:sx n="94" d="100"/>
          <a:sy n="94" d="100"/>
        </p:scale>
        <p:origin x="-893" y="70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1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E4B7B-3190-492B-BA7B-9B52CE7D79BE}" type="doc">
      <dgm:prSet loTypeId="urn:microsoft.com/office/officeart/2005/8/layout/radial1" loCatId="cycle" qsTypeId="urn:microsoft.com/office/officeart/2005/8/quickstyle/3d2" qsCatId="3D" csTypeId="urn:microsoft.com/office/officeart/2005/8/colors/colorful1" csCatId="colorful" phldr="1"/>
      <dgm:spPr/>
      <dgm:t>
        <a:bodyPr/>
        <a:lstStyle/>
        <a:p>
          <a:endParaRPr lang="ru-RU"/>
        </a:p>
      </dgm:t>
    </dgm:pt>
    <dgm:pt modelId="{B179D74B-D7BA-4ED1-A72F-D0DA76E8417A}">
      <dgm:prSet phldrT="[Текст]" custT="1"/>
      <dgm:spPr/>
      <dgm:t>
        <a:bodyPr/>
        <a:lstStyle/>
        <a:p>
          <a:pPr>
            <a:spcAft>
              <a:spcPct val="35000"/>
            </a:spcAft>
          </a:pPr>
          <a:r>
            <a:rPr lang="ru-RU" sz="2800" dirty="0" smtClean="0">
              <a:effectLst/>
              <a:latin typeface="Times New Roman" pitchFamily="18" charset="0"/>
              <a:cs typeface="Times New Roman" pitchFamily="18" charset="0"/>
            </a:rPr>
            <a:t>Всего 70563,9</a:t>
          </a:r>
          <a:r>
            <a:rPr lang="ru-RU" sz="2400" dirty="0" smtClean="0">
              <a:effectLst/>
              <a:latin typeface="Times New Roman" pitchFamily="18" charset="0"/>
              <a:cs typeface="Times New Roman" pitchFamily="18" charset="0"/>
            </a:rPr>
            <a:t>тыс. рублей</a:t>
          </a:r>
          <a:endParaRPr lang="ru-RU" sz="2400" dirty="0">
            <a:effectLst/>
            <a:latin typeface="Times New Roman" pitchFamily="18" charset="0"/>
            <a:cs typeface="Times New Roman" pitchFamily="18" charset="0"/>
          </a:endParaRPr>
        </a:p>
      </dgm:t>
    </dgm:pt>
    <dgm:pt modelId="{2593081F-B3F6-458C-9839-9366C7AB704F}" type="parTrans" cxnId="{FB20F822-177B-4BA5-8D63-A940CF701DD6}">
      <dgm:prSet/>
      <dgm:spPr/>
      <dgm:t>
        <a:bodyPr/>
        <a:lstStyle/>
        <a:p>
          <a:endParaRPr lang="ru-RU">
            <a:latin typeface="Times New Roman" pitchFamily="18" charset="0"/>
            <a:cs typeface="Times New Roman" pitchFamily="18" charset="0"/>
          </a:endParaRPr>
        </a:p>
      </dgm:t>
    </dgm:pt>
    <dgm:pt modelId="{C467CE14-FCF4-4A26-A9B5-33DBF19BA512}" type="sibTrans" cxnId="{FB20F822-177B-4BA5-8D63-A940CF701DD6}">
      <dgm:prSet/>
      <dgm:spPr/>
      <dgm:t>
        <a:bodyPr/>
        <a:lstStyle/>
        <a:p>
          <a:endParaRPr lang="ru-RU">
            <a:latin typeface="Times New Roman" pitchFamily="18" charset="0"/>
            <a:cs typeface="Times New Roman" pitchFamily="18" charset="0"/>
          </a:endParaRPr>
        </a:p>
      </dgm:t>
    </dgm:pt>
    <dgm:pt modelId="{5A305073-4AE3-4F5A-9103-E20EE30AA624}">
      <dgm:prSet phldrT="[Текст]" custT="1"/>
      <dgm:spPr/>
      <dgm:t>
        <a:bodyPr/>
        <a:lstStyle/>
        <a:p>
          <a:pPr>
            <a:spcAft>
              <a:spcPts val="0"/>
            </a:spcAft>
          </a:pPr>
          <a:r>
            <a:rPr lang="ru-RU" sz="1400" dirty="0" smtClean="0">
              <a:solidFill>
                <a:schemeClr val="tx1"/>
              </a:solidFill>
            </a:rPr>
            <a:t>КУЛЬТУРА, </a:t>
          </a:r>
        </a:p>
        <a:p>
          <a:pPr>
            <a:spcAft>
              <a:spcPts val="0"/>
            </a:spcAft>
          </a:pPr>
          <a:r>
            <a:rPr lang="ru-RU" sz="1400" dirty="0" smtClean="0">
              <a:solidFill>
                <a:schemeClr val="tx1"/>
              </a:solidFill>
              <a:effectLst/>
              <a:latin typeface="Times New Roman" pitchFamily="18" charset="0"/>
              <a:cs typeface="Times New Roman" pitchFamily="18" charset="0"/>
            </a:rPr>
            <a:t>26656,4  37,8%</a:t>
          </a:r>
          <a:endParaRPr lang="ru-RU" sz="1400" dirty="0">
            <a:solidFill>
              <a:schemeClr val="tx1"/>
            </a:solidFill>
            <a:effectLst/>
            <a:latin typeface="Times New Roman" pitchFamily="18" charset="0"/>
            <a:cs typeface="Times New Roman" pitchFamily="18" charset="0"/>
          </a:endParaRPr>
        </a:p>
      </dgm:t>
    </dgm:pt>
    <dgm:pt modelId="{15828F25-D9DC-474E-BDB7-D0C96BB09D53}" type="parTrans" cxnId="{1AB39086-C25E-4ABE-878B-C30FE6484202}">
      <dgm:prSet custT="1"/>
      <dgm:spPr/>
      <dgm:t>
        <a:bodyPr/>
        <a:lstStyle/>
        <a:p>
          <a:endParaRPr lang="ru-RU" sz="1200">
            <a:solidFill>
              <a:schemeClr val="bg1"/>
            </a:solidFill>
            <a:latin typeface="Times New Roman" pitchFamily="18" charset="0"/>
            <a:cs typeface="Times New Roman" pitchFamily="18" charset="0"/>
          </a:endParaRPr>
        </a:p>
      </dgm:t>
    </dgm:pt>
    <dgm:pt modelId="{E9C62FCB-D719-489F-AD23-B2692E2F13DF}" type="sibTrans" cxnId="{1AB39086-C25E-4ABE-878B-C30FE6484202}">
      <dgm:prSet/>
      <dgm:spPr/>
      <dgm:t>
        <a:bodyPr/>
        <a:lstStyle/>
        <a:p>
          <a:endParaRPr lang="ru-RU">
            <a:latin typeface="Times New Roman" pitchFamily="18" charset="0"/>
            <a:cs typeface="Times New Roman" pitchFamily="18" charset="0"/>
          </a:endParaRPr>
        </a:p>
      </dgm:t>
    </dgm:pt>
    <dgm:pt modelId="{948D7AA2-6A07-4029-958A-456C6A888F0B}">
      <dgm:prSet custT="1"/>
      <dgm:spPr/>
      <dgm:t>
        <a:bodyPr/>
        <a:lstStyle/>
        <a:p>
          <a:pPr>
            <a:spcAft>
              <a:spcPts val="0"/>
            </a:spcAft>
          </a:pPr>
          <a:r>
            <a:rPr lang="ru-RU" sz="1400" dirty="0" smtClean="0">
              <a:solidFill>
                <a:schemeClr val="tx1"/>
              </a:solidFill>
            </a:rPr>
            <a:t>Коммунальное хозяйство</a:t>
          </a:r>
        </a:p>
        <a:p>
          <a:pPr>
            <a:spcAft>
              <a:spcPts val="0"/>
            </a:spcAft>
          </a:pPr>
          <a:r>
            <a:rPr lang="ru-RU" sz="1400" dirty="0" smtClean="0">
              <a:solidFill>
                <a:schemeClr val="tx1"/>
              </a:solidFill>
              <a:effectLst/>
              <a:latin typeface="Times New Roman" pitchFamily="18" charset="0"/>
              <a:cs typeface="Times New Roman" pitchFamily="18" charset="0"/>
            </a:rPr>
            <a:t>1375,0</a:t>
          </a:r>
        </a:p>
        <a:p>
          <a:pPr>
            <a:spcAft>
              <a:spcPts val="0"/>
            </a:spcAft>
          </a:pPr>
          <a:r>
            <a:rPr lang="ru-RU" sz="1400" dirty="0" smtClean="0">
              <a:solidFill>
                <a:schemeClr val="tx1"/>
              </a:solidFill>
              <a:effectLst/>
              <a:latin typeface="Times New Roman" pitchFamily="18" charset="0"/>
              <a:cs typeface="Times New Roman" pitchFamily="18" charset="0"/>
            </a:rPr>
            <a:t>1,9</a:t>
          </a:r>
          <a:r>
            <a:rPr lang="en-US" sz="1400" dirty="0" smtClean="0">
              <a:solidFill>
                <a:schemeClr val="tx1"/>
              </a:solidFill>
              <a:effectLst/>
              <a:latin typeface="Times New Roman" pitchFamily="18" charset="0"/>
              <a:cs typeface="Times New Roman" pitchFamily="18" charset="0"/>
            </a:rPr>
            <a:t>%</a:t>
          </a:r>
          <a:endParaRPr lang="ru-RU" sz="1400" dirty="0">
            <a:solidFill>
              <a:schemeClr val="tx1"/>
            </a:solidFill>
            <a:effectLst/>
            <a:latin typeface="Times New Roman" pitchFamily="18" charset="0"/>
            <a:cs typeface="Times New Roman" pitchFamily="18" charset="0"/>
          </a:endParaRPr>
        </a:p>
      </dgm:t>
    </dgm:pt>
    <dgm:pt modelId="{850BDB31-7899-47A8-8A8D-2651EE81DB1C}" type="parTrans" cxnId="{EE5ED6C8-3C2A-4568-8D0F-8E9F80CDB84E}">
      <dgm:prSet custT="1"/>
      <dgm:spPr/>
      <dgm:t>
        <a:bodyPr/>
        <a:lstStyle/>
        <a:p>
          <a:endParaRPr lang="ru-RU" sz="1200">
            <a:solidFill>
              <a:schemeClr val="bg1"/>
            </a:solidFill>
            <a:latin typeface="Times New Roman" pitchFamily="18" charset="0"/>
            <a:cs typeface="Times New Roman" pitchFamily="18" charset="0"/>
          </a:endParaRPr>
        </a:p>
      </dgm:t>
    </dgm:pt>
    <dgm:pt modelId="{5E26D90B-22ED-4AB4-8D07-24D8137BEB98}" type="sibTrans" cxnId="{EE5ED6C8-3C2A-4568-8D0F-8E9F80CDB84E}">
      <dgm:prSet/>
      <dgm:spPr/>
      <dgm:t>
        <a:bodyPr/>
        <a:lstStyle/>
        <a:p>
          <a:endParaRPr lang="ru-RU">
            <a:latin typeface="Times New Roman" pitchFamily="18" charset="0"/>
            <a:cs typeface="Times New Roman" pitchFamily="18" charset="0"/>
          </a:endParaRPr>
        </a:p>
      </dgm:t>
    </dgm:pt>
    <dgm:pt modelId="{D3913F27-E24C-40CD-AFE9-DDAE93138E32}">
      <dgm:prSet phldrT="[Текст]" custT="1"/>
      <dgm:spPr/>
      <dgm:t>
        <a:bodyPr/>
        <a:lstStyle/>
        <a:p>
          <a:pPr>
            <a:spcAft>
              <a:spcPts val="0"/>
            </a:spcAft>
          </a:pPr>
          <a:r>
            <a:rPr lang="ru-RU" sz="1400" dirty="0" smtClean="0">
              <a:solidFill>
                <a:schemeClr val="tx1"/>
              </a:solidFill>
            </a:rPr>
            <a:t>Благоустройство</a:t>
          </a:r>
        </a:p>
        <a:p>
          <a:pPr>
            <a:spcAft>
              <a:spcPts val="0"/>
            </a:spcAft>
          </a:pPr>
          <a:r>
            <a:rPr lang="ru-RU" sz="1400" dirty="0" smtClean="0">
              <a:solidFill>
                <a:schemeClr val="tx1"/>
              </a:solidFill>
            </a:rPr>
            <a:t>10878,1</a:t>
          </a:r>
        </a:p>
        <a:p>
          <a:pPr>
            <a:spcAft>
              <a:spcPts val="0"/>
            </a:spcAft>
          </a:pPr>
          <a:r>
            <a:rPr lang="ru-RU" sz="1400" dirty="0" smtClean="0">
              <a:solidFill>
                <a:schemeClr val="tx1"/>
              </a:solidFill>
              <a:effectLst/>
              <a:latin typeface="Times New Roman" pitchFamily="18" charset="0"/>
              <a:cs typeface="Times New Roman" pitchFamily="18" charset="0"/>
            </a:rPr>
            <a:t>15,4%</a:t>
          </a:r>
          <a:endParaRPr lang="ru-RU" sz="1400" dirty="0">
            <a:solidFill>
              <a:schemeClr val="tx1"/>
            </a:solidFill>
            <a:effectLst/>
            <a:latin typeface="Times New Roman" pitchFamily="18" charset="0"/>
            <a:cs typeface="Times New Roman" pitchFamily="18" charset="0"/>
          </a:endParaRPr>
        </a:p>
      </dgm:t>
    </dgm:pt>
    <dgm:pt modelId="{F986B101-2D04-4E3D-8735-12066002DCA2}" type="parTrans" cxnId="{67B53CC9-EAD6-4807-A826-60948956F288}">
      <dgm:prSet custT="1"/>
      <dgm:spPr/>
      <dgm:t>
        <a:bodyPr/>
        <a:lstStyle/>
        <a:p>
          <a:endParaRPr lang="ru-RU" sz="1200">
            <a:solidFill>
              <a:schemeClr val="bg1"/>
            </a:solidFill>
            <a:latin typeface="Times New Roman" pitchFamily="18" charset="0"/>
            <a:cs typeface="Times New Roman" pitchFamily="18" charset="0"/>
          </a:endParaRPr>
        </a:p>
      </dgm:t>
    </dgm:pt>
    <dgm:pt modelId="{CB8E9DCB-886A-4917-B75A-D6CABEF1A2D5}" type="sibTrans" cxnId="{67B53CC9-EAD6-4807-A826-60948956F288}">
      <dgm:prSet/>
      <dgm:spPr/>
      <dgm:t>
        <a:bodyPr/>
        <a:lstStyle/>
        <a:p>
          <a:endParaRPr lang="ru-RU">
            <a:latin typeface="Times New Roman" pitchFamily="18" charset="0"/>
            <a:cs typeface="Times New Roman" pitchFamily="18" charset="0"/>
          </a:endParaRPr>
        </a:p>
      </dgm:t>
    </dgm:pt>
    <dgm:pt modelId="{052F7232-50DC-44E8-9F5D-8FEEAEB86E33}">
      <dgm:prSet custT="1"/>
      <dgm:spPr/>
      <dgm:t>
        <a:bodyPr/>
        <a:lstStyle/>
        <a:p>
          <a:pPr>
            <a:spcAft>
              <a:spcPts val="0"/>
            </a:spcAft>
          </a:pPr>
          <a:r>
            <a:rPr lang="ru-RU" sz="1200" dirty="0" smtClean="0">
              <a:solidFill>
                <a:schemeClr val="tx1"/>
              </a:solidFill>
            </a:rPr>
            <a:t>Жилищное хозяйство            2960,0</a:t>
          </a:r>
        </a:p>
        <a:p>
          <a:pPr>
            <a:spcAft>
              <a:spcPts val="0"/>
            </a:spcAft>
          </a:pPr>
          <a:r>
            <a:rPr lang="ru-RU" sz="1200" dirty="0" smtClean="0">
              <a:solidFill>
                <a:schemeClr val="tx1"/>
              </a:solidFill>
              <a:effectLst/>
              <a:latin typeface="Times New Roman" pitchFamily="18" charset="0"/>
              <a:cs typeface="Times New Roman" pitchFamily="18" charset="0"/>
            </a:rPr>
            <a:t>4,1%</a:t>
          </a:r>
          <a:endParaRPr lang="ru-RU" sz="1200" dirty="0">
            <a:solidFill>
              <a:schemeClr val="tx1"/>
            </a:solidFill>
            <a:effectLst/>
            <a:latin typeface="Times New Roman" pitchFamily="18" charset="0"/>
            <a:cs typeface="Times New Roman" pitchFamily="18" charset="0"/>
          </a:endParaRPr>
        </a:p>
      </dgm:t>
    </dgm:pt>
    <dgm:pt modelId="{A2E5F42E-C718-432A-8A41-71BF82BBE18E}" type="parTrans" cxnId="{452DE7E2-BFBD-4189-B0C1-D4F58042CF44}">
      <dgm:prSet custT="1"/>
      <dgm:spPr/>
      <dgm:t>
        <a:bodyPr/>
        <a:lstStyle/>
        <a:p>
          <a:endParaRPr lang="ru-RU" sz="1200">
            <a:solidFill>
              <a:schemeClr val="bg1"/>
            </a:solidFill>
            <a:latin typeface="Times New Roman" pitchFamily="18" charset="0"/>
            <a:cs typeface="Times New Roman" pitchFamily="18" charset="0"/>
          </a:endParaRPr>
        </a:p>
      </dgm:t>
    </dgm:pt>
    <dgm:pt modelId="{71ADD2D1-68BE-4C39-A17E-3E7AC1D147F0}" type="sibTrans" cxnId="{452DE7E2-BFBD-4189-B0C1-D4F58042CF44}">
      <dgm:prSet/>
      <dgm:spPr/>
      <dgm:t>
        <a:bodyPr/>
        <a:lstStyle/>
        <a:p>
          <a:endParaRPr lang="ru-RU">
            <a:latin typeface="Times New Roman" pitchFamily="18" charset="0"/>
            <a:cs typeface="Times New Roman" pitchFamily="18" charset="0"/>
          </a:endParaRPr>
        </a:p>
      </dgm:t>
    </dgm:pt>
    <dgm:pt modelId="{6528D041-ECE9-43E4-903B-42085C35A559}">
      <dgm:prSet custT="1"/>
      <dgm:spPr/>
      <dgm:t>
        <a:bodyPr/>
        <a:lstStyle/>
        <a:p>
          <a:r>
            <a:rPr lang="ru-RU" sz="1400" dirty="0" smtClean="0">
              <a:solidFill>
                <a:schemeClr val="tx1"/>
              </a:solidFill>
            </a:rPr>
            <a:t>Другие вопросы в области национальной экономики 550,0    </a:t>
          </a:r>
          <a:endParaRPr lang="en-US" sz="1400" dirty="0" smtClean="0">
            <a:solidFill>
              <a:schemeClr val="tx1"/>
            </a:solidFill>
          </a:endParaRPr>
        </a:p>
        <a:p>
          <a:r>
            <a:rPr lang="ru-RU" sz="1400" dirty="0" smtClean="0">
              <a:solidFill>
                <a:schemeClr val="tx1"/>
              </a:solidFill>
            </a:rPr>
            <a:t>  0,8</a:t>
          </a:r>
          <a:r>
            <a:rPr lang="ru-RU" sz="1400" dirty="0" smtClean="0">
              <a:solidFill>
                <a:schemeClr val="tx1"/>
              </a:solidFill>
              <a:effectLst/>
              <a:latin typeface="Times New Roman" pitchFamily="18" charset="0"/>
              <a:cs typeface="Times New Roman" pitchFamily="18" charset="0"/>
            </a:rPr>
            <a:t>%</a:t>
          </a:r>
          <a:r>
            <a:rPr lang="ru-RU" sz="1400" dirty="0" smtClean="0">
              <a:solidFill>
                <a:schemeClr val="tx1"/>
              </a:solidFill>
            </a:rPr>
            <a:t>                                 </a:t>
          </a:r>
          <a:endParaRPr lang="ru-RU" sz="1400" dirty="0">
            <a:solidFill>
              <a:schemeClr val="tx1"/>
            </a:solidFill>
          </a:endParaRPr>
        </a:p>
      </dgm:t>
    </dgm:pt>
    <dgm:pt modelId="{D0CA1E11-0F7C-4051-88C0-6D4531B50F9B}" type="parTrans" cxnId="{A9BD94B1-1938-43AF-B378-38DC4B202B8A}">
      <dgm:prSet/>
      <dgm:spPr/>
      <dgm:t>
        <a:bodyPr/>
        <a:lstStyle/>
        <a:p>
          <a:endParaRPr lang="ru-RU"/>
        </a:p>
      </dgm:t>
    </dgm:pt>
    <dgm:pt modelId="{A5A4A99D-A823-4E01-897C-A3FDC5F48983}" type="sibTrans" cxnId="{A9BD94B1-1938-43AF-B378-38DC4B202B8A}">
      <dgm:prSet/>
      <dgm:spPr/>
      <dgm:t>
        <a:bodyPr/>
        <a:lstStyle/>
        <a:p>
          <a:endParaRPr lang="ru-RU"/>
        </a:p>
      </dgm:t>
    </dgm:pt>
    <dgm:pt modelId="{B49ED067-61E1-4360-BFDA-73E1707026DA}">
      <dgm:prSet custT="1"/>
      <dgm:spPr/>
      <dgm:t>
        <a:bodyPr>
          <a:sp3d extrusionH="57150">
            <a:bevelT w="69850" h="38100" prst="cross"/>
          </a:sp3d>
        </a:bodyPr>
        <a:lstStyle/>
        <a:p>
          <a:r>
            <a:rPr lang="ru-RU" sz="1600" dirty="0" smtClean="0">
              <a:solidFill>
                <a:schemeClr val="tx1"/>
              </a:solidFill>
            </a:rPr>
            <a:t>Дорожное хозяйство 5356,2</a:t>
          </a:r>
        </a:p>
        <a:p>
          <a:r>
            <a:rPr lang="ru-RU" sz="1600" dirty="0" smtClean="0">
              <a:solidFill>
                <a:schemeClr val="tx1"/>
              </a:solidFill>
            </a:rPr>
            <a:t>7,6%</a:t>
          </a:r>
        </a:p>
      </dgm:t>
    </dgm:pt>
    <dgm:pt modelId="{7C4F9370-CCBF-43ED-BE1B-B61590209560}" type="parTrans" cxnId="{62498BAE-1193-4984-823E-55B3B76F0BC2}">
      <dgm:prSet/>
      <dgm:spPr/>
      <dgm:t>
        <a:bodyPr/>
        <a:lstStyle/>
        <a:p>
          <a:endParaRPr lang="ru-RU"/>
        </a:p>
      </dgm:t>
    </dgm:pt>
    <dgm:pt modelId="{B0ABA4CB-AEF4-4B87-BF16-E8FFF3F9B49F}" type="sibTrans" cxnId="{62498BAE-1193-4984-823E-55B3B76F0BC2}">
      <dgm:prSet/>
      <dgm:spPr/>
      <dgm:t>
        <a:bodyPr/>
        <a:lstStyle/>
        <a:p>
          <a:endParaRPr lang="ru-RU"/>
        </a:p>
      </dgm:t>
    </dgm:pt>
    <dgm:pt modelId="{CA7A5DE4-8908-4026-9797-8CB4948F8E2E}">
      <dgm:prSet custT="1"/>
      <dgm:spPr/>
      <dgm:t>
        <a:bodyPr/>
        <a:lstStyle/>
        <a:p>
          <a:r>
            <a:rPr lang="ru-RU" sz="1050" dirty="0" smtClean="0">
              <a:solidFill>
                <a:schemeClr val="tx1"/>
              </a:solidFill>
            </a:rPr>
            <a:t>Защита населения и территории от чрезвычайных ситуаций, обеспечение пожарной безопасности и безопасности людей на водных объектах  145,0  0,02%</a:t>
          </a:r>
          <a:endParaRPr lang="ru-RU" sz="1050" dirty="0">
            <a:solidFill>
              <a:schemeClr val="tx1"/>
            </a:solidFill>
          </a:endParaRPr>
        </a:p>
      </dgm:t>
    </dgm:pt>
    <dgm:pt modelId="{8E9F8652-D608-4944-B808-822DE6CAAAF8}" type="parTrans" cxnId="{859A8D8E-1F64-428E-8F62-DC6CAC74C7BA}">
      <dgm:prSet/>
      <dgm:spPr/>
      <dgm:t>
        <a:bodyPr/>
        <a:lstStyle/>
        <a:p>
          <a:endParaRPr lang="ru-RU"/>
        </a:p>
      </dgm:t>
    </dgm:pt>
    <dgm:pt modelId="{CAA9CBD1-FBD8-4DB5-8FB3-F6D6A2FFD2B7}" type="sibTrans" cxnId="{859A8D8E-1F64-428E-8F62-DC6CAC74C7BA}">
      <dgm:prSet/>
      <dgm:spPr/>
      <dgm:t>
        <a:bodyPr/>
        <a:lstStyle/>
        <a:p>
          <a:endParaRPr lang="ru-RU"/>
        </a:p>
      </dgm:t>
    </dgm:pt>
    <dgm:pt modelId="{FAE6E0E2-9C04-4722-9138-61C99756C7CF}">
      <dgm:prSet custT="1"/>
      <dgm:spPr/>
      <dgm:t>
        <a:bodyPr/>
        <a:lstStyle/>
        <a:p>
          <a:r>
            <a:rPr lang="ru-RU" sz="1200" dirty="0" smtClean="0">
              <a:solidFill>
                <a:schemeClr val="tx1"/>
              </a:solidFill>
            </a:rPr>
            <a:t>Развитие муниципального управления  и муниципальной службы  19653,2</a:t>
          </a:r>
          <a:endParaRPr lang="ru-RU" sz="1200" b="1" dirty="0" smtClean="0">
            <a:solidFill>
              <a:schemeClr val="tx1"/>
            </a:solidFill>
            <a:latin typeface="Times New Roman" pitchFamily="18" charset="0"/>
            <a:cs typeface="Times New Roman" pitchFamily="18" charset="0"/>
          </a:endParaRPr>
        </a:p>
        <a:p>
          <a:r>
            <a:rPr lang="ru-RU" sz="1200" dirty="0" smtClean="0">
              <a:solidFill>
                <a:schemeClr val="tx1"/>
              </a:solidFill>
            </a:rPr>
            <a:t>27,8%</a:t>
          </a:r>
          <a:endParaRPr lang="ru-RU" sz="1200" dirty="0">
            <a:solidFill>
              <a:schemeClr val="tx1"/>
            </a:solidFill>
          </a:endParaRPr>
        </a:p>
      </dgm:t>
    </dgm:pt>
    <dgm:pt modelId="{6B1DB408-D3B2-4105-9F0B-17F73E0A5715}" type="parTrans" cxnId="{492B3EA6-0266-429F-A744-808D55FECD27}">
      <dgm:prSet/>
      <dgm:spPr/>
      <dgm:t>
        <a:bodyPr/>
        <a:lstStyle/>
        <a:p>
          <a:endParaRPr lang="ru-RU"/>
        </a:p>
      </dgm:t>
    </dgm:pt>
    <dgm:pt modelId="{4AE6ACE3-E1C4-4CEC-91A0-F4C40068F9F1}" type="sibTrans" cxnId="{492B3EA6-0266-429F-A744-808D55FECD27}">
      <dgm:prSet/>
      <dgm:spPr/>
      <dgm:t>
        <a:bodyPr/>
        <a:lstStyle/>
        <a:p>
          <a:endParaRPr lang="ru-RU"/>
        </a:p>
      </dgm:t>
    </dgm:pt>
    <dgm:pt modelId="{949536B9-7B7C-4FEF-909E-589A8EA2EE82}">
      <dgm:prSet custT="1"/>
      <dgm:spPr/>
      <dgm:t>
        <a:bodyPr/>
        <a:lstStyle/>
        <a:p>
          <a:r>
            <a:rPr lang="ru-RU" sz="1100" dirty="0" smtClean="0">
              <a:solidFill>
                <a:schemeClr val="tx1"/>
              </a:solidFill>
            </a:rPr>
            <a:t>Физкультура и спорт   565,0    0,8%</a:t>
          </a:r>
          <a:endParaRPr lang="ru-RU" sz="1100" dirty="0">
            <a:solidFill>
              <a:schemeClr val="tx1"/>
            </a:solidFill>
          </a:endParaRPr>
        </a:p>
      </dgm:t>
    </dgm:pt>
    <dgm:pt modelId="{B8570C7A-BE2D-46C7-A137-32EFC5298FDE}" type="parTrans" cxnId="{08FF895D-B2A4-49BE-A380-9F1AC2479AF5}">
      <dgm:prSet/>
      <dgm:spPr/>
      <dgm:t>
        <a:bodyPr/>
        <a:lstStyle/>
        <a:p>
          <a:endParaRPr lang="ru-RU"/>
        </a:p>
      </dgm:t>
    </dgm:pt>
    <dgm:pt modelId="{FA14B341-2DCF-47C9-AA43-10783E1AC61A}" type="sibTrans" cxnId="{08FF895D-B2A4-49BE-A380-9F1AC2479AF5}">
      <dgm:prSet/>
      <dgm:spPr/>
      <dgm:t>
        <a:bodyPr/>
        <a:lstStyle/>
        <a:p>
          <a:endParaRPr lang="ru-RU"/>
        </a:p>
      </dgm:t>
    </dgm:pt>
    <dgm:pt modelId="{65A151D9-6E9D-4725-A34B-7364F4C3011D}">
      <dgm:prSet custT="1"/>
      <dgm:spPr/>
      <dgm:t>
        <a:bodyPr/>
        <a:lstStyle/>
        <a:p>
          <a:r>
            <a:rPr lang="ru-RU" sz="1200" b="1" dirty="0" smtClean="0">
              <a:solidFill>
                <a:schemeClr val="tx1"/>
              </a:solidFill>
            </a:rPr>
            <a:t>Национальная безопасность и правоохранительная деятельность</a:t>
          </a:r>
        </a:p>
        <a:p>
          <a:r>
            <a:rPr lang="ru-RU" sz="1200" b="1" dirty="0" smtClean="0">
              <a:solidFill>
                <a:schemeClr val="tx1"/>
              </a:solidFill>
            </a:rPr>
            <a:t>150,0</a:t>
          </a:r>
        </a:p>
        <a:p>
          <a:r>
            <a:rPr lang="ru-RU" sz="1200" b="1" dirty="0" smtClean="0">
              <a:solidFill>
                <a:schemeClr val="tx1"/>
              </a:solidFill>
            </a:rPr>
            <a:t>0,2%</a:t>
          </a:r>
          <a:endParaRPr lang="ru-RU" sz="1200" dirty="0">
            <a:solidFill>
              <a:schemeClr val="tx1"/>
            </a:solidFill>
          </a:endParaRPr>
        </a:p>
      </dgm:t>
    </dgm:pt>
    <dgm:pt modelId="{356F9A40-6DA7-4BF4-A4B6-5BAFF0CE3B9B}" type="parTrans" cxnId="{5D791BDA-7C79-4908-957B-E224B2648C17}">
      <dgm:prSet/>
      <dgm:spPr/>
      <dgm:t>
        <a:bodyPr/>
        <a:lstStyle/>
        <a:p>
          <a:endParaRPr lang="ru-RU"/>
        </a:p>
      </dgm:t>
    </dgm:pt>
    <dgm:pt modelId="{ACA98532-2E4C-46BD-91F4-B9A14648469F}" type="sibTrans" cxnId="{5D791BDA-7C79-4908-957B-E224B2648C17}">
      <dgm:prSet/>
      <dgm:spPr/>
      <dgm:t>
        <a:bodyPr/>
        <a:lstStyle/>
        <a:p>
          <a:endParaRPr lang="ru-RU"/>
        </a:p>
      </dgm:t>
    </dgm:pt>
    <dgm:pt modelId="{2C62395B-4766-437C-877C-4C827D07DEE6}">
      <dgm:prSet/>
      <dgm:spPr/>
      <dgm:t>
        <a:bodyPr/>
        <a:lstStyle/>
        <a:p>
          <a:r>
            <a:rPr lang="ru-RU" b="1" dirty="0" smtClean="0">
              <a:solidFill>
                <a:schemeClr val="tx1"/>
              </a:solidFill>
            </a:rPr>
            <a:t>Социальная поддержка граждан 2320,0</a:t>
          </a:r>
        </a:p>
        <a:p>
          <a:r>
            <a:rPr lang="ru-RU" b="1" dirty="0" smtClean="0">
              <a:solidFill>
                <a:schemeClr val="tx1"/>
              </a:solidFill>
            </a:rPr>
            <a:t>3,3%</a:t>
          </a:r>
          <a:endParaRPr lang="ru-RU" dirty="0">
            <a:solidFill>
              <a:schemeClr val="tx1"/>
            </a:solidFill>
          </a:endParaRPr>
        </a:p>
      </dgm:t>
    </dgm:pt>
    <dgm:pt modelId="{9CBC5F0E-63F7-4405-ABFC-F14F56074A0A}" type="parTrans" cxnId="{9DF4AC56-59B9-40FA-8C3C-A14D993CDFD6}">
      <dgm:prSet/>
      <dgm:spPr/>
      <dgm:t>
        <a:bodyPr/>
        <a:lstStyle/>
        <a:p>
          <a:endParaRPr lang="ru-RU"/>
        </a:p>
      </dgm:t>
    </dgm:pt>
    <dgm:pt modelId="{272357AD-CBEE-4D9A-891F-4CB22D985605}" type="sibTrans" cxnId="{9DF4AC56-59B9-40FA-8C3C-A14D993CDFD6}">
      <dgm:prSet/>
      <dgm:spPr/>
      <dgm:t>
        <a:bodyPr/>
        <a:lstStyle/>
        <a:p>
          <a:endParaRPr lang="ru-RU"/>
        </a:p>
      </dgm:t>
    </dgm:pt>
    <dgm:pt modelId="{2EFA8DE4-EB19-49F4-886B-22D20C9C38F6}">
      <dgm:prSet custScaleX="251576" custScaleY="113827" custRadScaleRad="156657" custRadScaleInc="580150"/>
      <dgm:spPr/>
      <dgm:t>
        <a:bodyPr/>
        <a:lstStyle/>
        <a:p>
          <a:endParaRPr lang="ru-RU" dirty="0"/>
        </a:p>
      </dgm:t>
    </dgm:pt>
    <dgm:pt modelId="{78D87404-EFC9-48C6-8B04-D75A3112D97B}" type="parTrans" cxnId="{F77AA5ED-EB3C-4CAA-804B-F2F83F8717B7}">
      <dgm:prSet/>
      <dgm:spPr/>
      <dgm:t>
        <a:bodyPr/>
        <a:lstStyle/>
        <a:p>
          <a:endParaRPr lang="ru-RU"/>
        </a:p>
      </dgm:t>
    </dgm:pt>
    <dgm:pt modelId="{C244A03A-D2E9-4634-BFCA-E10C6ECB868C}" type="sibTrans" cxnId="{F77AA5ED-EB3C-4CAA-804B-F2F83F8717B7}">
      <dgm:prSet/>
      <dgm:spPr/>
      <dgm:t>
        <a:bodyPr/>
        <a:lstStyle/>
        <a:p>
          <a:endParaRPr lang="ru-RU"/>
        </a:p>
      </dgm:t>
    </dgm:pt>
    <dgm:pt modelId="{FC4E895A-5CB6-4776-9D34-BC12EF08CF61}" type="pres">
      <dgm:prSet presAssocID="{1F8E4B7B-3190-492B-BA7B-9B52CE7D79BE}" presName="cycle" presStyleCnt="0">
        <dgm:presLayoutVars>
          <dgm:chMax val="1"/>
          <dgm:dir/>
          <dgm:animLvl val="ctr"/>
          <dgm:resizeHandles val="exact"/>
        </dgm:presLayoutVars>
      </dgm:prSet>
      <dgm:spPr/>
      <dgm:t>
        <a:bodyPr/>
        <a:lstStyle/>
        <a:p>
          <a:endParaRPr lang="ru-RU"/>
        </a:p>
      </dgm:t>
    </dgm:pt>
    <dgm:pt modelId="{22672531-8C33-499F-A8B8-1F76FA72B8E1}" type="pres">
      <dgm:prSet presAssocID="{B179D74B-D7BA-4ED1-A72F-D0DA76E8417A}" presName="centerShape" presStyleLbl="node0" presStyleIdx="0" presStyleCnt="1" custScaleX="265065" custScaleY="151904" custLinFactNeighborX="0" custLinFactNeighborY="-605"/>
      <dgm:spPr/>
      <dgm:t>
        <a:bodyPr/>
        <a:lstStyle/>
        <a:p>
          <a:endParaRPr lang="ru-RU"/>
        </a:p>
      </dgm:t>
    </dgm:pt>
    <dgm:pt modelId="{09F81971-61A1-4CB0-8EEA-38BD69D84A68}" type="pres">
      <dgm:prSet presAssocID="{15828F25-D9DC-474E-BDB7-D0C96BB09D53}" presName="Name9" presStyleLbl="parChTrans1D2" presStyleIdx="0" presStyleCnt="11"/>
      <dgm:spPr/>
      <dgm:t>
        <a:bodyPr/>
        <a:lstStyle/>
        <a:p>
          <a:endParaRPr lang="ru-RU"/>
        </a:p>
      </dgm:t>
    </dgm:pt>
    <dgm:pt modelId="{40A4609C-9060-46DB-B6FB-91E6E6B2159D}" type="pres">
      <dgm:prSet presAssocID="{15828F25-D9DC-474E-BDB7-D0C96BB09D53}" presName="connTx" presStyleLbl="parChTrans1D2" presStyleIdx="0" presStyleCnt="11"/>
      <dgm:spPr/>
      <dgm:t>
        <a:bodyPr/>
        <a:lstStyle/>
        <a:p>
          <a:endParaRPr lang="ru-RU"/>
        </a:p>
      </dgm:t>
    </dgm:pt>
    <dgm:pt modelId="{B4689F4D-C616-4B5A-AB08-969AFEC6F29C}" type="pres">
      <dgm:prSet presAssocID="{5A305073-4AE3-4F5A-9103-E20EE30AA624}" presName="node" presStyleLbl="node1" presStyleIdx="0" presStyleCnt="11" custScaleX="256869" custScaleY="150893" custRadScaleRad="136195" custRadScaleInc="453148">
        <dgm:presLayoutVars>
          <dgm:bulletEnabled val="1"/>
        </dgm:presLayoutVars>
      </dgm:prSet>
      <dgm:spPr/>
      <dgm:t>
        <a:bodyPr/>
        <a:lstStyle/>
        <a:p>
          <a:endParaRPr lang="ru-RU"/>
        </a:p>
      </dgm:t>
    </dgm:pt>
    <dgm:pt modelId="{A5A442AC-CDA8-474B-92EE-3D632F0EC957}" type="pres">
      <dgm:prSet presAssocID="{850BDB31-7899-47A8-8A8D-2651EE81DB1C}" presName="Name9" presStyleLbl="parChTrans1D2" presStyleIdx="1" presStyleCnt="11"/>
      <dgm:spPr/>
      <dgm:t>
        <a:bodyPr/>
        <a:lstStyle/>
        <a:p>
          <a:endParaRPr lang="ru-RU"/>
        </a:p>
      </dgm:t>
    </dgm:pt>
    <dgm:pt modelId="{B6C2774B-CEC3-4885-8925-9AD4E72E39CE}" type="pres">
      <dgm:prSet presAssocID="{850BDB31-7899-47A8-8A8D-2651EE81DB1C}" presName="connTx" presStyleLbl="parChTrans1D2" presStyleIdx="1" presStyleCnt="11"/>
      <dgm:spPr/>
      <dgm:t>
        <a:bodyPr/>
        <a:lstStyle/>
        <a:p>
          <a:endParaRPr lang="ru-RU"/>
        </a:p>
      </dgm:t>
    </dgm:pt>
    <dgm:pt modelId="{D418F6EB-147F-4047-B751-E8166DE58772}" type="pres">
      <dgm:prSet presAssocID="{948D7AA2-6A07-4029-958A-456C6A888F0B}" presName="node" presStyleLbl="node1" presStyleIdx="1" presStyleCnt="11" custScaleX="270576" custScaleY="123006" custRadScaleRad="92753" custRadScaleInc="-206567">
        <dgm:presLayoutVars>
          <dgm:bulletEnabled val="1"/>
        </dgm:presLayoutVars>
      </dgm:prSet>
      <dgm:spPr/>
      <dgm:t>
        <a:bodyPr/>
        <a:lstStyle/>
        <a:p>
          <a:endParaRPr lang="ru-RU"/>
        </a:p>
      </dgm:t>
    </dgm:pt>
    <dgm:pt modelId="{E5D811FC-7971-4430-8A28-1798A91448B2}" type="pres">
      <dgm:prSet presAssocID="{F986B101-2D04-4E3D-8735-12066002DCA2}" presName="Name9" presStyleLbl="parChTrans1D2" presStyleIdx="2" presStyleCnt="11"/>
      <dgm:spPr/>
      <dgm:t>
        <a:bodyPr/>
        <a:lstStyle/>
        <a:p>
          <a:endParaRPr lang="ru-RU"/>
        </a:p>
      </dgm:t>
    </dgm:pt>
    <dgm:pt modelId="{DF6EDE72-0B1B-4A13-B586-C939D94F44B0}" type="pres">
      <dgm:prSet presAssocID="{F986B101-2D04-4E3D-8735-12066002DCA2}" presName="connTx" presStyleLbl="parChTrans1D2" presStyleIdx="2" presStyleCnt="11"/>
      <dgm:spPr/>
      <dgm:t>
        <a:bodyPr/>
        <a:lstStyle/>
        <a:p>
          <a:endParaRPr lang="ru-RU"/>
        </a:p>
      </dgm:t>
    </dgm:pt>
    <dgm:pt modelId="{B73BB58B-01B7-42F4-9905-9F1B2B2B2E86}" type="pres">
      <dgm:prSet presAssocID="{D3913F27-E24C-40CD-AFE9-DDAE93138E32}" presName="node" presStyleLbl="node1" presStyleIdx="2" presStyleCnt="11" custScaleX="210589" custScaleY="98355" custRadScaleRad="142496" custRadScaleInc="200265">
        <dgm:presLayoutVars>
          <dgm:bulletEnabled val="1"/>
        </dgm:presLayoutVars>
      </dgm:prSet>
      <dgm:spPr/>
      <dgm:t>
        <a:bodyPr/>
        <a:lstStyle/>
        <a:p>
          <a:endParaRPr lang="ru-RU"/>
        </a:p>
      </dgm:t>
    </dgm:pt>
    <dgm:pt modelId="{BC211171-4868-4B1B-8C84-7AFE7DA92B72}" type="pres">
      <dgm:prSet presAssocID="{A2E5F42E-C718-432A-8A41-71BF82BBE18E}" presName="Name9" presStyleLbl="parChTrans1D2" presStyleIdx="3" presStyleCnt="11"/>
      <dgm:spPr/>
      <dgm:t>
        <a:bodyPr/>
        <a:lstStyle/>
        <a:p>
          <a:endParaRPr lang="ru-RU"/>
        </a:p>
      </dgm:t>
    </dgm:pt>
    <dgm:pt modelId="{5514A104-9BD3-4559-9BDA-E17D63A5FAED}" type="pres">
      <dgm:prSet presAssocID="{A2E5F42E-C718-432A-8A41-71BF82BBE18E}" presName="connTx" presStyleLbl="parChTrans1D2" presStyleIdx="3" presStyleCnt="11"/>
      <dgm:spPr/>
      <dgm:t>
        <a:bodyPr/>
        <a:lstStyle/>
        <a:p>
          <a:endParaRPr lang="ru-RU"/>
        </a:p>
      </dgm:t>
    </dgm:pt>
    <dgm:pt modelId="{9779251D-D94F-458D-8625-FA8430489ABD}" type="pres">
      <dgm:prSet presAssocID="{052F7232-50DC-44E8-9F5D-8FEEAEB86E33}" presName="node" presStyleLbl="node1" presStyleIdx="3" presStyleCnt="11" custScaleX="279247" custScaleY="103440" custRadScaleRad="158421" custRadScaleInc="-274167">
        <dgm:presLayoutVars>
          <dgm:bulletEnabled val="1"/>
        </dgm:presLayoutVars>
      </dgm:prSet>
      <dgm:spPr/>
      <dgm:t>
        <a:bodyPr/>
        <a:lstStyle/>
        <a:p>
          <a:endParaRPr lang="ru-RU"/>
        </a:p>
      </dgm:t>
    </dgm:pt>
    <dgm:pt modelId="{43AEFF89-2038-4B4B-982E-A2012909ACF0}" type="pres">
      <dgm:prSet presAssocID="{D0CA1E11-0F7C-4051-88C0-6D4531B50F9B}" presName="Name9" presStyleLbl="parChTrans1D2" presStyleIdx="4" presStyleCnt="11"/>
      <dgm:spPr/>
      <dgm:t>
        <a:bodyPr/>
        <a:lstStyle/>
        <a:p>
          <a:endParaRPr lang="ru-RU"/>
        </a:p>
      </dgm:t>
    </dgm:pt>
    <dgm:pt modelId="{2FF557FC-AE79-4BE8-A39C-F78F7649D93B}" type="pres">
      <dgm:prSet presAssocID="{D0CA1E11-0F7C-4051-88C0-6D4531B50F9B}" presName="connTx" presStyleLbl="parChTrans1D2" presStyleIdx="4" presStyleCnt="11"/>
      <dgm:spPr/>
      <dgm:t>
        <a:bodyPr/>
        <a:lstStyle/>
        <a:p>
          <a:endParaRPr lang="ru-RU"/>
        </a:p>
      </dgm:t>
    </dgm:pt>
    <dgm:pt modelId="{A0AFE1B9-65F6-4A20-91C5-BE59D7326D4B}" type="pres">
      <dgm:prSet presAssocID="{6528D041-ECE9-43E4-903B-42085C35A559}" presName="node" presStyleLbl="node1" presStyleIdx="4" presStyleCnt="11" custScaleX="230468" custScaleY="115253" custRadScaleRad="141728" custRadScaleInc="780056">
        <dgm:presLayoutVars>
          <dgm:bulletEnabled val="1"/>
        </dgm:presLayoutVars>
      </dgm:prSet>
      <dgm:spPr/>
      <dgm:t>
        <a:bodyPr/>
        <a:lstStyle/>
        <a:p>
          <a:endParaRPr lang="ru-RU"/>
        </a:p>
      </dgm:t>
    </dgm:pt>
    <dgm:pt modelId="{A66D5221-970B-4445-840E-B5F9B9F00C64}" type="pres">
      <dgm:prSet presAssocID="{7C4F9370-CCBF-43ED-BE1B-B61590209560}" presName="Name9" presStyleLbl="parChTrans1D2" presStyleIdx="5" presStyleCnt="11"/>
      <dgm:spPr/>
      <dgm:t>
        <a:bodyPr/>
        <a:lstStyle/>
        <a:p>
          <a:endParaRPr lang="ru-RU"/>
        </a:p>
      </dgm:t>
    </dgm:pt>
    <dgm:pt modelId="{F91566D5-9445-4569-A133-5D81A220BE1B}" type="pres">
      <dgm:prSet presAssocID="{7C4F9370-CCBF-43ED-BE1B-B61590209560}" presName="connTx" presStyleLbl="parChTrans1D2" presStyleIdx="5" presStyleCnt="11"/>
      <dgm:spPr/>
      <dgm:t>
        <a:bodyPr/>
        <a:lstStyle/>
        <a:p>
          <a:endParaRPr lang="ru-RU"/>
        </a:p>
      </dgm:t>
    </dgm:pt>
    <dgm:pt modelId="{105F8606-DAB3-4BBB-B4AB-E46982C1943A}" type="pres">
      <dgm:prSet presAssocID="{B49ED067-61E1-4360-BFDA-73E1707026DA}" presName="node" presStyleLbl="node1" presStyleIdx="5" presStyleCnt="11" custScaleX="255339" custScaleY="175725" custRadScaleRad="161555" custRadScaleInc="-260291">
        <dgm:presLayoutVars>
          <dgm:bulletEnabled val="1"/>
        </dgm:presLayoutVars>
      </dgm:prSet>
      <dgm:spPr/>
      <dgm:t>
        <a:bodyPr/>
        <a:lstStyle/>
        <a:p>
          <a:endParaRPr lang="ru-RU"/>
        </a:p>
      </dgm:t>
    </dgm:pt>
    <dgm:pt modelId="{7CFF6489-7698-4C3A-A70F-0AE84AC3A49F}" type="pres">
      <dgm:prSet presAssocID="{8E9F8652-D608-4944-B808-822DE6CAAAF8}" presName="Name9" presStyleLbl="parChTrans1D2" presStyleIdx="6" presStyleCnt="11"/>
      <dgm:spPr/>
      <dgm:t>
        <a:bodyPr/>
        <a:lstStyle/>
        <a:p>
          <a:endParaRPr lang="ru-RU"/>
        </a:p>
      </dgm:t>
    </dgm:pt>
    <dgm:pt modelId="{1F6E5169-F987-4D95-9704-67EC899CCE27}" type="pres">
      <dgm:prSet presAssocID="{8E9F8652-D608-4944-B808-822DE6CAAAF8}" presName="connTx" presStyleLbl="parChTrans1D2" presStyleIdx="6" presStyleCnt="11"/>
      <dgm:spPr/>
      <dgm:t>
        <a:bodyPr/>
        <a:lstStyle/>
        <a:p>
          <a:endParaRPr lang="ru-RU"/>
        </a:p>
      </dgm:t>
    </dgm:pt>
    <dgm:pt modelId="{3E839AA4-737E-4084-8C05-9DEBC39AC8C9}" type="pres">
      <dgm:prSet presAssocID="{CA7A5DE4-8908-4026-9797-8CB4948F8E2E}" presName="node" presStyleLbl="node1" presStyleIdx="6" presStyleCnt="11" custScaleX="274552" custScaleY="255046" custRadScaleRad="99104" custRadScaleInc="-219508">
        <dgm:presLayoutVars>
          <dgm:bulletEnabled val="1"/>
        </dgm:presLayoutVars>
      </dgm:prSet>
      <dgm:spPr/>
      <dgm:t>
        <a:bodyPr/>
        <a:lstStyle/>
        <a:p>
          <a:endParaRPr lang="ru-RU"/>
        </a:p>
      </dgm:t>
    </dgm:pt>
    <dgm:pt modelId="{1267D033-F595-4DD4-BC2C-41002D61E72A}" type="pres">
      <dgm:prSet presAssocID="{B8570C7A-BE2D-46C7-A137-32EFC5298FDE}" presName="Name9" presStyleLbl="parChTrans1D2" presStyleIdx="7" presStyleCnt="11"/>
      <dgm:spPr/>
      <dgm:t>
        <a:bodyPr/>
        <a:lstStyle/>
        <a:p>
          <a:endParaRPr lang="ru-RU"/>
        </a:p>
      </dgm:t>
    </dgm:pt>
    <dgm:pt modelId="{6E737575-6B11-40D0-95EA-5769E6BBA4EB}" type="pres">
      <dgm:prSet presAssocID="{B8570C7A-BE2D-46C7-A137-32EFC5298FDE}" presName="connTx" presStyleLbl="parChTrans1D2" presStyleIdx="7" presStyleCnt="11"/>
      <dgm:spPr/>
      <dgm:t>
        <a:bodyPr/>
        <a:lstStyle/>
        <a:p>
          <a:endParaRPr lang="ru-RU"/>
        </a:p>
      </dgm:t>
    </dgm:pt>
    <dgm:pt modelId="{CAB57963-A827-4EA0-B343-76E031495ACC}" type="pres">
      <dgm:prSet presAssocID="{949536B9-7B7C-4FEF-909E-589A8EA2EE82}" presName="node" presStyleLbl="node1" presStyleIdx="7" presStyleCnt="11" custScaleX="400791" custScaleY="166960" custRadScaleRad="136248" custRadScaleInc="-786">
        <dgm:presLayoutVars>
          <dgm:bulletEnabled val="1"/>
        </dgm:presLayoutVars>
      </dgm:prSet>
      <dgm:spPr/>
      <dgm:t>
        <a:bodyPr/>
        <a:lstStyle/>
        <a:p>
          <a:endParaRPr lang="ru-RU"/>
        </a:p>
      </dgm:t>
    </dgm:pt>
    <dgm:pt modelId="{0A13A58C-2A33-45F6-8256-CA2E8500A50E}" type="pres">
      <dgm:prSet presAssocID="{6B1DB408-D3B2-4105-9F0B-17F73E0A5715}" presName="Name9" presStyleLbl="parChTrans1D2" presStyleIdx="8" presStyleCnt="11"/>
      <dgm:spPr/>
      <dgm:t>
        <a:bodyPr/>
        <a:lstStyle/>
        <a:p>
          <a:endParaRPr lang="ru-RU"/>
        </a:p>
      </dgm:t>
    </dgm:pt>
    <dgm:pt modelId="{A108D04F-FF07-4612-B88F-9B58182E676B}" type="pres">
      <dgm:prSet presAssocID="{6B1DB408-D3B2-4105-9F0B-17F73E0A5715}" presName="connTx" presStyleLbl="parChTrans1D2" presStyleIdx="8" presStyleCnt="11"/>
      <dgm:spPr/>
      <dgm:t>
        <a:bodyPr/>
        <a:lstStyle/>
        <a:p>
          <a:endParaRPr lang="ru-RU"/>
        </a:p>
      </dgm:t>
    </dgm:pt>
    <dgm:pt modelId="{C632C36E-B2AC-4C67-AD66-C95772A8F290}" type="pres">
      <dgm:prSet presAssocID="{FAE6E0E2-9C04-4722-9138-61C99756C7CF}" presName="node" presStyleLbl="node1" presStyleIdx="8" presStyleCnt="11" custScaleX="286045" custRadScaleRad="156182" custRadScaleInc="288508">
        <dgm:presLayoutVars>
          <dgm:bulletEnabled val="1"/>
        </dgm:presLayoutVars>
      </dgm:prSet>
      <dgm:spPr/>
      <dgm:t>
        <a:bodyPr/>
        <a:lstStyle/>
        <a:p>
          <a:endParaRPr lang="ru-RU"/>
        </a:p>
      </dgm:t>
    </dgm:pt>
    <dgm:pt modelId="{11168675-3C8D-4B47-A95E-4D23994CD60D}" type="pres">
      <dgm:prSet presAssocID="{356F9A40-6DA7-4BF4-A4B6-5BAFF0CE3B9B}" presName="Name9" presStyleLbl="parChTrans1D2" presStyleIdx="9" presStyleCnt="11"/>
      <dgm:spPr/>
      <dgm:t>
        <a:bodyPr/>
        <a:lstStyle/>
        <a:p>
          <a:endParaRPr lang="ru-RU"/>
        </a:p>
      </dgm:t>
    </dgm:pt>
    <dgm:pt modelId="{5D9DBC63-899D-44B1-BE35-34D004AB8720}" type="pres">
      <dgm:prSet presAssocID="{356F9A40-6DA7-4BF4-A4B6-5BAFF0CE3B9B}" presName="connTx" presStyleLbl="parChTrans1D2" presStyleIdx="9" presStyleCnt="11"/>
      <dgm:spPr/>
      <dgm:t>
        <a:bodyPr/>
        <a:lstStyle/>
        <a:p>
          <a:endParaRPr lang="ru-RU"/>
        </a:p>
      </dgm:t>
    </dgm:pt>
    <dgm:pt modelId="{DAFD9D92-4A86-4F7B-983B-7180E2C734C5}" type="pres">
      <dgm:prSet presAssocID="{65A151D9-6E9D-4725-A34B-7364F4C3011D}" presName="node" presStyleLbl="node1" presStyleIdx="9" presStyleCnt="11" custScaleX="300027" custScaleY="99883" custRadScaleRad="140851" custRadScaleInc="-117382">
        <dgm:presLayoutVars>
          <dgm:bulletEnabled val="1"/>
        </dgm:presLayoutVars>
      </dgm:prSet>
      <dgm:spPr/>
      <dgm:t>
        <a:bodyPr/>
        <a:lstStyle/>
        <a:p>
          <a:endParaRPr lang="ru-RU"/>
        </a:p>
      </dgm:t>
    </dgm:pt>
    <dgm:pt modelId="{04221BC5-631D-4F6D-93BB-CECFF0EEE463}" type="pres">
      <dgm:prSet presAssocID="{9CBC5F0E-63F7-4405-ABFC-F14F56074A0A}" presName="Name9" presStyleLbl="parChTrans1D2" presStyleIdx="10" presStyleCnt="11"/>
      <dgm:spPr/>
      <dgm:t>
        <a:bodyPr/>
        <a:lstStyle/>
        <a:p>
          <a:endParaRPr lang="ru-RU"/>
        </a:p>
      </dgm:t>
    </dgm:pt>
    <dgm:pt modelId="{93A85A91-5D9B-4897-9768-C7D128CD30E1}" type="pres">
      <dgm:prSet presAssocID="{9CBC5F0E-63F7-4405-ABFC-F14F56074A0A}" presName="connTx" presStyleLbl="parChTrans1D2" presStyleIdx="10" presStyleCnt="11"/>
      <dgm:spPr/>
      <dgm:t>
        <a:bodyPr/>
        <a:lstStyle/>
        <a:p>
          <a:endParaRPr lang="ru-RU"/>
        </a:p>
      </dgm:t>
    </dgm:pt>
    <dgm:pt modelId="{805168F4-ADF3-4F6B-AE46-06ED0F2E6B84}" type="pres">
      <dgm:prSet presAssocID="{2C62395B-4766-437C-877C-4C827D07DEE6}" presName="node" presStyleLbl="node1" presStyleIdx="10" presStyleCnt="11" custScaleX="283982" custRadScaleRad="139147" custRadScaleInc="-209160">
        <dgm:presLayoutVars>
          <dgm:bulletEnabled val="1"/>
        </dgm:presLayoutVars>
      </dgm:prSet>
      <dgm:spPr/>
      <dgm:t>
        <a:bodyPr/>
        <a:lstStyle/>
        <a:p>
          <a:endParaRPr lang="ru-RU"/>
        </a:p>
      </dgm:t>
    </dgm:pt>
  </dgm:ptLst>
  <dgm:cxnLst>
    <dgm:cxn modelId="{D0B10B70-6E3A-4C86-8806-61F4CE066EDA}" type="presOf" srcId="{8E9F8652-D608-4944-B808-822DE6CAAAF8}" destId="{7CFF6489-7698-4C3A-A70F-0AE84AC3A49F}" srcOrd="0" destOrd="0" presId="urn:microsoft.com/office/officeart/2005/8/layout/radial1"/>
    <dgm:cxn modelId="{89DC1811-5F0F-4E43-9DC6-FFA1DF1F4E32}" type="presOf" srcId="{6B1DB408-D3B2-4105-9F0B-17F73E0A5715}" destId="{A108D04F-FF07-4612-B88F-9B58182E676B}" srcOrd="1" destOrd="0" presId="urn:microsoft.com/office/officeart/2005/8/layout/radial1"/>
    <dgm:cxn modelId="{A0D72A90-B243-4B40-B65F-93B0037693A8}" type="presOf" srcId="{9CBC5F0E-63F7-4405-ABFC-F14F56074A0A}" destId="{93A85A91-5D9B-4897-9768-C7D128CD30E1}" srcOrd="1" destOrd="0" presId="urn:microsoft.com/office/officeart/2005/8/layout/radial1"/>
    <dgm:cxn modelId="{A531E38C-1003-4094-9704-AA5E5CC074F9}" type="presOf" srcId="{850BDB31-7899-47A8-8A8D-2651EE81DB1C}" destId="{A5A442AC-CDA8-474B-92EE-3D632F0EC957}" srcOrd="0" destOrd="0" presId="urn:microsoft.com/office/officeart/2005/8/layout/radial1"/>
    <dgm:cxn modelId="{A09E4A32-26DC-4558-9E73-746D3BC7E949}" type="presOf" srcId="{15828F25-D9DC-474E-BDB7-D0C96BB09D53}" destId="{09F81971-61A1-4CB0-8EEA-38BD69D84A68}" srcOrd="0" destOrd="0" presId="urn:microsoft.com/office/officeart/2005/8/layout/radial1"/>
    <dgm:cxn modelId="{A33160EA-63B1-423F-ACE7-B94A4F501E98}" type="presOf" srcId="{CA7A5DE4-8908-4026-9797-8CB4948F8E2E}" destId="{3E839AA4-737E-4084-8C05-9DEBC39AC8C9}" srcOrd="0" destOrd="0" presId="urn:microsoft.com/office/officeart/2005/8/layout/radial1"/>
    <dgm:cxn modelId="{6A91B09C-750F-4708-B698-AE7861DAFD40}" type="presOf" srcId="{A2E5F42E-C718-432A-8A41-71BF82BBE18E}" destId="{BC211171-4868-4B1B-8C84-7AFE7DA92B72}" srcOrd="0" destOrd="0" presId="urn:microsoft.com/office/officeart/2005/8/layout/radial1"/>
    <dgm:cxn modelId="{7CF96BC8-71FB-416A-98B2-55030A8DB5BF}" type="presOf" srcId="{1F8E4B7B-3190-492B-BA7B-9B52CE7D79BE}" destId="{FC4E895A-5CB6-4776-9D34-BC12EF08CF61}" srcOrd="0" destOrd="0" presId="urn:microsoft.com/office/officeart/2005/8/layout/radial1"/>
    <dgm:cxn modelId="{D2DD930B-AAF0-4FCF-97DC-370FE8387E18}" type="presOf" srcId="{B179D74B-D7BA-4ED1-A72F-D0DA76E8417A}" destId="{22672531-8C33-499F-A8B8-1F76FA72B8E1}" srcOrd="0" destOrd="0" presId="urn:microsoft.com/office/officeart/2005/8/layout/radial1"/>
    <dgm:cxn modelId="{444DE204-3160-4020-A1A1-A18657F2AB6C}" type="presOf" srcId="{65A151D9-6E9D-4725-A34B-7364F4C3011D}" destId="{DAFD9D92-4A86-4F7B-983B-7180E2C734C5}" srcOrd="0" destOrd="0" presId="urn:microsoft.com/office/officeart/2005/8/layout/radial1"/>
    <dgm:cxn modelId="{E10F4864-0544-4E55-962F-232FA812E0D2}" type="presOf" srcId="{A2E5F42E-C718-432A-8A41-71BF82BBE18E}" destId="{5514A104-9BD3-4559-9BDA-E17D63A5FAED}" srcOrd="1" destOrd="0" presId="urn:microsoft.com/office/officeart/2005/8/layout/radial1"/>
    <dgm:cxn modelId="{8C98930D-0417-4A6F-8360-8A855895A2FF}" type="presOf" srcId="{F986B101-2D04-4E3D-8735-12066002DCA2}" destId="{DF6EDE72-0B1B-4A13-B586-C939D94F44B0}" srcOrd="1" destOrd="0" presId="urn:microsoft.com/office/officeart/2005/8/layout/radial1"/>
    <dgm:cxn modelId="{FBA89BE0-4783-49E6-B674-600AFE9E176D}" type="presOf" srcId="{948D7AA2-6A07-4029-958A-456C6A888F0B}" destId="{D418F6EB-147F-4047-B751-E8166DE58772}" srcOrd="0" destOrd="0" presId="urn:microsoft.com/office/officeart/2005/8/layout/radial1"/>
    <dgm:cxn modelId="{823B9320-E6D2-488A-A696-593B4960B68D}" type="presOf" srcId="{15828F25-D9DC-474E-BDB7-D0C96BB09D53}" destId="{40A4609C-9060-46DB-B6FB-91E6E6B2159D}" srcOrd="1" destOrd="0" presId="urn:microsoft.com/office/officeart/2005/8/layout/radial1"/>
    <dgm:cxn modelId="{EE5ED6C8-3C2A-4568-8D0F-8E9F80CDB84E}" srcId="{B179D74B-D7BA-4ED1-A72F-D0DA76E8417A}" destId="{948D7AA2-6A07-4029-958A-456C6A888F0B}" srcOrd="1" destOrd="0" parTransId="{850BDB31-7899-47A8-8A8D-2651EE81DB1C}" sibTransId="{5E26D90B-22ED-4AB4-8D07-24D8137BEB98}"/>
    <dgm:cxn modelId="{C19D64F4-407C-4630-AE40-E32DC0A127B1}" type="presOf" srcId="{F986B101-2D04-4E3D-8735-12066002DCA2}" destId="{E5D811FC-7971-4430-8A28-1798A91448B2}" srcOrd="0" destOrd="0" presId="urn:microsoft.com/office/officeart/2005/8/layout/radial1"/>
    <dgm:cxn modelId="{37D4321B-C8B1-4E31-8124-99E55BFFADC5}" type="presOf" srcId="{850BDB31-7899-47A8-8A8D-2651EE81DB1C}" destId="{B6C2774B-CEC3-4885-8925-9AD4E72E39CE}" srcOrd="1" destOrd="0" presId="urn:microsoft.com/office/officeart/2005/8/layout/radial1"/>
    <dgm:cxn modelId="{EC053B0E-56FA-4405-BA40-A483B4DCEC0F}" type="presOf" srcId="{356F9A40-6DA7-4BF4-A4B6-5BAFF0CE3B9B}" destId="{11168675-3C8D-4B47-A95E-4D23994CD60D}" srcOrd="0" destOrd="0" presId="urn:microsoft.com/office/officeart/2005/8/layout/radial1"/>
    <dgm:cxn modelId="{2E40EBCC-2381-454E-8F93-1F5C3F0F787E}" type="presOf" srcId="{D0CA1E11-0F7C-4051-88C0-6D4531B50F9B}" destId="{2FF557FC-AE79-4BE8-A39C-F78F7649D93B}" srcOrd="1" destOrd="0" presId="urn:microsoft.com/office/officeart/2005/8/layout/radial1"/>
    <dgm:cxn modelId="{F77AA5ED-EB3C-4CAA-804B-F2F83F8717B7}" srcId="{1F8E4B7B-3190-492B-BA7B-9B52CE7D79BE}" destId="{2EFA8DE4-EB19-49F4-886B-22D20C9C38F6}" srcOrd="1" destOrd="0" parTransId="{78D87404-EFC9-48C6-8B04-D75A3112D97B}" sibTransId="{C244A03A-D2E9-4634-BFCA-E10C6ECB868C}"/>
    <dgm:cxn modelId="{4CE884A1-5F01-49D3-8FA7-4BB883AA09F0}" type="presOf" srcId="{356F9A40-6DA7-4BF4-A4B6-5BAFF0CE3B9B}" destId="{5D9DBC63-899D-44B1-BE35-34D004AB8720}" srcOrd="1" destOrd="0" presId="urn:microsoft.com/office/officeart/2005/8/layout/radial1"/>
    <dgm:cxn modelId="{284920B8-57DB-4AB9-915B-D273F49BB118}" type="presOf" srcId="{7C4F9370-CCBF-43ED-BE1B-B61590209560}" destId="{F91566D5-9445-4569-A133-5D81A220BE1B}" srcOrd="1" destOrd="0" presId="urn:microsoft.com/office/officeart/2005/8/layout/radial1"/>
    <dgm:cxn modelId="{E654FFF6-3B31-44BD-8EFE-59A0A578FB00}" type="presOf" srcId="{8E9F8652-D608-4944-B808-822DE6CAAAF8}" destId="{1F6E5169-F987-4D95-9704-67EC899CCE27}" srcOrd="1" destOrd="0" presId="urn:microsoft.com/office/officeart/2005/8/layout/radial1"/>
    <dgm:cxn modelId="{A9BD94B1-1938-43AF-B378-38DC4B202B8A}" srcId="{B179D74B-D7BA-4ED1-A72F-D0DA76E8417A}" destId="{6528D041-ECE9-43E4-903B-42085C35A559}" srcOrd="4" destOrd="0" parTransId="{D0CA1E11-0F7C-4051-88C0-6D4531B50F9B}" sibTransId="{A5A4A99D-A823-4E01-897C-A3FDC5F48983}"/>
    <dgm:cxn modelId="{6F61AF47-23ED-4605-8715-13CA72CC38F0}" type="presOf" srcId="{B8570C7A-BE2D-46C7-A137-32EFC5298FDE}" destId="{1267D033-F595-4DD4-BC2C-41002D61E72A}" srcOrd="0" destOrd="0" presId="urn:microsoft.com/office/officeart/2005/8/layout/radial1"/>
    <dgm:cxn modelId="{492B3EA6-0266-429F-A744-808D55FECD27}" srcId="{B179D74B-D7BA-4ED1-A72F-D0DA76E8417A}" destId="{FAE6E0E2-9C04-4722-9138-61C99756C7CF}" srcOrd="8" destOrd="0" parTransId="{6B1DB408-D3B2-4105-9F0B-17F73E0A5715}" sibTransId="{4AE6ACE3-E1C4-4CEC-91A0-F4C40068F9F1}"/>
    <dgm:cxn modelId="{9DF4AC56-59B9-40FA-8C3C-A14D993CDFD6}" srcId="{B179D74B-D7BA-4ED1-A72F-D0DA76E8417A}" destId="{2C62395B-4766-437C-877C-4C827D07DEE6}" srcOrd="10" destOrd="0" parTransId="{9CBC5F0E-63F7-4405-ABFC-F14F56074A0A}" sibTransId="{272357AD-CBEE-4D9A-891F-4CB22D985605}"/>
    <dgm:cxn modelId="{DAB6510A-169A-4F8F-ABCA-7D22EB2BD24E}" type="presOf" srcId="{949536B9-7B7C-4FEF-909E-589A8EA2EE82}" destId="{CAB57963-A827-4EA0-B343-76E031495ACC}" srcOrd="0" destOrd="0" presId="urn:microsoft.com/office/officeart/2005/8/layout/radial1"/>
    <dgm:cxn modelId="{CEC44774-1FAC-40CD-AE82-8766304A3E15}" type="presOf" srcId="{052F7232-50DC-44E8-9F5D-8FEEAEB86E33}" destId="{9779251D-D94F-458D-8625-FA8430489ABD}" srcOrd="0" destOrd="0" presId="urn:microsoft.com/office/officeart/2005/8/layout/radial1"/>
    <dgm:cxn modelId="{A2E7B6F0-94F6-46B4-8AC7-FBEBB61F79F3}" type="presOf" srcId="{7C4F9370-CCBF-43ED-BE1B-B61590209560}" destId="{A66D5221-970B-4445-840E-B5F9B9F00C64}" srcOrd="0" destOrd="0" presId="urn:microsoft.com/office/officeart/2005/8/layout/radial1"/>
    <dgm:cxn modelId="{1A10379A-60A6-43DA-9F87-BF9BEC1BB7A6}" type="presOf" srcId="{5A305073-4AE3-4F5A-9103-E20EE30AA624}" destId="{B4689F4D-C616-4B5A-AB08-969AFEC6F29C}" srcOrd="0" destOrd="0" presId="urn:microsoft.com/office/officeart/2005/8/layout/radial1"/>
    <dgm:cxn modelId="{1AB39086-C25E-4ABE-878B-C30FE6484202}" srcId="{B179D74B-D7BA-4ED1-A72F-D0DA76E8417A}" destId="{5A305073-4AE3-4F5A-9103-E20EE30AA624}" srcOrd="0" destOrd="0" parTransId="{15828F25-D9DC-474E-BDB7-D0C96BB09D53}" sibTransId="{E9C62FCB-D719-489F-AD23-B2692E2F13DF}"/>
    <dgm:cxn modelId="{5D791BDA-7C79-4908-957B-E224B2648C17}" srcId="{B179D74B-D7BA-4ED1-A72F-D0DA76E8417A}" destId="{65A151D9-6E9D-4725-A34B-7364F4C3011D}" srcOrd="9" destOrd="0" parTransId="{356F9A40-6DA7-4BF4-A4B6-5BAFF0CE3B9B}" sibTransId="{ACA98532-2E4C-46BD-91F4-B9A14648469F}"/>
    <dgm:cxn modelId="{4CB32F97-3AF5-4897-9AFC-8E931ED67793}" type="presOf" srcId="{FAE6E0E2-9C04-4722-9138-61C99756C7CF}" destId="{C632C36E-B2AC-4C67-AD66-C95772A8F290}" srcOrd="0" destOrd="0" presId="urn:microsoft.com/office/officeart/2005/8/layout/radial1"/>
    <dgm:cxn modelId="{D7E0CDE9-4C53-40BC-A258-4D6E04EE0233}" type="presOf" srcId="{D0CA1E11-0F7C-4051-88C0-6D4531B50F9B}" destId="{43AEFF89-2038-4B4B-982E-A2012909ACF0}" srcOrd="0" destOrd="0" presId="urn:microsoft.com/office/officeart/2005/8/layout/radial1"/>
    <dgm:cxn modelId="{3DEFA3AF-6654-462D-8430-A266C640BA5E}" type="presOf" srcId="{6528D041-ECE9-43E4-903B-42085C35A559}" destId="{A0AFE1B9-65F6-4A20-91C5-BE59D7326D4B}" srcOrd="0" destOrd="0" presId="urn:microsoft.com/office/officeart/2005/8/layout/radial1"/>
    <dgm:cxn modelId="{452DE7E2-BFBD-4189-B0C1-D4F58042CF44}" srcId="{B179D74B-D7BA-4ED1-A72F-D0DA76E8417A}" destId="{052F7232-50DC-44E8-9F5D-8FEEAEB86E33}" srcOrd="3" destOrd="0" parTransId="{A2E5F42E-C718-432A-8A41-71BF82BBE18E}" sibTransId="{71ADD2D1-68BE-4C39-A17E-3E7AC1D147F0}"/>
    <dgm:cxn modelId="{67B53CC9-EAD6-4807-A826-60948956F288}" srcId="{B179D74B-D7BA-4ED1-A72F-D0DA76E8417A}" destId="{D3913F27-E24C-40CD-AFE9-DDAE93138E32}" srcOrd="2" destOrd="0" parTransId="{F986B101-2D04-4E3D-8735-12066002DCA2}" sibTransId="{CB8E9DCB-886A-4917-B75A-D6CABEF1A2D5}"/>
    <dgm:cxn modelId="{FB20F822-177B-4BA5-8D63-A940CF701DD6}" srcId="{1F8E4B7B-3190-492B-BA7B-9B52CE7D79BE}" destId="{B179D74B-D7BA-4ED1-A72F-D0DA76E8417A}" srcOrd="0" destOrd="0" parTransId="{2593081F-B3F6-458C-9839-9366C7AB704F}" sibTransId="{C467CE14-FCF4-4A26-A9B5-33DBF19BA512}"/>
    <dgm:cxn modelId="{62498BAE-1193-4984-823E-55B3B76F0BC2}" srcId="{B179D74B-D7BA-4ED1-A72F-D0DA76E8417A}" destId="{B49ED067-61E1-4360-BFDA-73E1707026DA}" srcOrd="5" destOrd="0" parTransId="{7C4F9370-CCBF-43ED-BE1B-B61590209560}" sibTransId="{B0ABA4CB-AEF4-4B87-BF16-E8FFF3F9B49F}"/>
    <dgm:cxn modelId="{859A8D8E-1F64-428E-8F62-DC6CAC74C7BA}" srcId="{B179D74B-D7BA-4ED1-A72F-D0DA76E8417A}" destId="{CA7A5DE4-8908-4026-9797-8CB4948F8E2E}" srcOrd="6" destOrd="0" parTransId="{8E9F8652-D608-4944-B808-822DE6CAAAF8}" sibTransId="{CAA9CBD1-FBD8-4DB5-8FB3-F6D6A2FFD2B7}"/>
    <dgm:cxn modelId="{8266A381-8E75-4E96-AE39-72C42352D6D0}" type="presOf" srcId="{2C62395B-4766-437C-877C-4C827D07DEE6}" destId="{805168F4-ADF3-4F6B-AE46-06ED0F2E6B84}" srcOrd="0" destOrd="0" presId="urn:microsoft.com/office/officeart/2005/8/layout/radial1"/>
    <dgm:cxn modelId="{C7AD788D-B4A6-4B49-9679-ECCA6E00721A}" type="presOf" srcId="{B8570C7A-BE2D-46C7-A137-32EFC5298FDE}" destId="{6E737575-6B11-40D0-95EA-5769E6BBA4EB}" srcOrd="1" destOrd="0" presId="urn:microsoft.com/office/officeart/2005/8/layout/radial1"/>
    <dgm:cxn modelId="{C4FBAF30-4C72-46D5-9C22-FE30558560B1}" type="presOf" srcId="{B49ED067-61E1-4360-BFDA-73E1707026DA}" destId="{105F8606-DAB3-4BBB-B4AB-E46982C1943A}" srcOrd="0" destOrd="0" presId="urn:microsoft.com/office/officeart/2005/8/layout/radial1"/>
    <dgm:cxn modelId="{0CF2CFC1-44CE-4598-B088-F3222984D83E}" type="presOf" srcId="{D3913F27-E24C-40CD-AFE9-DDAE93138E32}" destId="{B73BB58B-01B7-42F4-9905-9F1B2B2B2E86}" srcOrd="0" destOrd="0" presId="urn:microsoft.com/office/officeart/2005/8/layout/radial1"/>
    <dgm:cxn modelId="{08FF895D-B2A4-49BE-A380-9F1AC2479AF5}" srcId="{B179D74B-D7BA-4ED1-A72F-D0DA76E8417A}" destId="{949536B9-7B7C-4FEF-909E-589A8EA2EE82}" srcOrd="7" destOrd="0" parTransId="{B8570C7A-BE2D-46C7-A137-32EFC5298FDE}" sibTransId="{FA14B341-2DCF-47C9-AA43-10783E1AC61A}"/>
    <dgm:cxn modelId="{5E4FD923-8645-4BB9-BFD4-F313CE31868A}" type="presOf" srcId="{9CBC5F0E-63F7-4405-ABFC-F14F56074A0A}" destId="{04221BC5-631D-4F6D-93BB-CECFF0EEE463}" srcOrd="0" destOrd="0" presId="urn:microsoft.com/office/officeart/2005/8/layout/radial1"/>
    <dgm:cxn modelId="{A901E42A-3F66-4320-B503-8647BF5B5B68}" type="presOf" srcId="{6B1DB408-D3B2-4105-9F0B-17F73E0A5715}" destId="{0A13A58C-2A33-45F6-8256-CA2E8500A50E}" srcOrd="0" destOrd="0" presId="urn:microsoft.com/office/officeart/2005/8/layout/radial1"/>
    <dgm:cxn modelId="{49FFE448-D0FF-430B-965E-F132EF36E003}" type="presParOf" srcId="{FC4E895A-5CB6-4776-9D34-BC12EF08CF61}" destId="{22672531-8C33-499F-A8B8-1F76FA72B8E1}" srcOrd="0" destOrd="0" presId="urn:microsoft.com/office/officeart/2005/8/layout/radial1"/>
    <dgm:cxn modelId="{9C10D940-364C-4B2E-A930-01B3D69171CD}" type="presParOf" srcId="{FC4E895A-5CB6-4776-9D34-BC12EF08CF61}" destId="{09F81971-61A1-4CB0-8EEA-38BD69D84A68}" srcOrd="1" destOrd="0" presId="urn:microsoft.com/office/officeart/2005/8/layout/radial1"/>
    <dgm:cxn modelId="{223A1AAF-7DE1-47A9-AED2-8733D2EFD716}" type="presParOf" srcId="{09F81971-61A1-4CB0-8EEA-38BD69D84A68}" destId="{40A4609C-9060-46DB-B6FB-91E6E6B2159D}" srcOrd="0" destOrd="0" presId="urn:microsoft.com/office/officeart/2005/8/layout/radial1"/>
    <dgm:cxn modelId="{C423E7C0-D394-47BB-BD65-1533FA0C482F}" type="presParOf" srcId="{FC4E895A-5CB6-4776-9D34-BC12EF08CF61}" destId="{B4689F4D-C616-4B5A-AB08-969AFEC6F29C}" srcOrd="2" destOrd="0" presId="urn:microsoft.com/office/officeart/2005/8/layout/radial1"/>
    <dgm:cxn modelId="{D126BA8D-8226-4D85-BA1E-7A5062F469C9}" type="presParOf" srcId="{FC4E895A-5CB6-4776-9D34-BC12EF08CF61}" destId="{A5A442AC-CDA8-474B-92EE-3D632F0EC957}" srcOrd="3" destOrd="0" presId="urn:microsoft.com/office/officeart/2005/8/layout/radial1"/>
    <dgm:cxn modelId="{C3F2CD08-C4B7-494F-9E68-55BE7ECA8E25}" type="presParOf" srcId="{A5A442AC-CDA8-474B-92EE-3D632F0EC957}" destId="{B6C2774B-CEC3-4885-8925-9AD4E72E39CE}" srcOrd="0" destOrd="0" presId="urn:microsoft.com/office/officeart/2005/8/layout/radial1"/>
    <dgm:cxn modelId="{46D8DCCF-97C7-4A2A-BD0B-F2D95E082D3A}" type="presParOf" srcId="{FC4E895A-5CB6-4776-9D34-BC12EF08CF61}" destId="{D418F6EB-147F-4047-B751-E8166DE58772}" srcOrd="4" destOrd="0" presId="urn:microsoft.com/office/officeart/2005/8/layout/radial1"/>
    <dgm:cxn modelId="{6519A391-C393-4E1D-A547-9CBFD2FE5178}" type="presParOf" srcId="{FC4E895A-5CB6-4776-9D34-BC12EF08CF61}" destId="{E5D811FC-7971-4430-8A28-1798A91448B2}" srcOrd="5" destOrd="0" presId="urn:microsoft.com/office/officeart/2005/8/layout/radial1"/>
    <dgm:cxn modelId="{43F9A80D-8B12-4E3E-8CFC-63B8015EEB66}" type="presParOf" srcId="{E5D811FC-7971-4430-8A28-1798A91448B2}" destId="{DF6EDE72-0B1B-4A13-B586-C939D94F44B0}" srcOrd="0" destOrd="0" presId="urn:microsoft.com/office/officeart/2005/8/layout/radial1"/>
    <dgm:cxn modelId="{F84528F1-B7C7-4B9D-B01B-42529A222774}" type="presParOf" srcId="{FC4E895A-5CB6-4776-9D34-BC12EF08CF61}" destId="{B73BB58B-01B7-42F4-9905-9F1B2B2B2E86}" srcOrd="6" destOrd="0" presId="urn:microsoft.com/office/officeart/2005/8/layout/radial1"/>
    <dgm:cxn modelId="{67E8F5F9-E593-4C65-8E9B-DE391EDE4229}" type="presParOf" srcId="{FC4E895A-5CB6-4776-9D34-BC12EF08CF61}" destId="{BC211171-4868-4B1B-8C84-7AFE7DA92B72}" srcOrd="7" destOrd="0" presId="urn:microsoft.com/office/officeart/2005/8/layout/radial1"/>
    <dgm:cxn modelId="{650EA330-0FA9-4FF7-8DB4-BA4154EE82E1}" type="presParOf" srcId="{BC211171-4868-4B1B-8C84-7AFE7DA92B72}" destId="{5514A104-9BD3-4559-9BDA-E17D63A5FAED}" srcOrd="0" destOrd="0" presId="urn:microsoft.com/office/officeart/2005/8/layout/radial1"/>
    <dgm:cxn modelId="{7D00DD08-C858-4337-B9EC-3AEC7ADADA1C}" type="presParOf" srcId="{FC4E895A-5CB6-4776-9D34-BC12EF08CF61}" destId="{9779251D-D94F-458D-8625-FA8430489ABD}" srcOrd="8" destOrd="0" presId="urn:microsoft.com/office/officeart/2005/8/layout/radial1"/>
    <dgm:cxn modelId="{C3D54BA1-3FC7-418D-9027-626604BCDDCF}" type="presParOf" srcId="{FC4E895A-5CB6-4776-9D34-BC12EF08CF61}" destId="{43AEFF89-2038-4B4B-982E-A2012909ACF0}" srcOrd="9" destOrd="0" presId="urn:microsoft.com/office/officeart/2005/8/layout/radial1"/>
    <dgm:cxn modelId="{F07F44AD-2F55-4C38-B889-A1368B421582}" type="presParOf" srcId="{43AEFF89-2038-4B4B-982E-A2012909ACF0}" destId="{2FF557FC-AE79-4BE8-A39C-F78F7649D93B}" srcOrd="0" destOrd="0" presId="urn:microsoft.com/office/officeart/2005/8/layout/radial1"/>
    <dgm:cxn modelId="{439FF6FB-A5C3-40EA-A68E-E6D18F0B1A80}" type="presParOf" srcId="{FC4E895A-5CB6-4776-9D34-BC12EF08CF61}" destId="{A0AFE1B9-65F6-4A20-91C5-BE59D7326D4B}" srcOrd="10" destOrd="0" presId="urn:microsoft.com/office/officeart/2005/8/layout/radial1"/>
    <dgm:cxn modelId="{49E9C695-C70C-4ACA-86E8-C81AC9EE432A}" type="presParOf" srcId="{FC4E895A-5CB6-4776-9D34-BC12EF08CF61}" destId="{A66D5221-970B-4445-840E-B5F9B9F00C64}" srcOrd="11" destOrd="0" presId="urn:microsoft.com/office/officeart/2005/8/layout/radial1"/>
    <dgm:cxn modelId="{6A636A40-9CAB-4379-9606-C8CB64F7B1A9}" type="presParOf" srcId="{A66D5221-970B-4445-840E-B5F9B9F00C64}" destId="{F91566D5-9445-4569-A133-5D81A220BE1B}" srcOrd="0" destOrd="0" presId="urn:microsoft.com/office/officeart/2005/8/layout/radial1"/>
    <dgm:cxn modelId="{647299DD-E47D-468F-BE10-3ADB7D651251}" type="presParOf" srcId="{FC4E895A-5CB6-4776-9D34-BC12EF08CF61}" destId="{105F8606-DAB3-4BBB-B4AB-E46982C1943A}" srcOrd="12" destOrd="0" presId="urn:microsoft.com/office/officeart/2005/8/layout/radial1"/>
    <dgm:cxn modelId="{8896E785-E9D1-4152-A590-574B37DC5C59}" type="presParOf" srcId="{FC4E895A-5CB6-4776-9D34-BC12EF08CF61}" destId="{7CFF6489-7698-4C3A-A70F-0AE84AC3A49F}" srcOrd="13" destOrd="0" presId="urn:microsoft.com/office/officeart/2005/8/layout/radial1"/>
    <dgm:cxn modelId="{D25F84F9-A538-4B8A-B50F-D1B63B577E40}" type="presParOf" srcId="{7CFF6489-7698-4C3A-A70F-0AE84AC3A49F}" destId="{1F6E5169-F987-4D95-9704-67EC899CCE27}" srcOrd="0" destOrd="0" presId="urn:microsoft.com/office/officeart/2005/8/layout/radial1"/>
    <dgm:cxn modelId="{42F76141-A0F9-4D84-962C-22B785DF54E9}" type="presParOf" srcId="{FC4E895A-5CB6-4776-9D34-BC12EF08CF61}" destId="{3E839AA4-737E-4084-8C05-9DEBC39AC8C9}" srcOrd="14" destOrd="0" presId="urn:microsoft.com/office/officeart/2005/8/layout/radial1"/>
    <dgm:cxn modelId="{DDF0DE8F-AF21-45E8-9F78-A31DF1671A2A}" type="presParOf" srcId="{FC4E895A-5CB6-4776-9D34-BC12EF08CF61}" destId="{1267D033-F595-4DD4-BC2C-41002D61E72A}" srcOrd="15" destOrd="0" presId="urn:microsoft.com/office/officeart/2005/8/layout/radial1"/>
    <dgm:cxn modelId="{70FDE232-CA4E-42AD-8E1D-E8BDBA6B6B53}" type="presParOf" srcId="{1267D033-F595-4DD4-BC2C-41002D61E72A}" destId="{6E737575-6B11-40D0-95EA-5769E6BBA4EB}" srcOrd="0" destOrd="0" presId="urn:microsoft.com/office/officeart/2005/8/layout/radial1"/>
    <dgm:cxn modelId="{0A30B2B0-AB15-4671-94AD-516A1513252A}" type="presParOf" srcId="{FC4E895A-5CB6-4776-9D34-BC12EF08CF61}" destId="{CAB57963-A827-4EA0-B343-76E031495ACC}" srcOrd="16" destOrd="0" presId="urn:microsoft.com/office/officeart/2005/8/layout/radial1"/>
    <dgm:cxn modelId="{F9D6C28B-DE01-45B3-BB76-5891168DD489}" type="presParOf" srcId="{FC4E895A-5CB6-4776-9D34-BC12EF08CF61}" destId="{0A13A58C-2A33-45F6-8256-CA2E8500A50E}" srcOrd="17" destOrd="0" presId="urn:microsoft.com/office/officeart/2005/8/layout/radial1"/>
    <dgm:cxn modelId="{EF601AC1-D0D4-404B-9C59-54052C772575}" type="presParOf" srcId="{0A13A58C-2A33-45F6-8256-CA2E8500A50E}" destId="{A108D04F-FF07-4612-B88F-9B58182E676B}" srcOrd="0" destOrd="0" presId="urn:microsoft.com/office/officeart/2005/8/layout/radial1"/>
    <dgm:cxn modelId="{A32807C3-2191-4F43-BB5D-5357CE4BBAB4}" type="presParOf" srcId="{FC4E895A-5CB6-4776-9D34-BC12EF08CF61}" destId="{C632C36E-B2AC-4C67-AD66-C95772A8F290}" srcOrd="18" destOrd="0" presId="urn:microsoft.com/office/officeart/2005/8/layout/radial1"/>
    <dgm:cxn modelId="{16D80263-50E1-4EB8-945B-AC638E3C23BA}" type="presParOf" srcId="{FC4E895A-5CB6-4776-9D34-BC12EF08CF61}" destId="{11168675-3C8D-4B47-A95E-4D23994CD60D}" srcOrd="19" destOrd="0" presId="urn:microsoft.com/office/officeart/2005/8/layout/radial1"/>
    <dgm:cxn modelId="{E7389FDD-179E-45FE-AE28-834F749EEB80}" type="presParOf" srcId="{11168675-3C8D-4B47-A95E-4D23994CD60D}" destId="{5D9DBC63-899D-44B1-BE35-34D004AB8720}" srcOrd="0" destOrd="0" presId="urn:microsoft.com/office/officeart/2005/8/layout/radial1"/>
    <dgm:cxn modelId="{1C4B75DF-FD50-4705-937F-436BA7E6774C}" type="presParOf" srcId="{FC4E895A-5CB6-4776-9D34-BC12EF08CF61}" destId="{DAFD9D92-4A86-4F7B-983B-7180E2C734C5}" srcOrd="20" destOrd="0" presId="urn:microsoft.com/office/officeart/2005/8/layout/radial1"/>
    <dgm:cxn modelId="{D69BEF70-2654-4063-9C15-0498F6C23AE1}" type="presParOf" srcId="{FC4E895A-5CB6-4776-9D34-BC12EF08CF61}" destId="{04221BC5-631D-4F6D-93BB-CECFF0EEE463}" srcOrd="21" destOrd="0" presId="urn:microsoft.com/office/officeart/2005/8/layout/radial1"/>
    <dgm:cxn modelId="{ED735AB2-9826-4400-ACA7-857AB76059C5}" type="presParOf" srcId="{04221BC5-631D-4F6D-93BB-CECFF0EEE463}" destId="{93A85A91-5D9B-4897-9768-C7D128CD30E1}" srcOrd="0" destOrd="0" presId="urn:microsoft.com/office/officeart/2005/8/layout/radial1"/>
    <dgm:cxn modelId="{B2808FEB-0BE8-41C0-907C-41878BA81FE5}" type="presParOf" srcId="{FC4E895A-5CB6-4776-9D34-BC12EF08CF61}" destId="{805168F4-ADF3-4F6B-AE46-06ED0F2E6B84}" srcOrd="22" destOrd="0" presId="urn:microsoft.com/office/officeart/2005/8/layout/radial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672531-8C33-499F-A8B8-1F76FA72B8E1}">
      <dsp:nvSpPr>
        <dsp:cNvPr id="0" name=""/>
        <dsp:cNvSpPr/>
      </dsp:nvSpPr>
      <dsp:spPr>
        <a:xfrm>
          <a:off x="3212736" y="1880768"/>
          <a:ext cx="2788791" cy="1598206"/>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effectLst/>
              <a:latin typeface="Times New Roman" pitchFamily="18" charset="0"/>
              <a:cs typeface="Times New Roman" pitchFamily="18" charset="0"/>
            </a:rPr>
            <a:t>Всего 70563,9</a:t>
          </a:r>
          <a:r>
            <a:rPr lang="ru-RU" sz="2400" kern="1200" dirty="0" smtClean="0">
              <a:effectLst/>
              <a:latin typeface="Times New Roman" pitchFamily="18" charset="0"/>
              <a:cs typeface="Times New Roman" pitchFamily="18" charset="0"/>
            </a:rPr>
            <a:t>тыс. рублей</a:t>
          </a:r>
          <a:endParaRPr lang="ru-RU" sz="2400" kern="1200" dirty="0">
            <a:effectLst/>
            <a:latin typeface="Times New Roman" pitchFamily="18" charset="0"/>
            <a:cs typeface="Times New Roman" pitchFamily="18" charset="0"/>
          </a:endParaRPr>
        </a:p>
      </dsp:txBody>
      <dsp:txXfrm>
        <a:off x="3212736" y="1880768"/>
        <a:ext cx="2788791" cy="1598206"/>
      </dsp:txXfrm>
    </dsp:sp>
    <dsp:sp modelId="{09F81971-61A1-4CB0-8EEA-38BD69D84A68}">
      <dsp:nvSpPr>
        <dsp:cNvPr id="0" name=""/>
        <dsp:cNvSpPr/>
      </dsp:nvSpPr>
      <dsp:spPr>
        <a:xfrm rot="20678539">
          <a:off x="5851542" y="2227473"/>
          <a:ext cx="730118" cy="20710"/>
        </a:xfrm>
        <a:custGeom>
          <a:avLst/>
          <a:gdLst/>
          <a:ahLst/>
          <a:cxnLst/>
          <a:rect l="0" t="0" r="0" b="0"/>
          <a:pathLst>
            <a:path>
              <a:moveTo>
                <a:pt x="0" y="10355"/>
              </a:moveTo>
              <a:lnTo>
                <a:pt x="730118"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solidFill>
              <a:schemeClr val="bg1"/>
            </a:solidFill>
            <a:latin typeface="Times New Roman" pitchFamily="18" charset="0"/>
            <a:cs typeface="Times New Roman" pitchFamily="18" charset="0"/>
          </a:endParaRPr>
        </a:p>
      </dsp:txBody>
      <dsp:txXfrm rot="20678539">
        <a:off x="6198349" y="2219576"/>
        <a:ext cx="36505" cy="36505"/>
      </dsp:txXfrm>
    </dsp:sp>
    <dsp:sp modelId="{B4689F4D-C616-4B5A-AB08-969AFEC6F29C}">
      <dsp:nvSpPr>
        <dsp:cNvPr id="0" name=""/>
        <dsp:cNvSpPr/>
      </dsp:nvSpPr>
      <dsp:spPr>
        <a:xfrm>
          <a:off x="6441440" y="1011161"/>
          <a:ext cx="2702559" cy="1587569"/>
        </a:xfrm>
        <a:prstGeom prst="ellips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ru-RU" sz="1400" kern="1200" dirty="0" smtClean="0">
              <a:solidFill>
                <a:schemeClr val="tx1"/>
              </a:solidFill>
            </a:rPr>
            <a:t>КУЛЬТУРА, </a:t>
          </a:r>
        </a:p>
        <a:p>
          <a:pPr lvl="0" algn="ctr" defTabSz="622300">
            <a:lnSpc>
              <a:spcPct val="90000"/>
            </a:lnSpc>
            <a:spcBef>
              <a:spcPct val="0"/>
            </a:spcBef>
            <a:spcAft>
              <a:spcPts val="0"/>
            </a:spcAft>
          </a:pPr>
          <a:r>
            <a:rPr lang="ru-RU" sz="1400" kern="1200" dirty="0" smtClean="0">
              <a:solidFill>
                <a:schemeClr val="tx1"/>
              </a:solidFill>
              <a:effectLst/>
              <a:latin typeface="Times New Roman" pitchFamily="18" charset="0"/>
              <a:cs typeface="Times New Roman" pitchFamily="18" charset="0"/>
            </a:rPr>
            <a:t>26656,4  37,8%</a:t>
          </a:r>
          <a:endParaRPr lang="ru-RU" sz="1400" kern="1200" dirty="0">
            <a:solidFill>
              <a:schemeClr val="tx1"/>
            </a:solidFill>
            <a:effectLst/>
            <a:latin typeface="Times New Roman" pitchFamily="18" charset="0"/>
            <a:cs typeface="Times New Roman" pitchFamily="18" charset="0"/>
          </a:endParaRPr>
        </a:p>
      </dsp:txBody>
      <dsp:txXfrm>
        <a:off x="6441440" y="1011161"/>
        <a:ext cx="2702559" cy="1587569"/>
      </dsp:txXfrm>
    </dsp:sp>
    <dsp:sp modelId="{A5A442AC-CDA8-474B-92EE-3D632F0EC957}">
      <dsp:nvSpPr>
        <dsp:cNvPr id="0" name=""/>
        <dsp:cNvSpPr/>
      </dsp:nvSpPr>
      <dsp:spPr>
        <a:xfrm rot="16128484">
          <a:off x="4290995" y="1577125"/>
          <a:ext cx="586815" cy="20710"/>
        </a:xfrm>
        <a:custGeom>
          <a:avLst/>
          <a:gdLst/>
          <a:ahLst/>
          <a:cxnLst/>
          <a:rect l="0" t="0" r="0" b="0"/>
          <a:pathLst>
            <a:path>
              <a:moveTo>
                <a:pt x="0" y="10355"/>
              </a:moveTo>
              <a:lnTo>
                <a:pt x="586815"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solidFill>
              <a:schemeClr val="bg1"/>
            </a:solidFill>
            <a:latin typeface="Times New Roman" pitchFamily="18" charset="0"/>
            <a:cs typeface="Times New Roman" pitchFamily="18" charset="0"/>
          </a:endParaRPr>
        </a:p>
      </dsp:txBody>
      <dsp:txXfrm rot="16128484">
        <a:off x="4569733" y="1572810"/>
        <a:ext cx="29340" cy="29340"/>
      </dsp:txXfrm>
    </dsp:sp>
    <dsp:sp modelId="{D418F6EB-147F-4047-B751-E8166DE58772}">
      <dsp:nvSpPr>
        <dsp:cNvPr id="0" name=""/>
        <dsp:cNvSpPr/>
      </dsp:nvSpPr>
      <dsp:spPr>
        <a:xfrm>
          <a:off x="3141450" y="0"/>
          <a:ext cx="2846773" cy="1294165"/>
        </a:xfrm>
        <a:prstGeom prst="ellipse">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ru-RU" sz="1400" kern="1200" dirty="0" smtClean="0">
              <a:solidFill>
                <a:schemeClr val="tx1"/>
              </a:solidFill>
            </a:rPr>
            <a:t>Коммунальное хозяйство</a:t>
          </a:r>
        </a:p>
        <a:p>
          <a:pPr lvl="0" algn="ctr" defTabSz="622300">
            <a:lnSpc>
              <a:spcPct val="90000"/>
            </a:lnSpc>
            <a:spcBef>
              <a:spcPct val="0"/>
            </a:spcBef>
            <a:spcAft>
              <a:spcPts val="0"/>
            </a:spcAft>
          </a:pPr>
          <a:r>
            <a:rPr lang="ru-RU" sz="1400" kern="1200" dirty="0" smtClean="0">
              <a:solidFill>
                <a:schemeClr val="tx1"/>
              </a:solidFill>
              <a:effectLst/>
              <a:latin typeface="Times New Roman" pitchFamily="18" charset="0"/>
              <a:cs typeface="Times New Roman" pitchFamily="18" charset="0"/>
            </a:rPr>
            <a:t>1375,0</a:t>
          </a:r>
        </a:p>
        <a:p>
          <a:pPr lvl="0" algn="ctr" defTabSz="622300">
            <a:lnSpc>
              <a:spcPct val="90000"/>
            </a:lnSpc>
            <a:spcBef>
              <a:spcPct val="0"/>
            </a:spcBef>
            <a:spcAft>
              <a:spcPts val="0"/>
            </a:spcAft>
          </a:pPr>
          <a:r>
            <a:rPr lang="ru-RU" sz="1400" kern="1200" dirty="0" smtClean="0">
              <a:solidFill>
                <a:schemeClr val="tx1"/>
              </a:solidFill>
              <a:effectLst/>
              <a:latin typeface="Times New Roman" pitchFamily="18" charset="0"/>
              <a:cs typeface="Times New Roman" pitchFamily="18" charset="0"/>
            </a:rPr>
            <a:t>1,9</a:t>
          </a:r>
          <a:r>
            <a:rPr lang="en-US" sz="1400" kern="1200" dirty="0" smtClean="0">
              <a:solidFill>
                <a:schemeClr val="tx1"/>
              </a:solidFill>
              <a:effectLst/>
              <a:latin typeface="Times New Roman" pitchFamily="18" charset="0"/>
              <a:cs typeface="Times New Roman" pitchFamily="18" charset="0"/>
            </a:rPr>
            <a:t>%</a:t>
          </a:r>
          <a:endParaRPr lang="ru-RU" sz="1400" kern="1200" dirty="0">
            <a:solidFill>
              <a:schemeClr val="tx1"/>
            </a:solidFill>
            <a:effectLst/>
            <a:latin typeface="Times New Roman" pitchFamily="18" charset="0"/>
            <a:cs typeface="Times New Roman" pitchFamily="18" charset="0"/>
          </a:endParaRPr>
        </a:p>
      </dsp:txBody>
      <dsp:txXfrm>
        <a:off x="3141450" y="0"/>
        <a:ext cx="2846773" cy="1294165"/>
      </dsp:txXfrm>
    </dsp:sp>
    <dsp:sp modelId="{E5D811FC-7971-4430-8A28-1798A91448B2}">
      <dsp:nvSpPr>
        <dsp:cNvPr id="0" name=""/>
        <dsp:cNvSpPr/>
      </dsp:nvSpPr>
      <dsp:spPr>
        <a:xfrm rot="522366">
          <a:off x="5948266" y="2954606"/>
          <a:ext cx="1041218" cy="20710"/>
        </a:xfrm>
        <a:custGeom>
          <a:avLst/>
          <a:gdLst/>
          <a:ahLst/>
          <a:cxnLst/>
          <a:rect l="0" t="0" r="0" b="0"/>
          <a:pathLst>
            <a:path>
              <a:moveTo>
                <a:pt x="0" y="10355"/>
              </a:moveTo>
              <a:lnTo>
                <a:pt x="1041218"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solidFill>
              <a:schemeClr val="bg1"/>
            </a:solidFill>
            <a:latin typeface="Times New Roman" pitchFamily="18" charset="0"/>
            <a:cs typeface="Times New Roman" pitchFamily="18" charset="0"/>
          </a:endParaRPr>
        </a:p>
      </dsp:txBody>
      <dsp:txXfrm rot="522366">
        <a:off x="6442845" y="2938931"/>
        <a:ext cx="52060" cy="52060"/>
      </dsp:txXfrm>
    </dsp:sp>
    <dsp:sp modelId="{B73BB58B-01B7-42F4-9905-9F1B2B2B2E86}">
      <dsp:nvSpPr>
        <dsp:cNvPr id="0" name=""/>
        <dsp:cNvSpPr/>
      </dsp:nvSpPr>
      <dsp:spPr>
        <a:xfrm>
          <a:off x="6928349" y="2687558"/>
          <a:ext cx="2215640" cy="1034808"/>
        </a:xfrm>
        <a:prstGeom prst="ellipse">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ru-RU" sz="1400" kern="1200" dirty="0" smtClean="0">
              <a:solidFill>
                <a:schemeClr val="tx1"/>
              </a:solidFill>
            </a:rPr>
            <a:t>Благоустройство</a:t>
          </a:r>
        </a:p>
        <a:p>
          <a:pPr lvl="0" algn="ctr" defTabSz="622300">
            <a:lnSpc>
              <a:spcPct val="90000"/>
            </a:lnSpc>
            <a:spcBef>
              <a:spcPct val="0"/>
            </a:spcBef>
            <a:spcAft>
              <a:spcPts val="0"/>
            </a:spcAft>
          </a:pPr>
          <a:r>
            <a:rPr lang="ru-RU" sz="1400" kern="1200" dirty="0" smtClean="0">
              <a:solidFill>
                <a:schemeClr val="tx1"/>
              </a:solidFill>
            </a:rPr>
            <a:t>10878,1</a:t>
          </a:r>
        </a:p>
        <a:p>
          <a:pPr lvl="0" algn="ctr" defTabSz="622300">
            <a:lnSpc>
              <a:spcPct val="90000"/>
            </a:lnSpc>
            <a:spcBef>
              <a:spcPct val="0"/>
            </a:spcBef>
            <a:spcAft>
              <a:spcPts val="0"/>
            </a:spcAft>
          </a:pPr>
          <a:r>
            <a:rPr lang="ru-RU" sz="1400" kern="1200" dirty="0" smtClean="0">
              <a:solidFill>
                <a:schemeClr val="tx1"/>
              </a:solidFill>
              <a:effectLst/>
              <a:latin typeface="Times New Roman" pitchFamily="18" charset="0"/>
              <a:cs typeface="Times New Roman" pitchFamily="18" charset="0"/>
            </a:rPr>
            <a:t>15,4%</a:t>
          </a:r>
          <a:endParaRPr lang="ru-RU" sz="1400" kern="1200" dirty="0">
            <a:solidFill>
              <a:schemeClr val="tx1"/>
            </a:solidFill>
            <a:effectLst/>
            <a:latin typeface="Times New Roman" pitchFamily="18" charset="0"/>
            <a:cs typeface="Times New Roman" pitchFamily="18" charset="0"/>
          </a:endParaRPr>
        </a:p>
      </dsp:txBody>
      <dsp:txXfrm>
        <a:off x="6928349" y="2687558"/>
        <a:ext cx="2215640" cy="1034808"/>
      </dsp:txXfrm>
    </dsp:sp>
    <dsp:sp modelId="{BC211171-4868-4B1B-8C84-7AFE7DA92B72}">
      <dsp:nvSpPr>
        <dsp:cNvPr id="0" name=""/>
        <dsp:cNvSpPr/>
      </dsp:nvSpPr>
      <dsp:spPr>
        <a:xfrm rot="19509361">
          <a:off x="5330429" y="1533374"/>
          <a:ext cx="1817445" cy="20710"/>
        </a:xfrm>
        <a:custGeom>
          <a:avLst/>
          <a:gdLst/>
          <a:ahLst/>
          <a:cxnLst/>
          <a:rect l="0" t="0" r="0" b="0"/>
          <a:pathLst>
            <a:path>
              <a:moveTo>
                <a:pt x="0" y="10355"/>
              </a:moveTo>
              <a:lnTo>
                <a:pt x="1817445"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solidFill>
              <a:schemeClr val="bg1"/>
            </a:solidFill>
            <a:latin typeface="Times New Roman" pitchFamily="18" charset="0"/>
            <a:cs typeface="Times New Roman" pitchFamily="18" charset="0"/>
          </a:endParaRPr>
        </a:p>
      </dsp:txBody>
      <dsp:txXfrm rot="19509361">
        <a:off x="6193715" y="1498293"/>
        <a:ext cx="90872" cy="90872"/>
      </dsp:txXfrm>
    </dsp:sp>
    <dsp:sp modelId="{9779251D-D94F-458D-8625-FA8430489ABD}">
      <dsp:nvSpPr>
        <dsp:cNvPr id="0" name=""/>
        <dsp:cNvSpPr/>
      </dsp:nvSpPr>
      <dsp:spPr>
        <a:xfrm>
          <a:off x="6205997" y="0"/>
          <a:ext cx="2938002" cy="1088308"/>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ru-RU" sz="1200" kern="1200" dirty="0" smtClean="0">
              <a:solidFill>
                <a:schemeClr val="tx1"/>
              </a:solidFill>
            </a:rPr>
            <a:t>Жилищное хозяйство            2960,0</a:t>
          </a:r>
        </a:p>
        <a:p>
          <a:pPr lvl="0" algn="ctr" defTabSz="533400">
            <a:lnSpc>
              <a:spcPct val="90000"/>
            </a:lnSpc>
            <a:spcBef>
              <a:spcPct val="0"/>
            </a:spcBef>
            <a:spcAft>
              <a:spcPts val="0"/>
            </a:spcAft>
          </a:pPr>
          <a:r>
            <a:rPr lang="ru-RU" sz="1200" kern="1200" dirty="0" smtClean="0">
              <a:solidFill>
                <a:schemeClr val="tx1"/>
              </a:solidFill>
              <a:effectLst/>
              <a:latin typeface="Times New Roman" pitchFamily="18" charset="0"/>
              <a:cs typeface="Times New Roman" pitchFamily="18" charset="0"/>
            </a:rPr>
            <a:t>4,1%</a:t>
          </a:r>
          <a:endParaRPr lang="ru-RU" sz="1200" kern="1200" dirty="0">
            <a:solidFill>
              <a:schemeClr val="tx1"/>
            </a:solidFill>
            <a:effectLst/>
            <a:latin typeface="Times New Roman" pitchFamily="18" charset="0"/>
            <a:cs typeface="Times New Roman" pitchFamily="18" charset="0"/>
          </a:endParaRPr>
        </a:p>
      </dsp:txBody>
      <dsp:txXfrm>
        <a:off x="6205997" y="0"/>
        <a:ext cx="2938002" cy="1088308"/>
      </dsp:txXfrm>
    </dsp:sp>
    <dsp:sp modelId="{43AEFF89-2038-4B4B-982E-A2012909ACF0}">
      <dsp:nvSpPr>
        <dsp:cNvPr id="0" name=""/>
        <dsp:cNvSpPr/>
      </dsp:nvSpPr>
      <dsp:spPr>
        <a:xfrm rot="10084560">
          <a:off x="2336054" y="3046347"/>
          <a:ext cx="973181" cy="20710"/>
        </a:xfrm>
        <a:custGeom>
          <a:avLst/>
          <a:gdLst/>
          <a:ahLst/>
          <a:cxnLst/>
          <a:rect l="0" t="0" r="0" b="0"/>
          <a:pathLst>
            <a:path>
              <a:moveTo>
                <a:pt x="0" y="10355"/>
              </a:moveTo>
              <a:lnTo>
                <a:pt x="973181"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084560">
        <a:off x="2798315" y="3032373"/>
        <a:ext cx="48659" cy="48659"/>
      </dsp:txXfrm>
    </dsp:sp>
    <dsp:sp modelId="{A0AFE1B9-65F6-4A20-91C5-BE59D7326D4B}">
      <dsp:nvSpPr>
        <dsp:cNvPr id="0" name=""/>
        <dsp:cNvSpPr/>
      </dsp:nvSpPr>
      <dsp:spPr>
        <a:xfrm>
          <a:off x="17259" y="2786797"/>
          <a:ext cx="2424790" cy="1212595"/>
        </a:xfrm>
        <a:prstGeom prst="ellipse">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rPr>
            <a:t>Другие вопросы в области национальной экономики 550,0    </a:t>
          </a:r>
          <a:endParaRPr lang="en-US" sz="1400" kern="1200" dirty="0" smtClean="0">
            <a:solidFill>
              <a:schemeClr val="tx1"/>
            </a:solidFill>
          </a:endParaRPr>
        </a:p>
        <a:p>
          <a:pPr lvl="0" algn="ctr" defTabSz="622300">
            <a:lnSpc>
              <a:spcPct val="90000"/>
            </a:lnSpc>
            <a:spcBef>
              <a:spcPct val="0"/>
            </a:spcBef>
            <a:spcAft>
              <a:spcPct val="35000"/>
            </a:spcAft>
          </a:pPr>
          <a:r>
            <a:rPr lang="ru-RU" sz="1400" kern="1200" dirty="0" smtClean="0">
              <a:solidFill>
                <a:schemeClr val="tx1"/>
              </a:solidFill>
            </a:rPr>
            <a:t>  0,8</a:t>
          </a:r>
          <a:r>
            <a:rPr lang="ru-RU" sz="1400" kern="1200" dirty="0" smtClean="0">
              <a:solidFill>
                <a:schemeClr val="tx1"/>
              </a:solidFill>
              <a:effectLst/>
              <a:latin typeface="Times New Roman" pitchFamily="18" charset="0"/>
              <a:cs typeface="Times New Roman" pitchFamily="18" charset="0"/>
            </a:rPr>
            <a:t>%</a:t>
          </a:r>
          <a:r>
            <a:rPr lang="ru-RU" sz="1400" kern="1200" dirty="0" smtClean="0">
              <a:solidFill>
                <a:schemeClr val="tx1"/>
              </a:solidFill>
            </a:rPr>
            <a:t>                                 </a:t>
          </a:r>
          <a:endParaRPr lang="ru-RU" sz="1400" kern="1200" dirty="0">
            <a:solidFill>
              <a:schemeClr val="tx1"/>
            </a:solidFill>
          </a:endParaRPr>
        </a:p>
      </dsp:txBody>
      <dsp:txXfrm>
        <a:off x="17259" y="2786797"/>
        <a:ext cx="2424790" cy="1212595"/>
      </dsp:txXfrm>
    </dsp:sp>
    <dsp:sp modelId="{A66D5221-970B-4445-840E-B5F9B9F00C64}">
      <dsp:nvSpPr>
        <dsp:cNvPr id="0" name=""/>
        <dsp:cNvSpPr/>
      </dsp:nvSpPr>
      <dsp:spPr>
        <a:xfrm rot="1965654">
          <a:off x="5412962" y="3679752"/>
          <a:ext cx="1528201" cy="20710"/>
        </a:xfrm>
        <a:custGeom>
          <a:avLst/>
          <a:gdLst/>
          <a:ahLst/>
          <a:cxnLst/>
          <a:rect l="0" t="0" r="0" b="0"/>
          <a:pathLst>
            <a:path>
              <a:moveTo>
                <a:pt x="0" y="10355"/>
              </a:moveTo>
              <a:lnTo>
                <a:pt x="1528201"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965654">
        <a:off x="6138858" y="3651903"/>
        <a:ext cx="76410" cy="76410"/>
      </dsp:txXfrm>
    </dsp:sp>
    <dsp:sp modelId="{105F8606-DAB3-4BBB-B4AB-E46982C1943A}">
      <dsp:nvSpPr>
        <dsp:cNvPr id="0" name=""/>
        <dsp:cNvSpPr/>
      </dsp:nvSpPr>
      <dsp:spPr>
        <a:xfrm>
          <a:off x="6457537" y="3810531"/>
          <a:ext cx="2686462" cy="1848830"/>
        </a:xfrm>
        <a:prstGeom prst="ellips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69850" h="38100" prst="cross"/>
          </a:sp3d>
        </a:bodyPr>
        <a:lstStyle/>
        <a:p>
          <a:pPr lvl="0" algn="ctr" defTabSz="711200">
            <a:lnSpc>
              <a:spcPct val="90000"/>
            </a:lnSpc>
            <a:spcBef>
              <a:spcPct val="0"/>
            </a:spcBef>
            <a:spcAft>
              <a:spcPct val="35000"/>
            </a:spcAft>
          </a:pPr>
          <a:r>
            <a:rPr lang="ru-RU" sz="1600" kern="1200" dirty="0" smtClean="0">
              <a:solidFill>
                <a:schemeClr val="tx1"/>
              </a:solidFill>
            </a:rPr>
            <a:t>Дорожное хозяйство 5356,2</a:t>
          </a:r>
        </a:p>
        <a:p>
          <a:pPr lvl="0" algn="ctr" defTabSz="711200">
            <a:lnSpc>
              <a:spcPct val="90000"/>
            </a:lnSpc>
            <a:spcBef>
              <a:spcPct val="0"/>
            </a:spcBef>
            <a:spcAft>
              <a:spcPct val="35000"/>
            </a:spcAft>
          </a:pPr>
          <a:r>
            <a:rPr lang="ru-RU" sz="1600" kern="1200" dirty="0" smtClean="0">
              <a:solidFill>
                <a:schemeClr val="tx1"/>
              </a:solidFill>
            </a:rPr>
            <a:t>7,6%</a:t>
          </a:r>
        </a:p>
      </dsp:txBody>
      <dsp:txXfrm>
        <a:off x="6457537" y="3810531"/>
        <a:ext cx="2686462" cy="1848830"/>
      </dsp:txXfrm>
    </dsp:sp>
    <dsp:sp modelId="{7CFF6489-7698-4C3A-A70F-0AE84AC3A49F}">
      <dsp:nvSpPr>
        <dsp:cNvPr id="0" name=""/>
        <dsp:cNvSpPr/>
      </dsp:nvSpPr>
      <dsp:spPr>
        <a:xfrm rot="4240538">
          <a:off x="4796457" y="3573410"/>
          <a:ext cx="255292" cy="20710"/>
        </a:xfrm>
        <a:custGeom>
          <a:avLst/>
          <a:gdLst/>
          <a:ahLst/>
          <a:cxnLst/>
          <a:rect l="0" t="0" r="0" b="0"/>
          <a:pathLst>
            <a:path>
              <a:moveTo>
                <a:pt x="0" y="10355"/>
              </a:moveTo>
              <a:lnTo>
                <a:pt x="255292"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4240538">
        <a:off x="4917720" y="3577383"/>
        <a:ext cx="12764" cy="12764"/>
      </dsp:txXfrm>
    </dsp:sp>
    <dsp:sp modelId="{3E839AA4-737E-4084-8C05-9DEBC39AC8C9}">
      <dsp:nvSpPr>
        <dsp:cNvPr id="0" name=""/>
        <dsp:cNvSpPr/>
      </dsp:nvSpPr>
      <dsp:spPr>
        <a:xfrm>
          <a:off x="3969396" y="3638239"/>
          <a:ext cx="2888605" cy="2683379"/>
        </a:xfrm>
        <a:prstGeom prst="ellipse">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ru-RU" sz="1050" kern="1200" dirty="0" smtClean="0">
              <a:solidFill>
                <a:schemeClr val="tx1"/>
              </a:solidFill>
            </a:rPr>
            <a:t>Защита населения и территории от чрезвычайных ситуаций, обеспечение пожарной безопасности и безопасности людей на водных объектах  145,0  0,02%</a:t>
          </a:r>
          <a:endParaRPr lang="ru-RU" sz="1050" kern="1200" dirty="0">
            <a:solidFill>
              <a:schemeClr val="tx1"/>
            </a:solidFill>
          </a:endParaRPr>
        </a:p>
      </dsp:txBody>
      <dsp:txXfrm>
        <a:off x="3969396" y="3638239"/>
        <a:ext cx="2888605" cy="2683379"/>
      </dsp:txXfrm>
    </dsp:sp>
    <dsp:sp modelId="{1267D033-F595-4DD4-BC2C-41002D61E72A}">
      <dsp:nvSpPr>
        <dsp:cNvPr id="0" name=""/>
        <dsp:cNvSpPr/>
      </dsp:nvSpPr>
      <dsp:spPr>
        <a:xfrm rot="8314841">
          <a:off x="2868743" y="3709688"/>
          <a:ext cx="1118693" cy="20710"/>
        </a:xfrm>
        <a:custGeom>
          <a:avLst/>
          <a:gdLst/>
          <a:ahLst/>
          <a:cxnLst/>
          <a:rect l="0" t="0" r="0" b="0"/>
          <a:pathLst>
            <a:path>
              <a:moveTo>
                <a:pt x="0" y="10355"/>
              </a:moveTo>
              <a:lnTo>
                <a:pt x="1118693"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8314841">
        <a:off x="3400123" y="3692076"/>
        <a:ext cx="55934" cy="55934"/>
      </dsp:txXfrm>
    </dsp:sp>
    <dsp:sp modelId="{CAB57963-A827-4EA0-B343-76E031495ACC}">
      <dsp:nvSpPr>
        <dsp:cNvPr id="0" name=""/>
        <dsp:cNvSpPr/>
      </dsp:nvSpPr>
      <dsp:spPr>
        <a:xfrm>
          <a:off x="0" y="4005998"/>
          <a:ext cx="4216786" cy="1756612"/>
        </a:xfrm>
        <a:prstGeom prst="ellipse">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Физкультура и спорт   565,0    0,8%</a:t>
          </a:r>
          <a:endParaRPr lang="ru-RU" sz="1100" kern="1200" dirty="0">
            <a:solidFill>
              <a:schemeClr val="tx1"/>
            </a:solidFill>
          </a:endParaRPr>
        </a:p>
      </dsp:txBody>
      <dsp:txXfrm>
        <a:off x="0" y="4005998"/>
        <a:ext cx="4216786" cy="1756612"/>
      </dsp:txXfrm>
    </dsp:sp>
    <dsp:sp modelId="{0A13A58C-2A33-45F6-8256-CA2E8500A50E}">
      <dsp:nvSpPr>
        <dsp:cNvPr id="0" name=""/>
        <dsp:cNvSpPr/>
      </dsp:nvSpPr>
      <dsp:spPr>
        <a:xfrm rot="12968020">
          <a:off x="2135635" y="1515549"/>
          <a:ext cx="1781928" cy="20710"/>
        </a:xfrm>
        <a:custGeom>
          <a:avLst/>
          <a:gdLst/>
          <a:ahLst/>
          <a:cxnLst/>
          <a:rect l="0" t="0" r="0" b="0"/>
          <a:pathLst>
            <a:path>
              <a:moveTo>
                <a:pt x="0" y="10355"/>
              </a:moveTo>
              <a:lnTo>
                <a:pt x="1781928"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rot="12968020">
        <a:off x="2982051" y="1481356"/>
        <a:ext cx="89096" cy="89096"/>
      </dsp:txXfrm>
    </dsp:sp>
    <dsp:sp modelId="{C632C36E-B2AC-4C67-AD66-C95772A8F290}">
      <dsp:nvSpPr>
        <dsp:cNvPr id="0" name=""/>
        <dsp:cNvSpPr/>
      </dsp:nvSpPr>
      <dsp:spPr>
        <a:xfrm>
          <a:off x="152396" y="0"/>
          <a:ext cx="3009525" cy="1052116"/>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Развитие муниципального управления  и муниципальной службы  19653,2</a:t>
          </a:r>
          <a:endParaRPr lang="ru-RU" sz="1200" b="1" kern="1200" dirty="0" smtClean="0">
            <a:solidFill>
              <a:schemeClr val="tx1"/>
            </a:solidFill>
            <a:latin typeface="Times New Roman" pitchFamily="18" charset="0"/>
            <a:cs typeface="Times New Roman" pitchFamily="18" charset="0"/>
          </a:endParaRPr>
        </a:p>
        <a:p>
          <a:pPr lvl="0" algn="ctr" defTabSz="533400">
            <a:lnSpc>
              <a:spcPct val="90000"/>
            </a:lnSpc>
            <a:spcBef>
              <a:spcPct val="0"/>
            </a:spcBef>
            <a:spcAft>
              <a:spcPct val="35000"/>
            </a:spcAft>
          </a:pPr>
          <a:r>
            <a:rPr lang="ru-RU" sz="1200" kern="1200" dirty="0" smtClean="0">
              <a:solidFill>
                <a:schemeClr val="tx1"/>
              </a:solidFill>
            </a:rPr>
            <a:t>27,8%</a:t>
          </a:r>
          <a:endParaRPr lang="ru-RU" sz="1200" kern="1200" dirty="0">
            <a:solidFill>
              <a:schemeClr val="tx1"/>
            </a:solidFill>
          </a:endParaRPr>
        </a:p>
      </dsp:txBody>
      <dsp:txXfrm>
        <a:off x="152396" y="0"/>
        <a:ext cx="3009525" cy="1052116"/>
      </dsp:txXfrm>
    </dsp:sp>
    <dsp:sp modelId="{11168675-3C8D-4B47-A95E-4D23994CD60D}">
      <dsp:nvSpPr>
        <dsp:cNvPr id="0" name=""/>
        <dsp:cNvSpPr/>
      </dsp:nvSpPr>
      <dsp:spPr>
        <a:xfrm rot="11127198">
          <a:off x="3095174" y="2531706"/>
          <a:ext cx="136825" cy="20710"/>
        </a:xfrm>
        <a:custGeom>
          <a:avLst/>
          <a:gdLst/>
          <a:ahLst/>
          <a:cxnLst/>
          <a:rect l="0" t="0" r="0" b="0"/>
          <a:pathLst>
            <a:path>
              <a:moveTo>
                <a:pt x="0" y="10355"/>
              </a:moveTo>
              <a:lnTo>
                <a:pt x="136825"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1127198">
        <a:off x="3160166" y="2538641"/>
        <a:ext cx="6841" cy="6841"/>
      </dsp:txXfrm>
    </dsp:sp>
    <dsp:sp modelId="{DAFD9D92-4A86-4F7B-983B-7180E2C734C5}">
      <dsp:nvSpPr>
        <dsp:cNvPr id="0" name=""/>
        <dsp:cNvSpPr/>
      </dsp:nvSpPr>
      <dsp:spPr>
        <a:xfrm>
          <a:off x="0" y="1865278"/>
          <a:ext cx="3156632" cy="1050885"/>
        </a:xfrm>
        <a:prstGeom prst="ellipse">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Национальная безопасность и правоохранительная деятельность</a:t>
          </a:r>
        </a:p>
        <a:p>
          <a:pPr lvl="0" algn="ctr" defTabSz="533400">
            <a:lnSpc>
              <a:spcPct val="90000"/>
            </a:lnSpc>
            <a:spcBef>
              <a:spcPct val="0"/>
            </a:spcBef>
            <a:spcAft>
              <a:spcPct val="35000"/>
            </a:spcAft>
          </a:pPr>
          <a:r>
            <a:rPr lang="ru-RU" sz="1200" b="1" kern="1200" dirty="0" smtClean="0">
              <a:solidFill>
                <a:schemeClr val="tx1"/>
              </a:solidFill>
            </a:rPr>
            <a:t>150,0</a:t>
          </a:r>
        </a:p>
        <a:p>
          <a:pPr lvl="0" algn="ctr" defTabSz="533400">
            <a:lnSpc>
              <a:spcPct val="90000"/>
            </a:lnSpc>
            <a:spcBef>
              <a:spcPct val="0"/>
            </a:spcBef>
            <a:spcAft>
              <a:spcPct val="35000"/>
            </a:spcAft>
          </a:pPr>
          <a:r>
            <a:rPr lang="ru-RU" sz="1200" b="1" kern="1200" dirty="0" smtClean="0">
              <a:solidFill>
                <a:schemeClr val="tx1"/>
              </a:solidFill>
            </a:rPr>
            <a:t>0,2%</a:t>
          </a:r>
          <a:endParaRPr lang="ru-RU" sz="1200" kern="1200" dirty="0">
            <a:solidFill>
              <a:schemeClr val="tx1"/>
            </a:solidFill>
          </a:endParaRPr>
        </a:p>
      </dsp:txBody>
      <dsp:txXfrm>
        <a:off x="0" y="1865278"/>
        <a:ext cx="3156632" cy="1050885"/>
      </dsp:txXfrm>
    </dsp:sp>
    <dsp:sp modelId="{04221BC5-631D-4F6D-93BB-CECFF0EEE463}">
      <dsp:nvSpPr>
        <dsp:cNvPr id="0" name=""/>
        <dsp:cNvSpPr/>
      </dsp:nvSpPr>
      <dsp:spPr>
        <a:xfrm rot="12155191">
          <a:off x="2416779" y="1988040"/>
          <a:ext cx="1104250" cy="20710"/>
        </a:xfrm>
        <a:custGeom>
          <a:avLst/>
          <a:gdLst/>
          <a:ahLst/>
          <a:cxnLst/>
          <a:rect l="0" t="0" r="0" b="0"/>
          <a:pathLst>
            <a:path>
              <a:moveTo>
                <a:pt x="0" y="10355"/>
              </a:moveTo>
              <a:lnTo>
                <a:pt x="1104250" y="1035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2155191">
        <a:off x="2941298" y="1970789"/>
        <a:ext cx="55212" cy="55212"/>
      </dsp:txXfrm>
    </dsp:sp>
    <dsp:sp modelId="{805168F4-ADF3-4F6B-AE46-06ED0F2E6B84}">
      <dsp:nvSpPr>
        <dsp:cNvPr id="0" name=""/>
        <dsp:cNvSpPr/>
      </dsp:nvSpPr>
      <dsp:spPr>
        <a:xfrm>
          <a:off x="0" y="858764"/>
          <a:ext cx="2987820" cy="1052116"/>
        </a:xfrm>
        <a:prstGeom prst="ellips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tx1"/>
              </a:solidFill>
            </a:rPr>
            <a:t>Социальная поддержка граждан 2320,0</a:t>
          </a:r>
        </a:p>
        <a:p>
          <a:pPr lvl="0" algn="ctr" defTabSz="577850">
            <a:lnSpc>
              <a:spcPct val="90000"/>
            </a:lnSpc>
            <a:spcBef>
              <a:spcPct val="0"/>
            </a:spcBef>
            <a:spcAft>
              <a:spcPct val="35000"/>
            </a:spcAft>
          </a:pPr>
          <a:r>
            <a:rPr lang="ru-RU" sz="1300" b="1" kern="1200" dirty="0" smtClean="0">
              <a:solidFill>
                <a:schemeClr val="tx1"/>
              </a:solidFill>
            </a:rPr>
            <a:t>3,3%</a:t>
          </a:r>
          <a:endParaRPr lang="ru-RU" sz="1300" kern="1200" dirty="0">
            <a:solidFill>
              <a:schemeClr val="tx1"/>
            </a:solidFill>
          </a:endParaRPr>
        </a:p>
      </dsp:txBody>
      <dsp:txXfrm>
        <a:off x="0" y="858764"/>
        <a:ext cx="2987820" cy="105211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467525CD-B202-45B7-BF1A-741580A7633A}" type="datetimeFigureOut">
              <a:rPr lang="ru-RU"/>
              <a:pPr>
                <a:defRPr/>
              </a:pPr>
              <a:t>13.03.2024</a:t>
            </a:fld>
            <a:endParaRPr lang="ru-RU"/>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769E910B-8810-4A3E-9F4D-C589EAE0A28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p:spPr>
      </p:sp>
      <p:sp>
        <p:nvSpPr>
          <p:cNvPr id="215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150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CE4774-4EBE-48CE-8423-2B2B787C3A2F}" type="slidenum">
              <a:rPr lang="ru-RU" smtClean="0"/>
              <a:pPr/>
              <a:t>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p:spPr>
      </p:sp>
      <p:sp>
        <p:nvSpPr>
          <p:cNvPr id="235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35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7EC411-EC73-458F-B1C7-6836F1FBBE88}" type="slidenum">
              <a:rPr lang="ru-RU" smtClean="0"/>
              <a:pPr/>
              <a:t>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p:spPr>
      </p:sp>
      <p:sp>
        <p:nvSpPr>
          <p:cNvPr id="225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F0F778-C1BF-495A-B4BF-39979765A966}" type="slidenum">
              <a:rPr lang="ru-RU" smtClean="0"/>
              <a:pPr/>
              <a:t>12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0543BE50-F3D0-4931-80A1-EE7A725D8BAC}" type="datetimeFigureOut">
              <a:rPr lang="en-US"/>
              <a:pPr>
                <a:defRPr/>
              </a:pPr>
              <a:t>3/13/2024</a:t>
            </a:fld>
            <a:endParaRPr lang="en-US"/>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658A1A0C-440D-44A1-B64A-B4D1B92B953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7B632AA-3BD3-4C13-85F0-0B696846BB45}" type="datetimeFigureOut">
              <a:rPr lang="en-US"/>
              <a:pPr>
                <a:defRPr/>
              </a:pPr>
              <a:t>3/13/2024</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86E2569-13B9-4FB8-B28F-667DE12FB90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E582C93-E682-435B-B5B5-B2B500C041D9}" type="datetimeFigureOut">
              <a:rPr lang="en-US"/>
              <a:pPr>
                <a:defRPr/>
              </a:pPr>
              <a:t>3/13/2024</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E74A30C-08B0-4C4F-B530-6E231E4D47B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EA197D9F-A824-4684-AE9B-AD0F90F59411}" type="datetimeFigureOut">
              <a:rPr lang="en-US"/>
              <a:pPr>
                <a:defRPr/>
              </a:pPr>
              <a:t>3/13/2024</a:t>
            </a:fld>
            <a:endParaRPr lang="en-US"/>
          </a:p>
        </p:txBody>
      </p:sp>
      <p:sp>
        <p:nvSpPr>
          <p:cNvPr id="4" name="Holder 6"/>
          <p:cNvSpPr>
            <a:spLocks noGrp="1"/>
          </p:cNvSpPr>
          <p:nvPr>
            <p:ph type="sldNum" sz="quarter" idx="12"/>
          </p:nvPr>
        </p:nvSpPr>
        <p:spPr/>
        <p:txBody>
          <a:bodyPr/>
          <a:lstStyle>
            <a:lvl1pPr>
              <a:defRPr/>
            </a:lvl1pPr>
          </a:lstStyle>
          <a:p>
            <a:pPr>
              <a:defRPr/>
            </a:pPr>
            <a:fld id="{1929690A-96F3-4E86-A7D5-0E04A9BEDAD0}" type="slidenum">
              <a:rPr/>
              <a:pPr>
                <a:def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chemeClr val="tx1"/>
                </a:solidFill>
                <a:latin typeface="Constantia"/>
                <a:cs typeface="Constantia"/>
              </a:defRPr>
            </a:lvl1pPr>
          </a:lstStyle>
          <a:p>
            <a:endParaRPr/>
          </a:p>
        </p:txBody>
      </p:sp>
      <p:sp>
        <p:nvSpPr>
          <p:cNvPr id="3" name="Holder 3"/>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4" name="Holder 4"/>
          <p:cNvSpPr>
            <a:spLocks noGrp="1"/>
          </p:cNvSpPr>
          <p:nvPr>
            <p:ph type="dt" sz="half" idx="11"/>
          </p:nvPr>
        </p:nvSpPr>
        <p:spPr/>
        <p:txBody>
          <a:bodyPr/>
          <a:lstStyle>
            <a:lvl1pPr algn="l">
              <a:defRPr>
                <a:solidFill>
                  <a:schemeClr val="tx1">
                    <a:tint val="75000"/>
                  </a:schemeClr>
                </a:solidFill>
              </a:defRPr>
            </a:lvl1pPr>
          </a:lstStyle>
          <a:p>
            <a:pPr>
              <a:defRPr/>
            </a:pPr>
            <a:fld id="{BAFEBDAD-ECC8-43CF-A80B-9C30721F7368}" type="datetimeFigureOut">
              <a:rPr lang="en-US"/>
              <a:pPr>
                <a:defRPr/>
              </a:pPr>
              <a:t>3/13/2024</a:t>
            </a:fld>
            <a:endParaRPr lang="en-US"/>
          </a:p>
        </p:txBody>
      </p:sp>
      <p:sp>
        <p:nvSpPr>
          <p:cNvPr id="5" name="Holder 5"/>
          <p:cNvSpPr>
            <a:spLocks noGrp="1"/>
          </p:cNvSpPr>
          <p:nvPr>
            <p:ph type="sldNum" sz="quarter" idx="12"/>
          </p:nvPr>
        </p:nvSpPr>
        <p:spPr/>
        <p:txBody>
          <a:bodyPr/>
          <a:lstStyle>
            <a:lvl1pPr algn="r">
              <a:defRPr>
                <a:solidFill>
                  <a:schemeClr val="tx1">
                    <a:tint val="75000"/>
                  </a:schemeClr>
                </a:solidFill>
              </a:defRPr>
            </a:lvl1pPr>
          </a:lstStyle>
          <a:p>
            <a:pPr>
              <a:defRPr/>
            </a:pPr>
            <a:fld id="{940251B0-BA5F-4897-ABAF-F62A951AF058}"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0EEF938-4A9F-4FE8-AF0F-CC2799BD1969}" type="datetimeFigureOut">
              <a:rPr lang="en-US"/>
              <a:pPr>
                <a:defRPr/>
              </a:pPr>
              <a:t>3/13/2024</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B5E8261-75D2-4056-AE50-B439E18B997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D731699-7BBA-473C-A0BA-731DE6B51619}" type="datetime1">
              <a:rPr lang="ru-RU"/>
              <a:pPr>
                <a:defRPr/>
              </a:pPr>
              <a:t>13.03.2024</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BCC0B6-4816-491D-A286-A45C47F9DB8C}"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984F1A14-A3BD-4EBE-9AD5-90469E1FFE4C}" type="datetimeFigureOut">
              <a:rPr lang="en-US"/>
              <a:pPr>
                <a:defRPr/>
              </a:pPr>
              <a:t>3/13/2024</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1D763C7-EC8F-4DE7-9BA0-A78A4EC6DBD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B3353C28-6992-4F24-A7D0-B9F5F37897D3}" type="datetimeFigureOut">
              <a:rPr lang="en-US"/>
              <a:pPr>
                <a:defRPr/>
              </a:pPr>
              <a:t>3/13/2024</a:t>
            </a:fld>
            <a:endParaRPr lang="en-US"/>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11987DB7-687C-419B-8AF9-19EC8A1B481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EEB7F8FD-AE81-4B2E-9D43-84EA48FAD914}" type="datetimeFigureOut">
              <a:rPr lang="en-US"/>
              <a:pPr>
                <a:defRPr/>
              </a:pPr>
              <a:t>3/13/2024</a:t>
            </a:fld>
            <a:endParaRPr lang="en-US"/>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6481C209-7D9E-4493-9BB7-54439068F6B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EA8F993-4F4B-4C7F-ADAB-F04AF0F2A1AA}" type="datetimeFigureOut">
              <a:rPr lang="en-US"/>
              <a:pPr>
                <a:defRPr/>
              </a:pPr>
              <a:t>3/13/2024</a:t>
            </a:fld>
            <a:endParaRPr lang="en-US"/>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128DD3FF-81DB-4D18-BC65-D229B3C4917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20A7A76C-CF56-42D8-B564-F7F0697331F2}" type="datetimeFigureOut">
              <a:rPr lang="en-US"/>
              <a:pPr>
                <a:defRPr/>
              </a:pPr>
              <a:t>3/13/2024</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5CCEFED6-5C3A-43EF-8335-1B7C30F6124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8788364F-88A2-4100-AC0A-D5171AF34645}" type="datetimeFigureOut">
              <a:rPr lang="en-US"/>
              <a:pPr>
                <a:defRPr/>
              </a:pPr>
              <a:t>3/13/2024</a:t>
            </a:fld>
            <a:endParaRPr lang="en-US"/>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03BDF64-8D46-4F0B-9AE8-E678257D72C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E8A5AFA-24E6-4CBF-9CE0-C53C4DF66F63}" type="datetimeFigureOut">
              <a:rPr lang="en-US"/>
              <a:pPr>
                <a:defRPr/>
              </a:pPr>
              <a:t>3/13/2024</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625DF03-D05A-42FA-AA56-2DC4827F1FBC}"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16" r:id="rId1"/>
    <p:sldLayoutId id="2147484008" r:id="rId2"/>
    <p:sldLayoutId id="2147484017" r:id="rId3"/>
    <p:sldLayoutId id="2147484009" r:id="rId4"/>
    <p:sldLayoutId id="2147484010" r:id="rId5"/>
    <p:sldLayoutId id="2147484011" r:id="rId6"/>
    <p:sldLayoutId id="2147484012" r:id="rId7"/>
    <p:sldLayoutId id="2147484013" r:id="rId8"/>
    <p:sldLayoutId id="2147484018" r:id="rId9"/>
    <p:sldLayoutId id="2147484014" r:id="rId10"/>
    <p:sldLayoutId id="2147484015" r:id="rId11"/>
    <p:sldLayoutId id="2147484019" r:id="rId12"/>
    <p:sldLayoutId id="2147484020"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hyperlink" Target="mailto:susaninos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image" Target="../media/image25.png"/><Relationship Id="rId16"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22.png"/><Relationship Id="rId5" Type="http://schemas.openxmlformats.org/officeDocument/2006/relationships/image" Target="../media/image28.png"/><Relationship Id="rId15" Type="http://schemas.openxmlformats.org/officeDocument/2006/relationships/image" Target="../media/image36.png"/><Relationship Id="rId10"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21" Type="http://schemas.openxmlformats.org/officeDocument/2006/relationships/image" Target="../media/image55.png"/><Relationship Id="rId34" Type="http://schemas.openxmlformats.org/officeDocument/2006/relationships/image" Target="../media/image68.png"/><Relationship Id="rId42" Type="http://schemas.openxmlformats.org/officeDocument/2006/relationships/image" Target="../media/image76.png"/><Relationship Id="rId47" Type="http://schemas.openxmlformats.org/officeDocument/2006/relationships/image" Target="../media/image81.png"/><Relationship Id="rId50" Type="http://schemas.openxmlformats.org/officeDocument/2006/relationships/image" Target="../media/image84.png"/><Relationship Id="rId55" Type="http://schemas.openxmlformats.org/officeDocument/2006/relationships/image" Target="../media/image89.png"/><Relationship Id="rId7" Type="http://schemas.openxmlformats.org/officeDocument/2006/relationships/image" Target="../media/image42.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46" Type="http://schemas.openxmlformats.org/officeDocument/2006/relationships/image" Target="../media/image80.png"/><Relationship Id="rId59" Type="http://schemas.openxmlformats.org/officeDocument/2006/relationships/image" Target="../media/image93.png"/><Relationship Id="rId2" Type="http://schemas.openxmlformats.org/officeDocument/2006/relationships/image" Target="../media/image25.png"/><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3.png"/><Relationship Id="rId41" Type="http://schemas.openxmlformats.org/officeDocument/2006/relationships/image" Target="../media/image75.png"/><Relationship Id="rId54" Type="http://schemas.openxmlformats.org/officeDocument/2006/relationships/image" Target="../media/image88.png"/><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45.pn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png"/><Relationship Id="rId40" Type="http://schemas.openxmlformats.org/officeDocument/2006/relationships/image" Target="../media/image74.png"/><Relationship Id="rId45" Type="http://schemas.openxmlformats.org/officeDocument/2006/relationships/image" Target="../media/image79.png"/><Relationship Id="rId53" Type="http://schemas.openxmlformats.org/officeDocument/2006/relationships/image" Target="../media/image87.png"/><Relationship Id="rId58" Type="http://schemas.openxmlformats.org/officeDocument/2006/relationships/image" Target="../media/image92.png"/><Relationship Id="rId5" Type="http://schemas.openxmlformats.org/officeDocument/2006/relationships/image" Target="../media/image40.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49" Type="http://schemas.openxmlformats.org/officeDocument/2006/relationships/image" Target="../media/image83.png"/><Relationship Id="rId57" Type="http://schemas.openxmlformats.org/officeDocument/2006/relationships/image" Target="../media/image91.png"/><Relationship Id="rId10" Type="http://schemas.openxmlformats.org/officeDocument/2006/relationships/image" Target="../media/image21.png"/><Relationship Id="rId19" Type="http://schemas.openxmlformats.org/officeDocument/2006/relationships/image" Target="../media/image53.png"/><Relationship Id="rId31" Type="http://schemas.openxmlformats.org/officeDocument/2006/relationships/image" Target="../media/image65.png"/><Relationship Id="rId44" Type="http://schemas.openxmlformats.org/officeDocument/2006/relationships/image" Target="../media/image78.png"/><Relationship Id="rId52" Type="http://schemas.openxmlformats.org/officeDocument/2006/relationships/image" Target="../media/image86.png"/><Relationship Id="rId60" Type="http://schemas.openxmlformats.org/officeDocument/2006/relationships/image" Target="../media/image9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 Id="rId43" Type="http://schemas.openxmlformats.org/officeDocument/2006/relationships/image" Target="../media/image77.png"/><Relationship Id="rId48" Type="http://schemas.openxmlformats.org/officeDocument/2006/relationships/image" Target="../media/image82.png"/><Relationship Id="rId56" Type="http://schemas.openxmlformats.org/officeDocument/2006/relationships/image" Target="../media/image90.png"/><Relationship Id="rId8" Type="http://schemas.openxmlformats.org/officeDocument/2006/relationships/image" Target="../media/image43.png"/><Relationship Id="rId51" Type="http://schemas.openxmlformats.org/officeDocument/2006/relationships/image" Target="../media/image85.png"/><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image" Target="../media/image95.png"/><Relationship Id="rId1" Type="http://schemas.openxmlformats.org/officeDocument/2006/relationships/slideLayout" Target="../slideLayouts/slideLayout13.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9.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26" Type="http://schemas.openxmlformats.org/officeDocument/2006/relationships/image" Target="../media/image128.png"/><Relationship Id="rId3" Type="http://schemas.openxmlformats.org/officeDocument/2006/relationships/image" Target="../media/image5.png"/><Relationship Id="rId21" Type="http://schemas.openxmlformats.org/officeDocument/2006/relationships/image" Target="../media/image123.png"/><Relationship Id="rId34" Type="http://schemas.openxmlformats.org/officeDocument/2006/relationships/image" Target="../media/image136.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5" Type="http://schemas.openxmlformats.org/officeDocument/2006/relationships/image" Target="../media/image127.png"/><Relationship Id="rId33" Type="http://schemas.openxmlformats.org/officeDocument/2006/relationships/image" Target="../media/image135.png"/><Relationship Id="rId2" Type="http://schemas.openxmlformats.org/officeDocument/2006/relationships/image" Target="../media/image4.png"/><Relationship Id="rId16" Type="http://schemas.openxmlformats.org/officeDocument/2006/relationships/image" Target="../media/image118.png"/><Relationship Id="rId20" Type="http://schemas.openxmlformats.org/officeDocument/2006/relationships/image" Target="../media/image122.png"/><Relationship Id="rId29" Type="http://schemas.openxmlformats.org/officeDocument/2006/relationships/image" Target="../media/image131.png"/><Relationship Id="rId1" Type="http://schemas.openxmlformats.org/officeDocument/2006/relationships/slideLayout" Target="../slideLayouts/slideLayout12.xml"/><Relationship Id="rId6" Type="http://schemas.openxmlformats.org/officeDocument/2006/relationships/image" Target="../media/image108.png"/><Relationship Id="rId11" Type="http://schemas.openxmlformats.org/officeDocument/2006/relationships/image" Target="../media/image113.png"/><Relationship Id="rId24" Type="http://schemas.openxmlformats.org/officeDocument/2006/relationships/image" Target="../media/image126.png"/><Relationship Id="rId32" Type="http://schemas.openxmlformats.org/officeDocument/2006/relationships/image" Target="../media/image134.png"/><Relationship Id="rId5" Type="http://schemas.openxmlformats.org/officeDocument/2006/relationships/image" Target="../media/image107.png"/><Relationship Id="rId15" Type="http://schemas.openxmlformats.org/officeDocument/2006/relationships/image" Target="../media/image117.png"/><Relationship Id="rId23" Type="http://schemas.openxmlformats.org/officeDocument/2006/relationships/image" Target="../media/image125.png"/><Relationship Id="rId28" Type="http://schemas.openxmlformats.org/officeDocument/2006/relationships/image" Target="../media/image130.png"/><Relationship Id="rId10" Type="http://schemas.openxmlformats.org/officeDocument/2006/relationships/image" Target="../media/image112.png"/><Relationship Id="rId19" Type="http://schemas.openxmlformats.org/officeDocument/2006/relationships/image" Target="../media/image121.png"/><Relationship Id="rId31" Type="http://schemas.openxmlformats.org/officeDocument/2006/relationships/image" Target="../media/image133.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 Id="rId22" Type="http://schemas.openxmlformats.org/officeDocument/2006/relationships/image" Target="../media/image124.png"/><Relationship Id="rId27" Type="http://schemas.openxmlformats.org/officeDocument/2006/relationships/image" Target="../media/image129.png"/><Relationship Id="rId30" Type="http://schemas.openxmlformats.org/officeDocument/2006/relationships/image" Target="../media/image1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2"/>
          <p:cNvSpPr>
            <a:spLocks/>
          </p:cNvSpPr>
          <p:nvPr/>
        </p:nvSpPr>
        <p:spPr bwMode="auto">
          <a:xfrm>
            <a:off x="1687513" y="4953000"/>
            <a:ext cx="7456487" cy="488950"/>
          </a:xfrm>
          <a:custGeom>
            <a:avLst/>
            <a:gdLst>
              <a:gd name="T0" fmla="*/ 7449715 w 7456805"/>
              <a:gd name="T1" fmla="*/ 0 h 488314"/>
              <a:gd name="T2" fmla="*/ 0 w 7456805"/>
              <a:gd name="T3" fmla="*/ 297979 h 488314"/>
              <a:gd name="T4" fmla="*/ 7449715 w 7456805"/>
              <a:gd name="T5" fmla="*/ 501716 h 488314"/>
              <a:gd name="T6" fmla="*/ 7449715 w 7456805"/>
              <a:gd name="T7" fmla="*/ 0 h 488314"/>
              <a:gd name="T8" fmla="*/ 0 60000 65536"/>
              <a:gd name="T9" fmla="*/ 0 60000 65536"/>
              <a:gd name="T10" fmla="*/ 0 60000 65536"/>
              <a:gd name="T11" fmla="*/ 0 60000 65536"/>
              <a:gd name="T12" fmla="*/ 0 w 7456805"/>
              <a:gd name="T13" fmla="*/ 0 h 488314"/>
              <a:gd name="T14" fmla="*/ 7456805 w 7456805"/>
              <a:gd name="T15" fmla="*/ 488314 h 488314"/>
            </a:gdLst>
            <a:ahLst/>
            <a:cxnLst>
              <a:cxn ang="T8">
                <a:pos x="T0" y="T1"/>
              </a:cxn>
              <a:cxn ang="T9">
                <a:pos x="T2" y="T3"/>
              </a:cxn>
              <a:cxn ang="T10">
                <a:pos x="T4" y="T5"/>
              </a:cxn>
              <a:cxn ang="T11">
                <a:pos x="T6" y="T7"/>
              </a:cxn>
            </a:cxnLst>
            <a:rect l="T12" t="T13" r="T14" b="T15"/>
            <a:pathLst>
              <a:path w="7456805" h="488314">
                <a:moveTo>
                  <a:pt x="7456424" y="0"/>
                </a:moveTo>
                <a:lnTo>
                  <a:pt x="0" y="289941"/>
                </a:lnTo>
                <a:lnTo>
                  <a:pt x="7456424" y="488188"/>
                </a:lnTo>
                <a:lnTo>
                  <a:pt x="7456424" y="0"/>
                </a:lnTo>
                <a:close/>
              </a:path>
            </a:pathLst>
          </a:custGeom>
          <a:solidFill>
            <a:srgbClr val="B3CAB5">
              <a:alpha val="39999"/>
            </a:srgbClr>
          </a:solidFill>
          <a:ln w="9525">
            <a:noFill/>
            <a:round/>
            <a:headEnd/>
            <a:tailEnd/>
          </a:ln>
        </p:spPr>
        <p:txBody>
          <a:bodyPr lIns="0" tIns="0" rIns="0" bIns="0"/>
          <a:lstStyle/>
          <a:p>
            <a:endParaRPr lang="ru-RU"/>
          </a:p>
        </p:txBody>
      </p:sp>
      <p:sp>
        <p:nvSpPr>
          <p:cNvPr id="7171" name="object 3"/>
          <p:cNvSpPr>
            <a:spLocks/>
          </p:cNvSpPr>
          <p:nvPr/>
        </p:nvSpPr>
        <p:spPr bwMode="auto">
          <a:xfrm>
            <a:off x="111125" y="5237163"/>
            <a:ext cx="9032875" cy="788987"/>
          </a:xfrm>
          <a:custGeom>
            <a:avLst/>
            <a:gdLst>
              <a:gd name="T0" fmla="*/ 9032651 w 9032875"/>
              <a:gd name="T1" fmla="*/ 0 h 788670"/>
              <a:gd name="T2" fmla="*/ 0 w 9032875"/>
              <a:gd name="T3" fmla="*/ 0 h 788670"/>
              <a:gd name="T4" fmla="*/ 9032651 w 9032875"/>
              <a:gd name="T5" fmla="*/ 795353 h 788670"/>
              <a:gd name="T6" fmla="*/ 9032651 w 9032875"/>
              <a:gd name="T7" fmla="*/ 0 h 788670"/>
              <a:gd name="T8" fmla="*/ 0 60000 65536"/>
              <a:gd name="T9" fmla="*/ 0 60000 65536"/>
              <a:gd name="T10" fmla="*/ 0 60000 65536"/>
              <a:gd name="T11" fmla="*/ 0 60000 65536"/>
              <a:gd name="T12" fmla="*/ 0 w 9032875"/>
              <a:gd name="T13" fmla="*/ 0 h 788670"/>
              <a:gd name="T14" fmla="*/ 9032875 w 9032875"/>
              <a:gd name="T15" fmla="*/ 788670 h 788670"/>
            </a:gdLst>
            <a:ahLst/>
            <a:cxnLst>
              <a:cxn ang="T8">
                <a:pos x="T0" y="T1"/>
              </a:cxn>
              <a:cxn ang="T9">
                <a:pos x="T2" y="T3"/>
              </a:cxn>
              <a:cxn ang="T10">
                <a:pos x="T4" y="T5"/>
              </a:cxn>
              <a:cxn ang="T11">
                <a:pos x="T6" y="T7"/>
              </a:cxn>
            </a:cxnLst>
            <a:rect l="T12" t="T13" r="T14" b="T15"/>
            <a:pathLst>
              <a:path w="9032875" h="788670">
                <a:moveTo>
                  <a:pt x="9032652" y="0"/>
                </a:moveTo>
                <a:lnTo>
                  <a:pt x="0" y="0"/>
                </a:lnTo>
                <a:lnTo>
                  <a:pt x="9032652" y="788669"/>
                </a:lnTo>
                <a:lnTo>
                  <a:pt x="9032652" y="0"/>
                </a:lnTo>
                <a:close/>
              </a:path>
            </a:pathLst>
          </a:custGeom>
          <a:solidFill>
            <a:srgbClr val="000000"/>
          </a:solidFill>
          <a:ln w="9525">
            <a:noFill/>
            <a:round/>
            <a:headEnd/>
            <a:tailEnd/>
          </a:ln>
        </p:spPr>
        <p:txBody>
          <a:bodyPr lIns="0" tIns="0" rIns="0" bIns="0"/>
          <a:lstStyle/>
          <a:p>
            <a:endParaRPr lang="ru-RU"/>
          </a:p>
        </p:txBody>
      </p:sp>
      <p:sp>
        <p:nvSpPr>
          <p:cNvPr id="7172" name="object 4"/>
          <p:cNvSpPr>
            <a:spLocks noChangeArrowheads="1"/>
          </p:cNvSpPr>
          <p:nvPr/>
        </p:nvSpPr>
        <p:spPr bwMode="auto">
          <a:xfrm>
            <a:off x="0" y="4999038"/>
            <a:ext cx="9144000" cy="1858962"/>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7173" name="object 5"/>
          <p:cNvSpPr>
            <a:spLocks noChangeArrowheads="1"/>
          </p:cNvSpPr>
          <p:nvPr/>
        </p:nvSpPr>
        <p:spPr bwMode="auto">
          <a:xfrm>
            <a:off x="0" y="4991100"/>
            <a:ext cx="9144000" cy="803275"/>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4102" name="object 6"/>
          <p:cNvSpPr>
            <a:spLocks noChangeArrowheads="1"/>
          </p:cNvSpPr>
          <p:nvPr/>
        </p:nvSpPr>
        <p:spPr bwMode="auto">
          <a:xfrm>
            <a:off x="609600" y="609600"/>
            <a:ext cx="7986713" cy="2998788"/>
          </a:xfrm>
          <a:prstGeom prst="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lIns="0" tIns="0" rIns="0" bIns="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Бюджет для граждан</a:t>
            </a:r>
          </a:p>
          <a:p>
            <a:pPr algn="ctr">
              <a:defRPr/>
            </a:pP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 проекту решения </a:t>
            </a:r>
          </a:p>
          <a:p>
            <a:pPr algn="ctr">
              <a:defRPr/>
            </a:pP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 бюджете на 2023 год</a:t>
            </a:r>
          </a:p>
          <a:p>
            <a:pPr algn="ctr">
              <a:defRPr/>
            </a:pP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И плановый период </a:t>
            </a:r>
          </a:p>
          <a:p>
            <a:pPr algn="ctr">
              <a:defRPr/>
            </a:pPr>
            <a:r>
              <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2024-2025 годы </a:t>
            </a:r>
          </a:p>
          <a:p>
            <a:pPr>
              <a:defRPr/>
            </a:pPr>
            <a:endPar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defRPr/>
            </a:pPr>
            <a:endPar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Прямоугольник 7"/>
          <p:cNvSpPr/>
          <p:nvPr/>
        </p:nvSpPr>
        <p:spPr>
          <a:xfrm>
            <a:off x="685800" y="3733800"/>
            <a:ext cx="8077200" cy="2308324"/>
          </a:xfrm>
          <a:prstGeom prst="rect">
            <a:avLst/>
          </a:prstGeom>
          <a:noFill/>
        </p:spPr>
        <p:txBody>
          <a:bodyPr>
            <a:spAutoFit/>
          </a:bodyPr>
          <a:lstStyle/>
          <a:p>
            <a:pPr algn="ctr" fontAlgn="auto">
              <a:spcBef>
                <a:spcPts val="0"/>
              </a:spcBef>
              <a:spcAft>
                <a:spcPts val="0"/>
              </a:spcAft>
              <a:defRPr/>
            </a:pPr>
            <a:r>
              <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МУНИЦИПАЛЬНОЕ ОБРАЗОВАНИЕ КЛОПИЦКОЕ СЕЛЬСКОЕ ПОСЕЛЕНИЕ ВОЛОСОВСКОГО МУНИЦИПАЛЬНОГО РАЙОНА ЛЕНИНГРАДСКОЙ ОБЛАСТИ</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2"/>
          <p:cNvSpPr>
            <a:spLocks noChangeArrowheads="1"/>
          </p:cNvSpPr>
          <p:nvPr/>
        </p:nvSpPr>
        <p:spPr bwMode="auto">
          <a:xfrm>
            <a:off x="401638" y="352425"/>
            <a:ext cx="8270875" cy="827088"/>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5363" name="object 3"/>
          <p:cNvSpPr>
            <a:spLocks noGrp="1"/>
          </p:cNvSpPr>
          <p:nvPr>
            <p:ph type="title"/>
          </p:nvPr>
        </p:nvSpPr>
        <p:spPr>
          <a:xfrm>
            <a:off x="2436813" y="512763"/>
            <a:ext cx="4211637" cy="392112"/>
          </a:xfrm>
        </p:spPr>
        <p:txBody>
          <a:bodyPr tIns="12700"/>
          <a:lstStyle/>
          <a:p>
            <a:pPr marL="12700" eaLnBrk="1" hangingPunct="1">
              <a:spcBef>
                <a:spcPts val="100"/>
              </a:spcBef>
            </a:pPr>
            <a:r>
              <a:rPr lang="ru-RU" sz="2400" smtClean="0">
                <a:solidFill>
                  <a:srgbClr val="FFFFFF"/>
                </a:solidFill>
                <a:latin typeface="Constantia" pitchFamily="18" charset="0"/>
                <a:ea typeface="Constantia" pitchFamily="18" charset="0"/>
                <a:cs typeface="Constantia" pitchFamily="18" charset="0"/>
              </a:rPr>
              <a:t>Структура доходов бюджета</a:t>
            </a:r>
            <a:endParaRPr lang="ru-RU" sz="2400" smtClean="0">
              <a:latin typeface="Constantia" pitchFamily="18" charset="0"/>
              <a:ea typeface="Constantia" pitchFamily="18" charset="0"/>
              <a:cs typeface="Constantia" pitchFamily="18" charset="0"/>
            </a:endParaRPr>
          </a:p>
        </p:txBody>
      </p:sp>
      <p:sp>
        <p:nvSpPr>
          <p:cNvPr id="15364" name="object 4"/>
          <p:cNvSpPr>
            <a:spLocks/>
          </p:cNvSpPr>
          <p:nvPr/>
        </p:nvSpPr>
        <p:spPr bwMode="auto">
          <a:xfrm>
            <a:off x="971550" y="1370013"/>
            <a:ext cx="4105275" cy="293687"/>
          </a:xfrm>
          <a:custGeom>
            <a:avLst/>
            <a:gdLst>
              <a:gd name="T0" fmla="*/ 0 w 4104640"/>
              <a:gd name="T1" fmla="*/ 300094 h 293369"/>
              <a:gd name="T2" fmla="*/ 4117863 w 4104640"/>
              <a:gd name="T3" fmla="*/ 300094 h 293369"/>
              <a:gd name="T4" fmla="*/ 4117863 w 4104640"/>
              <a:gd name="T5" fmla="*/ 0 h 293369"/>
              <a:gd name="T6" fmla="*/ 0 w 4104640"/>
              <a:gd name="T7" fmla="*/ 0 h 293369"/>
              <a:gd name="T8" fmla="*/ 0 w 4104640"/>
              <a:gd name="T9" fmla="*/ 300094 h 293369"/>
              <a:gd name="T10" fmla="*/ 0 60000 65536"/>
              <a:gd name="T11" fmla="*/ 0 60000 65536"/>
              <a:gd name="T12" fmla="*/ 0 60000 65536"/>
              <a:gd name="T13" fmla="*/ 0 60000 65536"/>
              <a:gd name="T14" fmla="*/ 0 60000 65536"/>
              <a:gd name="T15" fmla="*/ 0 w 4104640"/>
              <a:gd name="T16" fmla="*/ 0 h 293369"/>
              <a:gd name="T17" fmla="*/ 4104640 w 4104640"/>
              <a:gd name="T18" fmla="*/ 293369 h 293369"/>
            </a:gdLst>
            <a:ahLst/>
            <a:cxnLst>
              <a:cxn ang="T10">
                <a:pos x="T0" y="T1"/>
              </a:cxn>
              <a:cxn ang="T11">
                <a:pos x="T2" y="T3"/>
              </a:cxn>
              <a:cxn ang="T12">
                <a:pos x="T4" y="T5"/>
              </a:cxn>
              <a:cxn ang="T13">
                <a:pos x="T6" y="T7"/>
              </a:cxn>
              <a:cxn ang="T14">
                <a:pos x="T8" y="T9"/>
              </a:cxn>
            </a:cxnLst>
            <a:rect l="T15" t="T16" r="T17" b="T18"/>
            <a:pathLst>
              <a:path w="4104640" h="293369">
                <a:moveTo>
                  <a:pt x="0" y="293344"/>
                </a:moveTo>
                <a:lnTo>
                  <a:pt x="4104513" y="293344"/>
                </a:lnTo>
                <a:lnTo>
                  <a:pt x="4104513" y="0"/>
                </a:lnTo>
                <a:lnTo>
                  <a:pt x="0" y="0"/>
                </a:lnTo>
                <a:lnTo>
                  <a:pt x="0" y="293344"/>
                </a:lnTo>
                <a:close/>
              </a:path>
            </a:pathLst>
          </a:custGeom>
          <a:solidFill>
            <a:srgbClr val="AFCCAF"/>
          </a:solidFill>
          <a:ln w="9525">
            <a:noFill/>
            <a:round/>
            <a:headEnd/>
            <a:tailEnd/>
          </a:ln>
        </p:spPr>
        <p:txBody>
          <a:bodyPr lIns="0" tIns="0" rIns="0" bIns="0"/>
          <a:lstStyle/>
          <a:p>
            <a:endParaRPr lang="ru-RU"/>
          </a:p>
        </p:txBody>
      </p:sp>
      <p:graphicFrame>
        <p:nvGraphicFramePr>
          <p:cNvPr id="5" name="object 5"/>
          <p:cNvGraphicFramePr>
            <a:graphicFrameLocks noGrp="1"/>
          </p:cNvGraphicFramePr>
          <p:nvPr/>
        </p:nvGraphicFramePr>
        <p:xfrm>
          <a:off x="965200" y="1447800"/>
          <a:ext cx="7632700" cy="2971799"/>
        </p:xfrm>
        <a:graphic>
          <a:graphicData uri="http://schemas.openxmlformats.org/drawingml/2006/table">
            <a:tbl>
              <a:tblPr/>
              <a:tblGrid>
                <a:gridCol w="4105275"/>
                <a:gridCol w="1295400"/>
                <a:gridCol w="1223963"/>
                <a:gridCol w="1008062"/>
              </a:tblGrid>
              <a:tr h="685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12700" marR="0" lvl="0" indent="0" algn="ctr" defTabSz="914400" rtl="0" eaLnBrk="1" fontAlgn="base" latinLnBrk="0" hangingPunct="1">
                        <a:lnSpc>
                          <a:spcPct val="100000"/>
                        </a:lnSpc>
                        <a:spcBef>
                          <a:spcPts val="288"/>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2023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3619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FCCAF"/>
                    </a:solidFill>
                  </a:tcPr>
                </a:tc>
                <a:tc>
                  <a:txBody>
                    <a:bodyPr/>
                    <a:lstStyle/>
                    <a:p>
                      <a:pPr marL="12700" marR="0" lvl="0" indent="0" algn="ctr" defTabSz="914400" rtl="0" eaLnBrk="1" fontAlgn="base" latinLnBrk="0" hangingPunct="1">
                        <a:lnSpc>
                          <a:spcPct val="100000"/>
                        </a:lnSpc>
                        <a:spcBef>
                          <a:spcPts val="288"/>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2024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3619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FCCAF"/>
                    </a:solidFill>
                  </a:tcPr>
                </a:tc>
                <a:tc>
                  <a:txBody>
                    <a:bodyPr/>
                    <a:lstStyle/>
                    <a:p>
                      <a:pPr marL="14288" marR="0" lvl="0" indent="0" algn="ctr" defTabSz="914400" rtl="0" eaLnBrk="1" fontAlgn="base" latinLnBrk="0" hangingPunct="1">
                        <a:lnSpc>
                          <a:spcPct val="100000"/>
                        </a:lnSpc>
                        <a:spcBef>
                          <a:spcPts val="288"/>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2025</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3619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FCCAF"/>
                    </a:solidFill>
                  </a:tcPr>
                </a:tc>
              </a:tr>
              <a:tr h="875154">
                <a:tc>
                  <a:txBody>
                    <a:bodyPr/>
                    <a:lstStyle/>
                    <a:p>
                      <a:pPr marL="6350" marR="0" lvl="0" indent="0" algn="l" defTabSz="914400" rtl="0" eaLnBrk="1" fontAlgn="base" latinLnBrk="0" hangingPunct="1">
                        <a:lnSpc>
                          <a:spcPct val="100000"/>
                        </a:lnSpc>
                        <a:spcBef>
                          <a:spcPts val="55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cs typeface="Arial" charset="0"/>
                        </a:rPr>
                        <a:t>ВСЕГО ДОХОДОВ</a:t>
                      </a:r>
                    </a:p>
                  </a:txBody>
                  <a:tcPr marL="0" marR="0" marT="6985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BE3"/>
                    </a:solidFill>
                  </a:tcPr>
                </a:tc>
                <a:tc>
                  <a:txBody>
                    <a:bodyPr/>
                    <a:lstStyle/>
                    <a:p>
                      <a:pPr marL="9525" marR="0" lvl="0" indent="0" algn="ctr" defTabSz="914400" rtl="0" eaLnBrk="1" fontAlgn="base" latinLnBrk="0" hangingPunct="1">
                        <a:lnSpc>
                          <a:spcPts val="1750"/>
                        </a:lnSpc>
                        <a:spcBef>
                          <a:spcPts val="110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67466,2</a:t>
                      </a:r>
                    </a:p>
                  </a:txBody>
                  <a:tcPr marL="0" marR="0" marT="1390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BE3"/>
                    </a:solidFill>
                  </a:tcPr>
                </a:tc>
                <a:tc>
                  <a:txBody>
                    <a:bodyPr/>
                    <a:lstStyle/>
                    <a:p>
                      <a:pPr marL="9525" marR="0" lvl="0" indent="0" algn="ctr" defTabSz="914400" rtl="0" eaLnBrk="1" fontAlgn="base" latinLnBrk="0" hangingPunct="1">
                        <a:lnSpc>
                          <a:spcPts val="1750"/>
                        </a:lnSpc>
                        <a:spcBef>
                          <a:spcPts val="110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69043,9</a:t>
                      </a:r>
                    </a:p>
                  </a:txBody>
                  <a:tcPr marL="0" marR="0" marT="1390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BE3"/>
                    </a:solidFill>
                  </a:tcPr>
                </a:tc>
                <a:tc>
                  <a:txBody>
                    <a:bodyPr/>
                    <a:lstStyle/>
                    <a:p>
                      <a:pPr marL="12700" marR="0" lvl="0" indent="0" algn="ctr" defTabSz="914400" rtl="0" eaLnBrk="1" fontAlgn="base" latinLnBrk="0" hangingPunct="1">
                        <a:lnSpc>
                          <a:spcPts val="1750"/>
                        </a:lnSpc>
                        <a:spcBef>
                          <a:spcPts val="110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71577,0</a:t>
                      </a:r>
                    </a:p>
                  </a:txBody>
                  <a:tcPr marL="0" marR="0" marT="1390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BE3"/>
                    </a:solidFill>
                  </a:tcPr>
                </a:tc>
              </a:tr>
              <a:tr h="536264">
                <a:tc>
                  <a:txBody>
                    <a:bodyPr/>
                    <a:lstStyle/>
                    <a:p>
                      <a:pPr marL="6350" marR="0" lvl="0" indent="0" algn="l" defTabSz="914400" rtl="0" eaLnBrk="1" fontAlgn="base" latinLnBrk="0" hangingPunct="1">
                        <a:lnSpc>
                          <a:spcPts val="1663"/>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onstantia" pitchFamily="18" charset="0"/>
                          <a:cs typeface="Arial" charset="0"/>
                        </a:rPr>
                        <a:t>СОБСТВЕННЫЕ ДОХОДЫ</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6F1"/>
                    </a:solidFill>
                  </a:tcPr>
                </a:tc>
                <a:tc>
                  <a:txBody>
                    <a:bodyPr/>
                    <a:lstStyle/>
                    <a:p>
                      <a:pPr marL="11113" marR="0" lvl="0" indent="0" algn="ctr" defTabSz="914400" rtl="0" eaLnBrk="1" fontAlgn="base" latinLnBrk="0" hangingPunct="1">
                        <a:lnSpc>
                          <a:spcPts val="17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31176,8</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6F1"/>
                    </a:solidFill>
                  </a:tcPr>
                </a:tc>
                <a:tc>
                  <a:txBody>
                    <a:bodyPr/>
                    <a:lstStyle/>
                    <a:p>
                      <a:pPr marL="9525" marR="0" lvl="0" indent="0" algn="ctr" defTabSz="914400" rtl="0" eaLnBrk="1" fontAlgn="base" latinLnBrk="0" hangingPunct="1">
                        <a:lnSpc>
                          <a:spcPts val="17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28602,1</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6F1"/>
                    </a:solidFill>
                  </a:tcPr>
                </a:tc>
                <a:tc>
                  <a:txBody>
                    <a:bodyPr/>
                    <a:lstStyle/>
                    <a:p>
                      <a:pPr marL="12700" marR="0" lvl="0" indent="0" algn="ctr" defTabSz="914400" rtl="0" eaLnBrk="1" fontAlgn="base" latinLnBrk="0" hangingPunct="1">
                        <a:lnSpc>
                          <a:spcPts val="1700"/>
                        </a:lnSpc>
                        <a:spcBef>
                          <a:spcPct val="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29607,7</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1F6F1"/>
                    </a:solidFill>
                  </a:tcPr>
                </a:tc>
              </a:tr>
              <a:tr h="875154">
                <a:tc>
                  <a:txBody>
                    <a:bodyPr/>
                    <a:lstStyle/>
                    <a:p>
                      <a:pPr marL="6350" marR="0" lvl="0" indent="0" algn="l" defTabSz="914400" rtl="0" eaLnBrk="1" fontAlgn="base" latinLnBrk="0" hangingPunct="1">
                        <a:lnSpc>
                          <a:spcPct val="100000"/>
                        </a:lnSpc>
                        <a:spcBef>
                          <a:spcPts val="550"/>
                        </a:spcBef>
                        <a:spcAft>
                          <a:spcPct val="0"/>
                        </a:spcAft>
                        <a:buClrTx/>
                        <a:buSzTx/>
                        <a:buFontTx/>
                        <a:buNone/>
                        <a:tabLst/>
                      </a:pPr>
                      <a:r>
                        <a:rPr kumimoji="0" lang="ru-RU" sz="1400" b="0" i="0" u="none" strike="noStrike" cap="none" normalizeH="0" baseline="0" smtClean="0">
                          <a:ln>
                            <a:noFill/>
                          </a:ln>
                          <a:solidFill>
                            <a:schemeClr val="tx1"/>
                          </a:solidFill>
                          <a:effectLst/>
                          <a:latin typeface="Constantia" pitchFamily="18" charset="0"/>
                          <a:cs typeface="Arial" charset="0"/>
                        </a:rPr>
                        <a:t>БЕЗВОЗМЕЗДНЫЕ ПОСТУПЛЕНИЯ</a:t>
                      </a:r>
                    </a:p>
                  </a:txBody>
                  <a:tcPr marL="0" marR="0" marT="7048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BE3"/>
                    </a:solidFill>
                  </a:tcPr>
                </a:tc>
                <a:tc>
                  <a:txBody>
                    <a:bodyPr/>
                    <a:lstStyle/>
                    <a:p>
                      <a:pPr marL="9525" marR="0" lvl="0" indent="0" algn="ctr" defTabSz="914400" rtl="0" eaLnBrk="1" fontAlgn="base" latinLnBrk="0" hangingPunct="1">
                        <a:lnSpc>
                          <a:spcPts val="1738"/>
                        </a:lnSpc>
                        <a:spcBef>
                          <a:spcPts val="110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3117,7</a:t>
                      </a:r>
                    </a:p>
                  </a:txBody>
                  <a:tcPr marL="0" marR="0" marT="14033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BE3"/>
                    </a:solidFill>
                  </a:tcPr>
                </a:tc>
                <a:tc>
                  <a:txBody>
                    <a:bodyPr/>
                    <a:lstStyle/>
                    <a:p>
                      <a:pPr marL="11113" marR="0" lvl="0" indent="0" algn="ctr" defTabSz="914400" rtl="0" eaLnBrk="1" fontAlgn="base" latinLnBrk="0" hangingPunct="1">
                        <a:lnSpc>
                          <a:spcPts val="1738"/>
                        </a:lnSpc>
                        <a:spcBef>
                          <a:spcPts val="110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37905,8</a:t>
                      </a:r>
                    </a:p>
                  </a:txBody>
                  <a:tcPr marL="0" marR="0" marT="14033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BE3"/>
                    </a:solidFill>
                  </a:tcPr>
                </a:tc>
                <a:tc>
                  <a:txBody>
                    <a:bodyPr/>
                    <a:lstStyle/>
                    <a:p>
                      <a:pPr marL="12700" marR="0" lvl="0" indent="0" algn="ctr" defTabSz="914400" rtl="0" eaLnBrk="1" fontAlgn="base" latinLnBrk="0" hangingPunct="1">
                        <a:lnSpc>
                          <a:spcPts val="1750"/>
                        </a:lnSpc>
                        <a:spcBef>
                          <a:spcPts val="1100"/>
                        </a:spcBef>
                        <a:spcAft>
                          <a:spcPct val="0"/>
                        </a:spcAft>
                        <a:buClrTx/>
                        <a:buSzTx/>
                        <a:buFontTx/>
                        <a:buNone/>
                        <a:tabLst/>
                      </a:pPr>
                      <a:r>
                        <a:rPr kumimoji="0" lang="ru-RU" sz="1500" b="0" i="0" u="none" strike="noStrike" cap="none" normalizeH="0" baseline="0" dirty="0" smtClean="0">
                          <a:ln>
                            <a:noFill/>
                          </a:ln>
                          <a:solidFill>
                            <a:schemeClr val="tx1"/>
                          </a:solidFill>
                          <a:effectLst/>
                          <a:latin typeface="Times New Roman" pitchFamily="18" charset="0"/>
                          <a:cs typeface="Times New Roman" pitchFamily="18" charset="0"/>
                        </a:rPr>
                        <a:t>39423,3</a:t>
                      </a:r>
                    </a:p>
                  </a:txBody>
                  <a:tcPr marL="0" marR="0" marT="1390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BE3"/>
                    </a:solidFill>
                  </a:tcPr>
                </a:tc>
              </a:tr>
            </a:tbl>
          </a:graphicData>
        </a:graphic>
      </p:graphicFrame>
      <p:sp>
        <p:nvSpPr>
          <p:cNvPr id="15392" name="object 6"/>
          <p:cNvSpPr>
            <a:spLocks noChangeArrowheads="1"/>
          </p:cNvSpPr>
          <p:nvPr/>
        </p:nvSpPr>
        <p:spPr bwMode="auto">
          <a:xfrm>
            <a:off x="106363" y="115888"/>
            <a:ext cx="1443037" cy="13716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5393" name="object 7"/>
          <p:cNvSpPr txBox="1">
            <a:spLocks noChangeArrowheads="1"/>
          </p:cNvSpPr>
          <p:nvPr/>
        </p:nvSpPr>
        <p:spPr bwMode="auto">
          <a:xfrm>
            <a:off x="7785100" y="1096963"/>
            <a:ext cx="733425" cy="254000"/>
          </a:xfrm>
          <a:prstGeom prst="rect">
            <a:avLst/>
          </a:prstGeom>
          <a:noFill/>
          <a:ln w="9525">
            <a:noFill/>
            <a:miter lim="800000"/>
            <a:headEnd/>
            <a:tailEnd/>
          </a:ln>
        </p:spPr>
        <p:txBody>
          <a:bodyPr lIns="0" tIns="12700" rIns="0" bIns="0">
            <a:spAutoFit/>
          </a:bodyPr>
          <a:lstStyle/>
          <a:p>
            <a:pPr marL="12700">
              <a:spcBef>
                <a:spcPts val="100"/>
              </a:spcBef>
            </a:pPr>
            <a:r>
              <a:rPr lang="ru-RU" sz="1500">
                <a:latin typeface="Constantia" pitchFamily="18" charset="0"/>
              </a:rPr>
              <a:t>тыс.руб.</a:t>
            </a:r>
          </a:p>
        </p:txBody>
      </p:sp>
      <p:sp>
        <p:nvSpPr>
          <p:cNvPr id="15394" name="object 34"/>
          <p:cNvSpPr txBox="1">
            <a:spLocks noChangeArrowheads="1"/>
          </p:cNvSpPr>
          <p:nvPr/>
        </p:nvSpPr>
        <p:spPr bwMode="auto">
          <a:xfrm>
            <a:off x="2109788" y="5897563"/>
            <a:ext cx="709612" cy="350837"/>
          </a:xfrm>
          <a:prstGeom prst="rect">
            <a:avLst/>
          </a:prstGeom>
          <a:noFill/>
          <a:ln w="9525">
            <a:noFill/>
            <a:miter lim="800000"/>
            <a:headEnd/>
            <a:tailEnd/>
          </a:ln>
        </p:spPr>
        <p:txBody>
          <a:bodyPr lIns="0" tIns="12065" rIns="0" bIns="0">
            <a:spAutoFit/>
          </a:bodyPr>
          <a:lstStyle/>
          <a:p>
            <a:pPr marL="12700">
              <a:spcBef>
                <a:spcPts val="100"/>
              </a:spcBef>
            </a:pPr>
            <a:endParaRPr lang="ru-RU" sz="2200">
              <a:latin typeface="Constantia" pitchFamily="18" charset="0"/>
            </a:endParaRPr>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2"/>
          <p:cNvSpPr>
            <a:spLocks/>
          </p:cNvSpPr>
          <p:nvPr/>
        </p:nvSpPr>
        <p:spPr bwMode="auto">
          <a:xfrm>
            <a:off x="381000" y="6096000"/>
            <a:ext cx="4897438" cy="912813"/>
          </a:xfrm>
          <a:custGeom>
            <a:avLst/>
            <a:gdLst>
              <a:gd name="T0" fmla="*/ 85597 w 4897755"/>
              <a:gd name="T1" fmla="*/ 21211 h 913129"/>
              <a:gd name="T2" fmla="*/ 3631779 w 4897755"/>
              <a:gd name="T3" fmla="*/ 906439 h 913129"/>
              <a:gd name="T4" fmla="*/ 4890758 w 4897755"/>
              <a:gd name="T5" fmla="*/ 906439 h 913129"/>
              <a:gd name="T6" fmla="*/ 85597 w 4897755"/>
              <a:gd name="T7" fmla="*/ 21211 h 913129"/>
              <a:gd name="T8" fmla="*/ 660 w 4897755"/>
              <a:gd name="T9" fmla="*/ 0 h 913129"/>
              <a:gd name="T10" fmla="*/ 0 w 4897755"/>
              <a:gd name="T11" fmla="*/ 5431 h 913129"/>
              <a:gd name="T12" fmla="*/ 85597 w 4897755"/>
              <a:gd name="T13" fmla="*/ 21211 h 913129"/>
              <a:gd name="T14" fmla="*/ 660 w 4897755"/>
              <a:gd name="T15" fmla="*/ 0 h 913129"/>
              <a:gd name="T16" fmla="*/ 0 60000 65536"/>
              <a:gd name="T17" fmla="*/ 0 60000 65536"/>
              <a:gd name="T18" fmla="*/ 0 60000 65536"/>
              <a:gd name="T19" fmla="*/ 0 60000 65536"/>
              <a:gd name="T20" fmla="*/ 0 60000 65536"/>
              <a:gd name="T21" fmla="*/ 0 60000 65536"/>
              <a:gd name="T22" fmla="*/ 0 60000 65536"/>
              <a:gd name="T23" fmla="*/ 0 60000 65536"/>
              <a:gd name="T24" fmla="*/ 0 w 4897755"/>
              <a:gd name="T25" fmla="*/ 0 h 913129"/>
              <a:gd name="T26" fmla="*/ 4897755 w 4897755"/>
              <a:gd name="T27" fmla="*/ 913129 h 913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97755" h="913129">
                <a:moveTo>
                  <a:pt x="85714" y="21358"/>
                </a:moveTo>
                <a:lnTo>
                  <a:pt x="3636702" y="913064"/>
                </a:lnTo>
                <a:lnTo>
                  <a:pt x="4897405" y="913064"/>
                </a:lnTo>
                <a:lnTo>
                  <a:pt x="85714" y="21358"/>
                </a:lnTo>
                <a:close/>
              </a:path>
              <a:path w="4897755" h="913129">
                <a:moveTo>
                  <a:pt x="660" y="0"/>
                </a:moveTo>
                <a:lnTo>
                  <a:pt x="0" y="5473"/>
                </a:lnTo>
                <a:lnTo>
                  <a:pt x="85714" y="21358"/>
                </a:lnTo>
                <a:lnTo>
                  <a:pt x="660" y="0"/>
                </a:lnTo>
                <a:close/>
              </a:path>
            </a:pathLst>
          </a:custGeom>
          <a:solidFill>
            <a:srgbClr val="B3CAB5">
              <a:alpha val="39999"/>
            </a:srgbClr>
          </a:solidFill>
          <a:ln w="9525">
            <a:noFill/>
            <a:round/>
            <a:headEnd/>
            <a:tailEnd/>
          </a:ln>
        </p:spPr>
        <p:txBody>
          <a:bodyPr lIns="0" tIns="0" rIns="0" bIns="0"/>
          <a:lstStyle/>
          <a:p>
            <a:endParaRPr lang="ru-RU"/>
          </a:p>
        </p:txBody>
      </p:sp>
      <p:sp>
        <p:nvSpPr>
          <p:cNvPr id="16387" name="object 3"/>
          <p:cNvSpPr>
            <a:spLocks/>
          </p:cNvSpPr>
          <p:nvPr/>
        </p:nvSpPr>
        <p:spPr bwMode="auto">
          <a:xfrm>
            <a:off x="485775" y="5938838"/>
            <a:ext cx="3651250" cy="919162"/>
          </a:xfrm>
          <a:custGeom>
            <a:avLst/>
            <a:gdLst>
              <a:gd name="T0" fmla="*/ 0 w 3651885"/>
              <a:gd name="T1" fmla="*/ 0 h 919479"/>
              <a:gd name="T2" fmla="*/ 7903 w 3651885"/>
              <a:gd name="T3" fmla="*/ 6307 h 919479"/>
              <a:gd name="T4" fmla="*/ 2858416 w 3651885"/>
              <a:gd name="T5" fmla="*/ 912351 h 919479"/>
              <a:gd name="T6" fmla="*/ 3638580 w 3651885"/>
              <a:gd name="T7" fmla="*/ 912351 h 919479"/>
              <a:gd name="T8" fmla="*/ 0 w 3651885"/>
              <a:gd name="T9" fmla="*/ 0 h 919479"/>
              <a:gd name="T10" fmla="*/ 0 60000 65536"/>
              <a:gd name="T11" fmla="*/ 0 60000 65536"/>
              <a:gd name="T12" fmla="*/ 0 60000 65536"/>
              <a:gd name="T13" fmla="*/ 0 60000 65536"/>
              <a:gd name="T14" fmla="*/ 0 60000 65536"/>
              <a:gd name="T15" fmla="*/ 0 w 3651885"/>
              <a:gd name="T16" fmla="*/ 0 h 919479"/>
              <a:gd name="T17" fmla="*/ 3651885 w 3651885"/>
              <a:gd name="T18" fmla="*/ 919479 h 919479"/>
            </a:gdLst>
            <a:ahLst/>
            <a:cxnLst>
              <a:cxn ang="T10">
                <a:pos x="T0" y="T1"/>
              </a:cxn>
              <a:cxn ang="T11">
                <a:pos x="T2" y="T3"/>
              </a:cxn>
              <a:cxn ang="T12">
                <a:pos x="T4" y="T5"/>
              </a:cxn>
              <a:cxn ang="T13">
                <a:pos x="T6" y="T7"/>
              </a:cxn>
              <a:cxn ang="T14">
                <a:pos x="T8" y="T9"/>
              </a:cxn>
            </a:cxnLst>
            <a:rect l="T15" t="T16" r="T17" b="T18"/>
            <a:pathLst>
              <a:path w="3651885" h="919479">
                <a:moveTo>
                  <a:pt x="0" y="0"/>
                </a:moveTo>
                <a:lnTo>
                  <a:pt x="7924" y="6349"/>
                </a:lnTo>
                <a:lnTo>
                  <a:pt x="2868870" y="918983"/>
                </a:lnTo>
                <a:lnTo>
                  <a:pt x="3651885" y="918983"/>
                </a:lnTo>
                <a:lnTo>
                  <a:pt x="0" y="0"/>
                </a:lnTo>
                <a:close/>
              </a:path>
            </a:pathLst>
          </a:custGeom>
          <a:solidFill>
            <a:srgbClr val="000000"/>
          </a:solidFill>
          <a:ln w="9525">
            <a:noFill/>
            <a:round/>
            <a:headEnd/>
            <a:tailEnd/>
          </a:ln>
        </p:spPr>
        <p:txBody>
          <a:bodyPr lIns="0" tIns="0" rIns="0" bIns="0"/>
          <a:lstStyle/>
          <a:p>
            <a:endParaRPr lang="ru-RU"/>
          </a:p>
        </p:txBody>
      </p:sp>
      <p:sp>
        <p:nvSpPr>
          <p:cNvPr id="16388" name="object 4"/>
          <p:cNvSpPr>
            <a:spLocks noChangeArrowheads="1"/>
          </p:cNvSpPr>
          <p:nvPr/>
        </p:nvSpPr>
        <p:spPr bwMode="auto">
          <a:xfrm>
            <a:off x="0" y="5789613"/>
            <a:ext cx="3398838" cy="1068387"/>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6389" name="object 5"/>
          <p:cNvSpPr>
            <a:spLocks noChangeArrowheads="1"/>
          </p:cNvSpPr>
          <p:nvPr/>
        </p:nvSpPr>
        <p:spPr bwMode="auto">
          <a:xfrm>
            <a:off x="0" y="5783263"/>
            <a:ext cx="3373438" cy="1074737"/>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ru-RU">
              <a:latin typeface="Calibri" pitchFamily="34" charset="0"/>
            </a:endParaRPr>
          </a:p>
        </p:txBody>
      </p:sp>
      <p:graphicFrame>
        <p:nvGraphicFramePr>
          <p:cNvPr id="6" name="object 6"/>
          <p:cNvGraphicFramePr>
            <a:graphicFrameLocks noGrp="1"/>
          </p:cNvGraphicFramePr>
          <p:nvPr/>
        </p:nvGraphicFramePr>
        <p:xfrm>
          <a:off x="609600" y="1474788"/>
          <a:ext cx="8070852" cy="5561669"/>
        </p:xfrm>
        <a:graphic>
          <a:graphicData uri="http://schemas.openxmlformats.org/drawingml/2006/table">
            <a:tbl>
              <a:tblPr/>
              <a:tblGrid>
                <a:gridCol w="2017713"/>
                <a:gridCol w="2017713"/>
                <a:gridCol w="2017713"/>
                <a:gridCol w="2017713"/>
              </a:tblGrid>
              <a:tr h="582612">
                <a:tc>
                  <a:txBody>
                    <a:bodyPr/>
                    <a:lstStyle/>
                    <a:p>
                      <a:pPr marL="11113" marR="0" lvl="0" indent="0" algn="ctr" defTabSz="914400" rtl="0" eaLnBrk="1" fontAlgn="base" latinLnBrk="0" hangingPunct="1">
                        <a:lnSpc>
                          <a:spcPct val="100000"/>
                        </a:lnSpc>
                        <a:spcBef>
                          <a:spcPts val="100"/>
                        </a:spcBef>
                        <a:spcAft>
                          <a:spcPct val="0"/>
                        </a:spcAft>
                        <a:buClrTx/>
                        <a:buSzTx/>
                        <a:buFontTx/>
                        <a:buNone/>
                        <a:tabLst/>
                      </a:pPr>
                      <a:r>
                        <a:rPr kumimoji="0" lang="ru-RU" sz="1800" b="1" i="0" u="none" strike="noStrike" cap="none" normalizeH="0" baseline="0" dirty="0" smtClean="0">
                          <a:ln>
                            <a:noFill/>
                          </a:ln>
                          <a:solidFill>
                            <a:srgbClr val="FFFFFF"/>
                          </a:solidFill>
                          <a:effectLst/>
                          <a:latin typeface="Lucida Sans Unicode" pitchFamily="34" charset="0"/>
                          <a:cs typeface="Arial" charset="0"/>
                        </a:rPr>
                        <a:t>Наименование</a:t>
                      </a:r>
                      <a:endParaRPr kumimoji="0" lang="ru-RU" sz="1800" b="0" i="0" u="none" strike="noStrike" cap="none" normalizeH="0" baseline="0" dirty="0" smtClean="0">
                        <a:ln>
                          <a:noFill/>
                        </a:ln>
                        <a:solidFill>
                          <a:schemeClr val="tx1"/>
                        </a:solidFill>
                        <a:effectLst/>
                        <a:latin typeface="Lucida Sans Unicode" pitchFamily="34" charset="0"/>
                        <a:cs typeface="Arial" charset="0"/>
                      </a:endParaRPr>
                    </a:p>
                    <a:p>
                      <a:pPr marL="11113"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Lucida Sans Unicode" pitchFamily="34" charset="0"/>
                          <a:cs typeface="Arial" charset="0"/>
                        </a:rPr>
                        <a:t>доходов</a:t>
                      </a:r>
                      <a:endParaRPr kumimoji="0" lang="ru-RU" sz="1800" b="0" i="0" u="none" strike="noStrike" cap="none" normalizeH="0" baseline="0" dirty="0" smtClean="0">
                        <a:ln>
                          <a:noFill/>
                        </a:ln>
                        <a:solidFill>
                          <a:schemeClr val="tx1"/>
                        </a:solidFill>
                        <a:effectLst/>
                        <a:latin typeface="Lucida Sans Unicode" pitchFamily="34" charset="0"/>
                        <a:cs typeface="Arial" charset="0"/>
                      </a:endParaRPr>
                    </a:p>
                  </a:txBody>
                  <a:tcPr marL="0" marR="0" marT="120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A276"/>
                    </a:solidFill>
                  </a:tcPr>
                </a:tc>
                <a:tc>
                  <a:txBody>
                    <a:bodyPr/>
                    <a:lstStyle/>
                    <a:p>
                      <a:pPr marL="11113" marR="0" lvl="0" indent="0" algn="ctr" defTabSz="914400" rtl="0" eaLnBrk="1" fontAlgn="base" latinLnBrk="0" hangingPunct="1">
                        <a:lnSpc>
                          <a:spcPct val="100000"/>
                        </a:lnSpc>
                        <a:spcBef>
                          <a:spcPts val="100"/>
                        </a:spcBef>
                        <a:spcAft>
                          <a:spcPct val="0"/>
                        </a:spcAft>
                        <a:buClrTx/>
                        <a:buSzTx/>
                        <a:buFontTx/>
                        <a:buNone/>
                        <a:tabLst/>
                      </a:pPr>
                      <a:r>
                        <a:rPr kumimoji="0" lang="ru-RU" sz="1800" b="1" i="0" u="none" strike="noStrike" cap="none" normalizeH="0" baseline="0" dirty="0" smtClean="0">
                          <a:ln>
                            <a:noFill/>
                          </a:ln>
                          <a:solidFill>
                            <a:srgbClr val="FFFFFF"/>
                          </a:solidFill>
                          <a:effectLst/>
                          <a:latin typeface="Lucida Sans Unicode" pitchFamily="34" charset="0"/>
                          <a:cs typeface="Arial" charset="0"/>
                        </a:rPr>
                        <a:t>2023</a:t>
                      </a:r>
                      <a:endParaRPr kumimoji="0" lang="ru-RU" sz="1800" b="0" i="0" u="none" strike="noStrike" cap="none" normalizeH="0" baseline="0" dirty="0" smtClean="0">
                        <a:ln>
                          <a:noFill/>
                        </a:ln>
                        <a:solidFill>
                          <a:schemeClr val="tx1"/>
                        </a:solidFill>
                        <a:effectLst/>
                        <a:latin typeface="Lucida Sans Unicode" pitchFamily="34" charset="0"/>
                        <a:cs typeface="Arial" charset="0"/>
                      </a:endParaRPr>
                    </a:p>
                  </a:txBody>
                  <a:tcPr marL="0" marR="0" marT="120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A276"/>
                    </a:solidFill>
                  </a:tcPr>
                </a:tc>
                <a:tc>
                  <a:txBody>
                    <a:bodyPr/>
                    <a:lstStyle/>
                    <a:p>
                      <a:pPr marL="11113" marR="0" lvl="0" indent="0" algn="ctr" defTabSz="914400" rtl="0" eaLnBrk="1" fontAlgn="base" latinLnBrk="0" hangingPunct="1">
                        <a:lnSpc>
                          <a:spcPct val="100000"/>
                        </a:lnSpc>
                        <a:spcBef>
                          <a:spcPts val="100"/>
                        </a:spcBef>
                        <a:spcAft>
                          <a:spcPct val="0"/>
                        </a:spcAft>
                        <a:buClrTx/>
                        <a:buSzTx/>
                        <a:buFontTx/>
                        <a:buNone/>
                        <a:tabLst/>
                      </a:pPr>
                      <a:r>
                        <a:rPr kumimoji="0" lang="ru-RU" sz="1800" b="1" i="0" u="none" strike="noStrike" cap="none" normalizeH="0" baseline="0" dirty="0" smtClean="0">
                          <a:ln>
                            <a:noFill/>
                          </a:ln>
                          <a:solidFill>
                            <a:srgbClr val="FFFFFF"/>
                          </a:solidFill>
                          <a:effectLst/>
                          <a:latin typeface="Lucida Sans Unicode" pitchFamily="34" charset="0"/>
                          <a:cs typeface="Arial" charset="0"/>
                        </a:rPr>
                        <a:t>2024</a:t>
                      </a:r>
                      <a:endParaRPr kumimoji="0" lang="ru-RU" sz="1800" b="0" i="0" u="none" strike="noStrike" cap="none" normalizeH="0" baseline="0" dirty="0" smtClean="0">
                        <a:ln>
                          <a:noFill/>
                        </a:ln>
                        <a:solidFill>
                          <a:schemeClr val="tx1"/>
                        </a:solidFill>
                        <a:effectLst/>
                        <a:latin typeface="Lucida Sans Unicode" pitchFamily="34" charset="0"/>
                        <a:cs typeface="Arial" charset="0"/>
                      </a:endParaRPr>
                    </a:p>
                  </a:txBody>
                  <a:tcPr marL="0" marR="0" marT="120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A276"/>
                    </a:solidFill>
                  </a:tcPr>
                </a:tc>
                <a:tc>
                  <a:txBody>
                    <a:bodyPr/>
                    <a:lstStyle/>
                    <a:p>
                      <a:pPr marL="11113" marR="0" lvl="0" indent="0" algn="ctr" defTabSz="914400" rtl="0" eaLnBrk="1" fontAlgn="base" latinLnBrk="0" hangingPunct="1">
                        <a:lnSpc>
                          <a:spcPct val="100000"/>
                        </a:lnSpc>
                        <a:spcBef>
                          <a:spcPts val="100"/>
                        </a:spcBef>
                        <a:spcAft>
                          <a:spcPct val="0"/>
                        </a:spcAft>
                        <a:buClrTx/>
                        <a:buSzTx/>
                        <a:buFontTx/>
                        <a:buNone/>
                        <a:tabLst/>
                      </a:pPr>
                      <a:r>
                        <a:rPr kumimoji="0" lang="ru-RU" sz="1800" b="1" i="0" u="none" strike="noStrike" cap="none" normalizeH="0" baseline="0" dirty="0" smtClean="0">
                          <a:ln>
                            <a:noFill/>
                          </a:ln>
                          <a:solidFill>
                            <a:srgbClr val="FFFFFF"/>
                          </a:solidFill>
                          <a:effectLst/>
                          <a:latin typeface="Lucida Sans Unicode" pitchFamily="34" charset="0"/>
                          <a:cs typeface="Arial" charset="0"/>
                        </a:rPr>
                        <a:t>2025</a:t>
                      </a:r>
                      <a:endParaRPr kumimoji="0" lang="ru-RU" sz="1800" b="0" i="0" u="none" strike="noStrike" cap="none" normalizeH="0" baseline="0" dirty="0" smtClean="0">
                        <a:ln>
                          <a:noFill/>
                        </a:ln>
                        <a:solidFill>
                          <a:schemeClr val="tx1"/>
                        </a:solidFill>
                        <a:effectLst/>
                        <a:latin typeface="Lucida Sans Unicode" pitchFamily="34" charset="0"/>
                        <a:cs typeface="Arial" charset="0"/>
                      </a:endParaRPr>
                    </a:p>
                  </a:txBody>
                  <a:tcPr marL="0" marR="0" marT="120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71A276"/>
                    </a:solidFill>
                  </a:tcPr>
                </a:tc>
              </a:tr>
              <a:tr h="480484">
                <a:tc>
                  <a:txBody>
                    <a:bodyPr/>
                    <a:lstStyle/>
                    <a:p>
                      <a:pPr marL="96838" marR="0" lvl="0" indent="0" algn="l" defTabSz="914400" rtl="0" eaLnBrk="1" fontAlgn="base" latinLnBrk="0" hangingPunct="1">
                        <a:lnSpc>
                          <a:spcPct val="100000"/>
                        </a:lnSpc>
                        <a:spcBef>
                          <a:spcPts val="213"/>
                        </a:spcBef>
                        <a:spcAft>
                          <a:spcPct val="0"/>
                        </a:spcAft>
                        <a:buClrTx/>
                        <a:buSzTx/>
                        <a:buFontTx/>
                        <a:buNone/>
                        <a:tabLst/>
                      </a:pPr>
                      <a:r>
                        <a:rPr kumimoji="0" lang="ru-RU" sz="1000" b="1" i="0" u="none" strike="noStrike" cap="none" normalizeH="0" baseline="0" smtClean="0">
                          <a:ln>
                            <a:noFill/>
                          </a:ln>
                          <a:solidFill>
                            <a:schemeClr val="tx1"/>
                          </a:solidFill>
                          <a:effectLst/>
                          <a:latin typeface="Lucida Sans Unicode" pitchFamily="34" charset="0"/>
                          <a:cs typeface="Arial" charset="0"/>
                        </a:rPr>
                        <a:t>НАЛОГОВЫЕ И  НЕНАЛОГОВЫЕ ДОХОДЫ, в</a:t>
                      </a:r>
                      <a:endParaRPr kumimoji="0" lang="ru-RU" sz="1000" b="0" i="0" u="none" strike="noStrike" cap="none" normalizeH="0" baseline="0" smtClean="0">
                        <a:ln>
                          <a:noFill/>
                        </a:ln>
                        <a:solidFill>
                          <a:schemeClr val="tx1"/>
                        </a:solidFill>
                        <a:effectLst/>
                        <a:latin typeface="Lucida Sans Unicode" pitchFamily="34" charset="0"/>
                        <a:cs typeface="Arial" charset="0"/>
                      </a:endParaRPr>
                    </a:p>
                    <a:p>
                      <a:pPr marL="96838"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Lucida Sans Unicode" pitchFamily="34" charset="0"/>
                          <a:cs typeface="Arial" charset="0"/>
                        </a:rPr>
                        <a:t>том числе:</a:t>
                      </a:r>
                      <a:endParaRPr kumimoji="0" lang="ru-RU" sz="1000" b="0" i="0" u="none" strike="noStrike" cap="none" normalizeH="0" baseline="0" smtClean="0">
                        <a:ln>
                          <a:noFill/>
                        </a:ln>
                        <a:solidFill>
                          <a:schemeClr val="tx1"/>
                        </a:solidFill>
                        <a:effectLst/>
                        <a:latin typeface="Lucida Sans Unicode" pitchFamily="34" charset="0"/>
                        <a:cs typeface="Arial" charset="0"/>
                      </a:endParaRP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31176,8</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1" i="0" u="none" strike="noStrike" cap="none" normalizeH="0" baseline="0" dirty="0" smtClean="0">
                          <a:ln>
                            <a:noFill/>
                          </a:ln>
                          <a:solidFill>
                            <a:schemeClr val="tx1"/>
                          </a:solidFill>
                          <a:effectLst/>
                          <a:latin typeface="Lucida Sans Unicode" pitchFamily="34" charset="0"/>
                          <a:cs typeface="Arial" charset="0"/>
                        </a:rPr>
                        <a:t>31138,1</a:t>
                      </a:r>
                      <a:endParaRPr kumimoji="0" lang="ru-RU" sz="1000" b="0" i="0" u="none" strike="noStrike" cap="none" normalizeH="0" baseline="0" dirty="0" smtClean="0">
                        <a:ln>
                          <a:noFill/>
                        </a:ln>
                        <a:solidFill>
                          <a:schemeClr val="tx1"/>
                        </a:solidFill>
                        <a:effectLst/>
                        <a:latin typeface="Lucida Sans Unicode" pitchFamily="34" charset="0"/>
                        <a:cs typeface="Arial" charset="0"/>
                      </a:endParaRP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1" i="0" u="none" strike="noStrike" cap="none" normalizeH="0" baseline="0" dirty="0" smtClean="0">
                          <a:ln>
                            <a:noFill/>
                          </a:ln>
                          <a:solidFill>
                            <a:schemeClr val="tx1"/>
                          </a:solidFill>
                          <a:effectLst/>
                          <a:latin typeface="Lucida Sans Unicode" pitchFamily="34" charset="0"/>
                          <a:cs typeface="Arial" charset="0"/>
                        </a:rPr>
                        <a:t>32153,7</a:t>
                      </a:r>
                      <a:endParaRPr kumimoji="0" lang="ru-RU" sz="1000" b="0" i="0" u="none" strike="noStrike" cap="none" normalizeH="0" baseline="0" dirty="0" smtClean="0">
                        <a:ln>
                          <a:noFill/>
                        </a:ln>
                        <a:solidFill>
                          <a:schemeClr val="tx1"/>
                        </a:solidFill>
                        <a:effectLst/>
                        <a:latin typeface="Lucida Sans Unicode" pitchFamily="34" charset="0"/>
                        <a:cs typeface="Arial" charset="0"/>
                      </a:endParaRP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r>
              <a:tr h="290513">
                <a:tc>
                  <a:txBody>
                    <a:bodyPr/>
                    <a:lstStyle/>
                    <a:p>
                      <a:pPr marL="96838" marR="0" lvl="0" indent="0" algn="l"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smtClean="0">
                          <a:ln>
                            <a:noFill/>
                          </a:ln>
                          <a:solidFill>
                            <a:schemeClr val="tx1"/>
                          </a:solidFill>
                          <a:effectLst/>
                          <a:latin typeface="Lucida Sans Unicode" pitchFamily="34" charset="0"/>
                          <a:cs typeface="Arial" charset="0"/>
                        </a:rPr>
                        <a:t>Налог на доходы  физических лиц</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7812,3</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8281,0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8777,8</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r>
              <a:tr h="290513">
                <a:tc>
                  <a:txBody>
                    <a:bodyPr/>
                    <a:lstStyle/>
                    <a:p>
                      <a:pPr marL="96838" marR="0" lvl="0" indent="0" algn="l"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Единый</a:t>
                      </a:r>
                    </a:p>
                    <a:p>
                      <a:pPr marL="96838"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сельскохозяйственный налог</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7,75</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7,85</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8,0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r>
              <a:tr h="222885">
                <a:tc>
                  <a:txBody>
                    <a:bodyPr/>
                    <a:lstStyle/>
                    <a:p>
                      <a:pPr marL="96838" marR="0" lvl="0" indent="0" algn="l"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Налог на имущество</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1582,8</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1614,5</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1646,7</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r>
              <a:tr h="304800">
                <a:tc>
                  <a:txBody>
                    <a:bodyPr/>
                    <a:lstStyle/>
                    <a:p>
                      <a:pPr marL="96838" marR="0" lvl="0" indent="0" algn="l"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Земельный налог с организаций</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3000,0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3000,0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3100,0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r>
              <a:tr h="311063">
                <a:tc>
                  <a:txBody>
                    <a:bodyPr/>
                    <a:lstStyle/>
                    <a:p>
                      <a:pPr marL="96838" marR="0" lvl="0" indent="0" algn="l"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Земельный налог с  физических лиц</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12133,4</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12511,7</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12753,0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r>
              <a:tr h="163863">
                <a:tc>
                  <a:txBody>
                    <a:bodyPr/>
                    <a:lstStyle/>
                    <a:p>
                      <a:pPr marL="96838" marR="0" lvl="0" indent="0" algn="l"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smtClean="0">
                          <a:ln>
                            <a:noFill/>
                          </a:ln>
                          <a:solidFill>
                            <a:schemeClr val="tx1"/>
                          </a:solidFill>
                          <a:effectLst/>
                          <a:latin typeface="Lucida Sans Unicode" pitchFamily="34" charset="0"/>
                          <a:cs typeface="Arial" charset="0"/>
                        </a:rPr>
                        <a:t>Государственная пошлина</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15,0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15,0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15  ,0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r>
              <a:tr h="345783">
                <a:tc>
                  <a:txBody>
                    <a:bodyPr/>
                    <a:lstStyle/>
                    <a:p>
                      <a:pPr marL="96838" marR="0" lvl="0" indent="0" algn="l"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доходы от использования  имущества</a:t>
                      </a:r>
                    </a:p>
                  </a:txBody>
                  <a:tcPr marL="0" marR="0" marT="2793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1960,0</a:t>
                      </a:r>
                    </a:p>
                  </a:txBody>
                  <a:tcPr marL="0" marR="0" marT="2793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1960,0</a:t>
                      </a:r>
                    </a:p>
                  </a:txBody>
                  <a:tcPr marL="0" marR="0" marT="2793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1970,0</a:t>
                      </a:r>
                    </a:p>
                  </a:txBody>
                  <a:tcPr marL="0" marR="0" marT="2793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r>
              <a:tr h="161085">
                <a:tc>
                  <a:txBody>
                    <a:bodyPr/>
                    <a:lstStyle/>
                    <a:p>
                      <a:pPr marL="96838" marR="0" lvl="0" indent="0" algn="l"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smtClean="0">
                          <a:ln>
                            <a:noFill/>
                          </a:ln>
                          <a:solidFill>
                            <a:schemeClr val="tx1"/>
                          </a:solidFill>
                          <a:effectLst/>
                          <a:latin typeface="Lucida Sans Unicode" pitchFamily="34" charset="0"/>
                          <a:cs typeface="Arial" charset="0"/>
                        </a:rPr>
                        <a:t>Прочие неналоговые доходы</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576,0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576,0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576,0</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r>
              <a:tr h="383197">
                <a:tc>
                  <a:txBody>
                    <a:bodyPr/>
                    <a:lstStyle/>
                    <a:p>
                      <a:pPr marL="96838" marR="0" lvl="0" indent="0" algn="l" defTabSz="914400" rtl="0" eaLnBrk="1" fontAlgn="base" latinLnBrk="0" hangingPunct="1">
                        <a:lnSpc>
                          <a:spcPct val="100000"/>
                        </a:lnSpc>
                        <a:spcBef>
                          <a:spcPts val="213"/>
                        </a:spcBef>
                        <a:spcAft>
                          <a:spcPct val="0"/>
                        </a:spcAft>
                        <a:buClrTx/>
                        <a:buSzTx/>
                        <a:buFontTx/>
                        <a:buNone/>
                        <a:tabLst/>
                      </a:pPr>
                      <a:r>
                        <a:rPr kumimoji="0" lang="ru-RU" sz="1000" b="1" i="0" u="none" strike="noStrike" cap="none" normalizeH="0" baseline="0" smtClean="0">
                          <a:ln>
                            <a:noFill/>
                          </a:ln>
                          <a:solidFill>
                            <a:schemeClr val="tx1"/>
                          </a:solidFill>
                          <a:effectLst/>
                          <a:latin typeface="Lucida Sans Unicode" pitchFamily="34" charset="0"/>
                          <a:cs typeface="Arial" charset="0"/>
                        </a:rPr>
                        <a:t>БЕЗВОЗМЕЗДНЫЕ</a:t>
                      </a:r>
                      <a:endParaRPr kumimoji="0" lang="ru-RU" sz="1000" b="0" i="0" u="none" strike="noStrike" cap="none" normalizeH="0" baseline="0" smtClean="0">
                        <a:ln>
                          <a:noFill/>
                        </a:ln>
                        <a:solidFill>
                          <a:schemeClr val="tx1"/>
                        </a:solidFill>
                        <a:effectLst/>
                        <a:latin typeface="Lucida Sans Unicode" pitchFamily="34" charset="0"/>
                        <a:cs typeface="Arial" charset="0"/>
                      </a:endParaRPr>
                    </a:p>
                    <a:p>
                      <a:pPr marL="96838"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Lucida Sans Unicode" pitchFamily="34" charset="0"/>
                          <a:cs typeface="Arial" charset="0"/>
                        </a:rPr>
                        <a:t>ПОСТУПЛЕНИЯ, в том числе:</a:t>
                      </a:r>
                      <a:endParaRPr kumimoji="0" lang="ru-RU" sz="1000" b="0" i="0" u="none" strike="noStrike" cap="none" normalizeH="0" baseline="0" smtClean="0">
                        <a:ln>
                          <a:noFill/>
                        </a:ln>
                        <a:solidFill>
                          <a:schemeClr val="tx1"/>
                        </a:solidFill>
                        <a:effectLst/>
                        <a:latin typeface="Lucida Sans Unicode" pitchFamily="34" charset="0"/>
                        <a:cs typeface="Arial" charset="0"/>
                      </a:endParaRP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1" i="0" u="none" strike="noStrike" cap="none" normalizeH="0" baseline="0" dirty="0" smtClean="0">
                          <a:ln>
                            <a:noFill/>
                          </a:ln>
                          <a:solidFill>
                            <a:schemeClr val="tx1"/>
                          </a:solidFill>
                          <a:effectLst/>
                          <a:latin typeface="Lucida Sans Unicode" pitchFamily="34" charset="0"/>
                          <a:cs typeface="Arial" charset="0"/>
                        </a:rPr>
                        <a:t>36269,4</a:t>
                      </a:r>
                      <a:endParaRPr kumimoji="0" lang="ru-RU" sz="1000" b="0" i="0" u="none" strike="noStrike" cap="none" normalizeH="0" baseline="0" dirty="0" smtClean="0">
                        <a:ln>
                          <a:noFill/>
                        </a:ln>
                        <a:solidFill>
                          <a:schemeClr val="tx1"/>
                        </a:solidFill>
                        <a:effectLst/>
                        <a:latin typeface="Lucida Sans Unicode" pitchFamily="34" charset="0"/>
                        <a:cs typeface="Arial" charset="0"/>
                      </a:endParaRP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1" i="0" u="none" strike="noStrike" cap="none" normalizeH="0" baseline="0" dirty="0" smtClean="0">
                          <a:ln>
                            <a:noFill/>
                          </a:ln>
                          <a:solidFill>
                            <a:schemeClr val="tx1"/>
                          </a:solidFill>
                          <a:effectLst/>
                          <a:latin typeface="Lucida Sans Unicode" pitchFamily="34" charset="0"/>
                          <a:cs typeface="Arial" charset="0"/>
                        </a:rPr>
                        <a:t>37905,8</a:t>
                      </a:r>
                      <a:endParaRPr kumimoji="0" lang="ru-RU" sz="1000" b="0" i="0" u="none" strike="noStrike" cap="none" normalizeH="0" baseline="0" dirty="0" smtClean="0">
                        <a:ln>
                          <a:noFill/>
                        </a:ln>
                        <a:solidFill>
                          <a:schemeClr val="tx1"/>
                        </a:solidFill>
                        <a:effectLst/>
                        <a:latin typeface="Lucida Sans Unicode" pitchFamily="34" charset="0"/>
                        <a:cs typeface="Arial" charset="0"/>
                      </a:endParaRP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1" i="0" u="none" strike="noStrike" cap="none" normalizeH="0" baseline="0" dirty="0" smtClean="0">
                          <a:ln>
                            <a:noFill/>
                          </a:ln>
                          <a:solidFill>
                            <a:schemeClr val="tx1"/>
                          </a:solidFill>
                          <a:effectLst/>
                          <a:latin typeface="Lucida Sans Unicode" pitchFamily="34" charset="0"/>
                          <a:cs typeface="Arial" charset="0"/>
                        </a:rPr>
                        <a:t>39423,3</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r>
              <a:tr h="345783">
                <a:tc>
                  <a:txBody>
                    <a:bodyPr/>
                    <a:lstStyle/>
                    <a:p>
                      <a:pPr marL="96838" marR="0" lvl="0" indent="0" algn="l"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Дотации на выравнивание</a:t>
                      </a:r>
                    </a:p>
                    <a:p>
                      <a:pPr marL="96838"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бюджетной деятельности</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36048,2</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37679,3</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13"/>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39196,7</a:t>
                      </a:r>
                    </a:p>
                  </a:txBody>
                  <a:tcPr marL="0" marR="0" marT="273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r>
              <a:tr h="479096">
                <a:tc>
                  <a:txBody>
                    <a:bodyPr/>
                    <a:lstStyle/>
                    <a:p>
                      <a:pPr marL="96838" marR="0" lvl="0" indent="0" algn="l"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Субвенции местным</a:t>
                      </a:r>
                    </a:p>
                    <a:p>
                      <a:pPr marL="96838"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бюджетам на выполнение  передаваемых полномочий</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r>
              <a:tr h="349491">
                <a:tc>
                  <a:txBody>
                    <a:bodyPr/>
                    <a:lstStyle/>
                    <a:p>
                      <a:pPr marL="96838"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Иные межбюджетные трансферты</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221,2</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226,5</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226,5</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r>
              <a:tr h="349491">
                <a:tc>
                  <a:txBody>
                    <a:bodyPr/>
                    <a:lstStyle/>
                    <a:p>
                      <a:pPr marL="96838"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Субсидии</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0" i="0" u="none" strike="noStrike" cap="none" normalizeH="0" baseline="0" dirty="0" smtClean="0">
                          <a:ln>
                            <a:noFill/>
                          </a:ln>
                          <a:solidFill>
                            <a:schemeClr val="tx1"/>
                          </a:solidFill>
                          <a:effectLst/>
                          <a:latin typeface="Lucida Sans Unicode" pitchFamily="34" charset="0"/>
                          <a:cs typeface="Arial" charset="0"/>
                        </a:rPr>
                        <a:t>-</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BEFEB"/>
                    </a:solidFill>
                  </a:tcPr>
                </a:tc>
              </a:tr>
              <a:tr h="324952">
                <a:tc>
                  <a:txBody>
                    <a:bodyPr/>
                    <a:lstStyle/>
                    <a:p>
                      <a:pPr marL="96838" marR="0" lvl="0" indent="0" algn="l" defTabSz="914400" rtl="0" eaLnBrk="1" fontAlgn="base" latinLnBrk="0" hangingPunct="1">
                        <a:lnSpc>
                          <a:spcPct val="100000"/>
                        </a:lnSpc>
                        <a:spcBef>
                          <a:spcPts val="225"/>
                        </a:spcBef>
                        <a:spcAft>
                          <a:spcPct val="0"/>
                        </a:spcAft>
                        <a:buClrTx/>
                        <a:buSzTx/>
                        <a:buFontTx/>
                        <a:buNone/>
                        <a:tabLst/>
                      </a:pPr>
                      <a:r>
                        <a:rPr kumimoji="0" lang="ru-RU" sz="1000" b="1" i="0" u="none" strike="noStrike" cap="none" normalizeH="0" baseline="0" smtClean="0">
                          <a:ln>
                            <a:noFill/>
                          </a:ln>
                          <a:solidFill>
                            <a:schemeClr val="tx1"/>
                          </a:solidFill>
                          <a:effectLst/>
                          <a:latin typeface="Lucida Sans Unicode" pitchFamily="34" charset="0"/>
                          <a:cs typeface="Arial" charset="0"/>
                        </a:rPr>
                        <a:t>Итого доходов</a:t>
                      </a:r>
                      <a:endParaRPr kumimoji="0" lang="ru-RU" sz="1000" b="0" i="0" u="none" strike="noStrike" cap="none" normalizeH="0" baseline="0" smtClean="0">
                        <a:ln>
                          <a:noFill/>
                        </a:ln>
                        <a:solidFill>
                          <a:schemeClr val="tx1"/>
                        </a:solidFill>
                        <a:effectLst/>
                        <a:latin typeface="Lucida Sans Unicode" pitchFamily="34" charset="0"/>
                        <a:cs typeface="Arial" charset="0"/>
                      </a:endParaRP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1" i="0" u="none" strike="noStrike" cap="none" normalizeH="0" baseline="0" dirty="0" smtClean="0">
                          <a:ln>
                            <a:noFill/>
                          </a:ln>
                          <a:solidFill>
                            <a:schemeClr val="tx1"/>
                          </a:solidFill>
                          <a:effectLst/>
                          <a:latin typeface="Lucida Sans Unicode" pitchFamily="34" charset="0"/>
                          <a:cs typeface="Arial" charset="0"/>
                        </a:rPr>
                        <a:t>67446,2</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1" i="0" u="none" strike="noStrike" cap="none" normalizeH="0" baseline="0" dirty="0" smtClean="0">
                          <a:ln>
                            <a:noFill/>
                          </a:ln>
                          <a:solidFill>
                            <a:schemeClr val="tx1"/>
                          </a:solidFill>
                          <a:effectLst/>
                          <a:latin typeface="Lucida Sans Unicode" pitchFamily="34" charset="0"/>
                          <a:cs typeface="Arial" charset="0"/>
                        </a:rPr>
                        <a:t>69043,9</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c>
                  <a:txBody>
                    <a:bodyPr/>
                    <a:lstStyle/>
                    <a:p>
                      <a:pPr marL="0" marR="0" lvl="0" indent="0" algn="r" defTabSz="914400" rtl="0" eaLnBrk="1" fontAlgn="base" latinLnBrk="0" hangingPunct="1">
                        <a:lnSpc>
                          <a:spcPct val="100000"/>
                        </a:lnSpc>
                        <a:spcBef>
                          <a:spcPts val="225"/>
                        </a:spcBef>
                        <a:spcAft>
                          <a:spcPct val="0"/>
                        </a:spcAft>
                        <a:buClrTx/>
                        <a:buSzTx/>
                        <a:buFontTx/>
                        <a:buNone/>
                        <a:tabLst/>
                      </a:pPr>
                      <a:r>
                        <a:rPr kumimoji="0" lang="ru-RU" sz="1000" b="1" i="0" u="none" strike="noStrike" cap="none" normalizeH="0" baseline="0" dirty="0" smtClean="0">
                          <a:ln>
                            <a:noFill/>
                          </a:ln>
                          <a:solidFill>
                            <a:schemeClr val="tx1"/>
                          </a:solidFill>
                          <a:effectLst/>
                          <a:latin typeface="Lucida Sans Unicode" pitchFamily="34" charset="0"/>
                          <a:cs typeface="Arial" charset="0"/>
                        </a:rPr>
                        <a:t>71577,0</a:t>
                      </a:r>
                    </a:p>
                  </a:txBody>
                  <a:tcPr marL="0" marR="0" marT="2794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4DFD5"/>
                    </a:solidFill>
                  </a:tcPr>
                </a:tc>
              </a:tr>
            </a:tbl>
          </a:graphicData>
        </a:graphic>
      </p:graphicFrame>
      <p:sp>
        <p:nvSpPr>
          <p:cNvPr id="16477" name="object 7"/>
          <p:cNvSpPr>
            <a:spLocks/>
          </p:cNvSpPr>
          <p:nvPr/>
        </p:nvSpPr>
        <p:spPr bwMode="auto">
          <a:xfrm>
            <a:off x="457200" y="274638"/>
            <a:ext cx="8229600" cy="1143000"/>
          </a:xfrm>
          <a:custGeom>
            <a:avLst/>
            <a:gdLst>
              <a:gd name="T0" fmla="*/ 0 w 8229600"/>
              <a:gd name="T1" fmla="*/ 1143000 h 1143000"/>
              <a:gd name="T2" fmla="*/ 8229600 w 8229600"/>
              <a:gd name="T3" fmla="*/ 1143000 h 1143000"/>
              <a:gd name="T4" fmla="*/ 8229600 w 8229600"/>
              <a:gd name="T5" fmla="*/ 0 h 1143000"/>
              <a:gd name="T6" fmla="*/ 0 w 8229600"/>
              <a:gd name="T7" fmla="*/ 0 h 1143000"/>
              <a:gd name="T8" fmla="*/ 0 w 8229600"/>
              <a:gd name="T9" fmla="*/ 1143000 h 1143000"/>
              <a:gd name="T10" fmla="*/ 0 60000 65536"/>
              <a:gd name="T11" fmla="*/ 0 60000 65536"/>
              <a:gd name="T12" fmla="*/ 0 60000 65536"/>
              <a:gd name="T13" fmla="*/ 0 60000 65536"/>
              <a:gd name="T14" fmla="*/ 0 60000 65536"/>
              <a:gd name="T15" fmla="*/ 0 w 8229600"/>
              <a:gd name="T16" fmla="*/ 0 h 1143000"/>
              <a:gd name="T17" fmla="*/ 8229600 w 8229600"/>
              <a:gd name="T18" fmla="*/ 1143000 h 1143000"/>
            </a:gdLst>
            <a:ahLst/>
            <a:cxnLst>
              <a:cxn ang="T10">
                <a:pos x="T0" y="T1"/>
              </a:cxn>
              <a:cxn ang="T11">
                <a:pos x="T2" y="T3"/>
              </a:cxn>
              <a:cxn ang="T12">
                <a:pos x="T4" y="T5"/>
              </a:cxn>
              <a:cxn ang="T13">
                <a:pos x="T6" y="T7"/>
              </a:cxn>
              <a:cxn ang="T14">
                <a:pos x="T8" y="T9"/>
              </a:cxn>
            </a:cxnLst>
            <a:rect l="T15" t="T16" r="T17" b="T18"/>
            <a:pathLst>
              <a:path w="8229600" h="1143000">
                <a:moveTo>
                  <a:pt x="0" y="1143000"/>
                </a:moveTo>
                <a:lnTo>
                  <a:pt x="8229600" y="1143000"/>
                </a:lnTo>
                <a:lnTo>
                  <a:pt x="8229600" y="0"/>
                </a:lnTo>
                <a:lnTo>
                  <a:pt x="0" y="0"/>
                </a:lnTo>
                <a:lnTo>
                  <a:pt x="0" y="1143000"/>
                </a:lnTo>
                <a:close/>
              </a:path>
            </a:pathLst>
          </a:custGeom>
          <a:solidFill>
            <a:srgbClr val="CEC596"/>
          </a:solidFill>
          <a:ln w="9525">
            <a:noFill/>
            <a:round/>
            <a:headEnd/>
            <a:tailEnd/>
          </a:ln>
        </p:spPr>
        <p:txBody>
          <a:bodyPr lIns="0" tIns="0" rIns="0" bIns="0"/>
          <a:lstStyle/>
          <a:p>
            <a:endParaRPr lang="ru-RU"/>
          </a:p>
        </p:txBody>
      </p:sp>
      <p:sp>
        <p:nvSpPr>
          <p:cNvPr id="16478" name="object 8"/>
          <p:cNvSpPr>
            <a:spLocks/>
          </p:cNvSpPr>
          <p:nvPr/>
        </p:nvSpPr>
        <p:spPr bwMode="auto">
          <a:xfrm>
            <a:off x="430213" y="247650"/>
            <a:ext cx="8283575" cy="1196975"/>
          </a:xfrm>
          <a:custGeom>
            <a:avLst/>
            <a:gdLst>
              <a:gd name="T0" fmla="*/ 8230547 w 8284845"/>
              <a:gd name="T1" fmla="*/ 0 h 1198245"/>
              <a:gd name="T2" fmla="*/ 27411 w 8284845"/>
              <a:gd name="T3" fmla="*/ 0 h 1198245"/>
              <a:gd name="T4" fmla="*/ 16728 w 8284845"/>
              <a:gd name="T5" fmla="*/ 2120 h 1198245"/>
              <a:gd name="T6" fmla="*/ 8030 w 8284845"/>
              <a:gd name="T7" fmla="*/ 7890 h 1198245"/>
              <a:gd name="T8" fmla="*/ 2160 w 8284845"/>
              <a:gd name="T9" fmla="*/ 16448 h 1198245"/>
              <a:gd name="T10" fmla="*/ 0 w 8284845"/>
              <a:gd name="T11" fmla="*/ 26949 h 1198245"/>
              <a:gd name="T12" fmla="*/ 0 w 8284845"/>
              <a:gd name="T13" fmla="*/ 1144654 h 1198245"/>
              <a:gd name="T14" fmla="*/ 2160 w 8284845"/>
              <a:gd name="T15" fmla="*/ 1155153 h 1198245"/>
              <a:gd name="T16" fmla="*/ 8030 w 8284845"/>
              <a:gd name="T17" fmla="*/ 1163718 h 1198245"/>
              <a:gd name="T18" fmla="*/ 16728 w 8284845"/>
              <a:gd name="T19" fmla="*/ 1169494 h 1198245"/>
              <a:gd name="T20" fmla="*/ 27411 w 8284845"/>
              <a:gd name="T21" fmla="*/ 1171607 h 1198245"/>
              <a:gd name="T22" fmla="*/ 8230547 w 8284845"/>
              <a:gd name="T23" fmla="*/ 1171607 h 1198245"/>
              <a:gd name="T24" fmla="*/ 8241249 w 8284845"/>
              <a:gd name="T25" fmla="*/ 1169494 h 1198245"/>
              <a:gd name="T26" fmla="*/ 8249972 w 8284845"/>
              <a:gd name="T27" fmla="*/ 1163718 h 1198245"/>
              <a:gd name="T28" fmla="*/ 8255859 w 8284845"/>
              <a:gd name="T29" fmla="*/ 1155153 h 1198245"/>
              <a:gd name="T30" fmla="*/ 8258019 w 8284845"/>
              <a:gd name="T31" fmla="*/ 1144654 h 1198245"/>
              <a:gd name="T32" fmla="*/ 8258019 w 8284845"/>
              <a:gd name="T33" fmla="*/ 1139313 h 1198245"/>
              <a:gd name="T34" fmla="*/ 32889 w 8284845"/>
              <a:gd name="T35" fmla="*/ 1139313 h 1198245"/>
              <a:gd name="T36" fmla="*/ 32889 w 8284845"/>
              <a:gd name="T37" fmla="*/ 32291 h 1198245"/>
              <a:gd name="T38" fmla="*/ 8258019 w 8284845"/>
              <a:gd name="T39" fmla="*/ 32291 h 1198245"/>
              <a:gd name="T40" fmla="*/ 8258019 w 8284845"/>
              <a:gd name="T41" fmla="*/ 26949 h 1198245"/>
              <a:gd name="T42" fmla="*/ 8255859 w 8284845"/>
              <a:gd name="T43" fmla="*/ 16448 h 1198245"/>
              <a:gd name="T44" fmla="*/ 8249972 w 8284845"/>
              <a:gd name="T45" fmla="*/ 7890 h 1198245"/>
              <a:gd name="T46" fmla="*/ 8241249 w 8284845"/>
              <a:gd name="T47" fmla="*/ 2120 h 1198245"/>
              <a:gd name="T48" fmla="*/ 8230547 w 8284845"/>
              <a:gd name="T49" fmla="*/ 0 h 1198245"/>
              <a:gd name="T50" fmla="*/ 8258019 w 8284845"/>
              <a:gd name="T51" fmla="*/ 32291 h 1198245"/>
              <a:gd name="T52" fmla="*/ 8225096 w 8284845"/>
              <a:gd name="T53" fmla="*/ 32291 h 1198245"/>
              <a:gd name="T54" fmla="*/ 8225096 w 8284845"/>
              <a:gd name="T55" fmla="*/ 1139313 h 1198245"/>
              <a:gd name="T56" fmla="*/ 8258019 w 8284845"/>
              <a:gd name="T57" fmla="*/ 1139313 h 1198245"/>
              <a:gd name="T58" fmla="*/ 8258019 w 8284845"/>
              <a:gd name="T59" fmla="*/ 32291 h 1198245"/>
              <a:gd name="T60" fmla="*/ 8214094 w 8284845"/>
              <a:gd name="T61" fmla="*/ 42973 h 1198245"/>
              <a:gd name="T62" fmla="*/ 43845 w 8284845"/>
              <a:gd name="T63" fmla="*/ 42973 h 1198245"/>
              <a:gd name="T64" fmla="*/ 43845 w 8284845"/>
              <a:gd name="T65" fmla="*/ 1128632 h 1198245"/>
              <a:gd name="T66" fmla="*/ 8214094 w 8284845"/>
              <a:gd name="T67" fmla="*/ 1128632 h 1198245"/>
              <a:gd name="T68" fmla="*/ 8214094 w 8284845"/>
              <a:gd name="T69" fmla="*/ 1117827 h 1198245"/>
              <a:gd name="T70" fmla="*/ 54822 w 8284845"/>
              <a:gd name="T71" fmla="*/ 1117827 h 1198245"/>
              <a:gd name="T72" fmla="*/ 54822 w 8284845"/>
              <a:gd name="T73" fmla="*/ 53780 h 1198245"/>
              <a:gd name="T74" fmla="*/ 8214094 w 8284845"/>
              <a:gd name="T75" fmla="*/ 53780 h 1198245"/>
              <a:gd name="T76" fmla="*/ 8214094 w 8284845"/>
              <a:gd name="T77" fmla="*/ 42973 h 1198245"/>
              <a:gd name="T78" fmla="*/ 8214094 w 8284845"/>
              <a:gd name="T79" fmla="*/ 53780 h 1198245"/>
              <a:gd name="T80" fmla="*/ 8203071 w 8284845"/>
              <a:gd name="T81" fmla="*/ 53780 h 1198245"/>
              <a:gd name="T82" fmla="*/ 8203071 w 8284845"/>
              <a:gd name="T83" fmla="*/ 1117827 h 1198245"/>
              <a:gd name="T84" fmla="*/ 8214094 w 8284845"/>
              <a:gd name="T85" fmla="*/ 1117827 h 1198245"/>
              <a:gd name="T86" fmla="*/ 8214094 w 8284845"/>
              <a:gd name="T87" fmla="*/ 53780 h 11982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198245"/>
              <a:gd name="T134" fmla="*/ 8284845 w 8284845"/>
              <a:gd name="T135" fmla="*/ 1198245 h 11982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198245">
                <a:moveTo>
                  <a:pt x="8257095" y="0"/>
                </a:moveTo>
                <a:lnTo>
                  <a:pt x="27495" y="0"/>
                </a:lnTo>
                <a:lnTo>
                  <a:pt x="16791" y="2162"/>
                </a:lnTo>
                <a:lnTo>
                  <a:pt x="8051" y="8064"/>
                </a:lnTo>
                <a:lnTo>
                  <a:pt x="2160" y="16823"/>
                </a:lnTo>
                <a:lnTo>
                  <a:pt x="0" y="27558"/>
                </a:lnTo>
                <a:lnTo>
                  <a:pt x="0" y="1170431"/>
                </a:lnTo>
                <a:lnTo>
                  <a:pt x="2160" y="1181167"/>
                </a:lnTo>
                <a:lnTo>
                  <a:pt x="8051" y="1189926"/>
                </a:lnTo>
                <a:lnTo>
                  <a:pt x="16791" y="1195828"/>
                </a:lnTo>
                <a:lnTo>
                  <a:pt x="27495" y="1197990"/>
                </a:lnTo>
                <a:lnTo>
                  <a:pt x="8257095" y="1197990"/>
                </a:lnTo>
                <a:lnTo>
                  <a:pt x="8267830" y="1195828"/>
                </a:lnTo>
                <a:lnTo>
                  <a:pt x="8276589" y="1189926"/>
                </a:lnTo>
                <a:lnTo>
                  <a:pt x="8282491" y="1181167"/>
                </a:lnTo>
                <a:lnTo>
                  <a:pt x="8284654" y="1170431"/>
                </a:lnTo>
                <a:lnTo>
                  <a:pt x="8284654" y="1164970"/>
                </a:lnTo>
                <a:lnTo>
                  <a:pt x="32994" y="1164970"/>
                </a:lnTo>
                <a:lnTo>
                  <a:pt x="32994" y="33019"/>
                </a:lnTo>
                <a:lnTo>
                  <a:pt x="8284654" y="33019"/>
                </a:lnTo>
                <a:lnTo>
                  <a:pt x="8284654" y="27558"/>
                </a:lnTo>
                <a:lnTo>
                  <a:pt x="8282491" y="16823"/>
                </a:lnTo>
                <a:lnTo>
                  <a:pt x="8276589" y="8064"/>
                </a:lnTo>
                <a:lnTo>
                  <a:pt x="8267830" y="2162"/>
                </a:lnTo>
                <a:lnTo>
                  <a:pt x="8257095" y="0"/>
                </a:lnTo>
                <a:close/>
              </a:path>
              <a:path w="8284845" h="1198245">
                <a:moveTo>
                  <a:pt x="8284654" y="33019"/>
                </a:moveTo>
                <a:lnTo>
                  <a:pt x="8251634" y="33019"/>
                </a:lnTo>
                <a:lnTo>
                  <a:pt x="8251634" y="1164970"/>
                </a:lnTo>
                <a:lnTo>
                  <a:pt x="8284654" y="1164970"/>
                </a:lnTo>
                <a:lnTo>
                  <a:pt x="8284654" y="33019"/>
                </a:lnTo>
                <a:close/>
              </a:path>
              <a:path w="8284845" h="1198245">
                <a:moveTo>
                  <a:pt x="8240585" y="43941"/>
                </a:moveTo>
                <a:lnTo>
                  <a:pt x="43992" y="43941"/>
                </a:lnTo>
                <a:lnTo>
                  <a:pt x="43992" y="1154048"/>
                </a:lnTo>
                <a:lnTo>
                  <a:pt x="8240585" y="1154048"/>
                </a:lnTo>
                <a:lnTo>
                  <a:pt x="8240585" y="1142999"/>
                </a:lnTo>
                <a:lnTo>
                  <a:pt x="54990" y="1142999"/>
                </a:lnTo>
                <a:lnTo>
                  <a:pt x="54990" y="54990"/>
                </a:lnTo>
                <a:lnTo>
                  <a:pt x="8240585" y="54990"/>
                </a:lnTo>
                <a:lnTo>
                  <a:pt x="8240585" y="43941"/>
                </a:lnTo>
                <a:close/>
              </a:path>
              <a:path w="8284845" h="1198245">
                <a:moveTo>
                  <a:pt x="8240585" y="54990"/>
                </a:moveTo>
                <a:lnTo>
                  <a:pt x="8229536" y="54990"/>
                </a:lnTo>
                <a:lnTo>
                  <a:pt x="8229536" y="1142999"/>
                </a:lnTo>
                <a:lnTo>
                  <a:pt x="8240585" y="1142999"/>
                </a:lnTo>
                <a:lnTo>
                  <a:pt x="8240585" y="54990"/>
                </a:lnTo>
                <a:close/>
              </a:path>
            </a:pathLst>
          </a:custGeom>
          <a:solidFill>
            <a:srgbClr val="96906D"/>
          </a:solidFill>
          <a:ln w="9525">
            <a:noFill/>
            <a:round/>
            <a:headEnd/>
            <a:tailEnd/>
          </a:ln>
        </p:spPr>
        <p:txBody>
          <a:bodyPr lIns="0" tIns="0" rIns="0" bIns="0"/>
          <a:lstStyle/>
          <a:p>
            <a:endParaRPr lang="ru-RU"/>
          </a:p>
        </p:txBody>
      </p:sp>
      <p:sp>
        <p:nvSpPr>
          <p:cNvPr id="10" name="Прямоугольник 9"/>
          <p:cNvSpPr/>
          <p:nvPr/>
        </p:nvSpPr>
        <p:spPr>
          <a:xfrm>
            <a:off x="457200" y="381000"/>
            <a:ext cx="8077200" cy="1077218"/>
          </a:xfrm>
          <a:prstGeom prst="rect">
            <a:avLst/>
          </a:prstGeom>
          <a:noFill/>
        </p:spPr>
        <p:txBody>
          <a:bodyPr>
            <a:spAutoFit/>
          </a:bodyPr>
          <a:lstStyle/>
          <a:p>
            <a:pPr algn="ctr">
              <a:defRPr/>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Основные параметры доходной части бюджета </a:t>
            </a:r>
            <a:r>
              <a:rPr lang="ru-RU"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КЛОПИЦкого</a:t>
            </a: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сельского поселения на 2023 год и плановый период 2024 и 2025 годов</a:t>
            </a:r>
          </a:p>
          <a:p>
            <a:pPr algn="ctr">
              <a:defRPr/>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тыс.руб</a:t>
            </a: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хема 10"/>
          <p:cNvGraphicFramePr>
            <a:graphicFrameLocks/>
          </p:cNvGraphicFramePr>
          <p:nvPr/>
        </p:nvGraphicFramePr>
        <p:xfrm>
          <a:off x="0" y="990000"/>
          <a:ext cx="9144000" cy="586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Заголовок 43"/>
          <p:cNvSpPr>
            <a:spLocks noGrp="1"/>
          </p:cNvSpPr>
          <p:nvPr>
            <p:ph type="title"/>
          </p:nvPr>
        </p:nvSpPr>
        <p:spPr>
          <a:xfrm>
            <a:off x="214282" y="692696"/>
            <a:ext cx="8928602" cy="307412"/>
          </a:xfrm>
          <a:noFill/>
          <a:ln>
            <a:noFill/>
          </a:ln>
        </p:spPr>
        <p:style>
          <a:lnRef idx="2">
            <a:schemeClr val="accent1"/>
          </a:lnRef>
          <a:fillRef idx="1">
            <a:schemeClr val="lt1"/>
          </a:fillRef>
          <a:effectRef idx="0">
            <a:schemeClr val="accent1"/>
          </a:effectRef>
          <a:fontRef idx="minor">
            <a:schemeClr val="dk1"/>
          </a:fontRef>
        </p:style>
        <p:txBody>
          <a:bodyPr>
            <a:normAutofit/>
            <a:scene3d>
              <a:camera prst="orthographicFront"/>
              <a:lightRig rig="threePt" dir="t"/>
            </a:scene3d>
            <a:sp3d extrusionH="57150">
              <a:bevelT w="38100" h="38100"/>
            </a:sp3d>
          </a:bodyPr>
          <a:lstStyle/>
          <a:p>
            <a:pPr algn="ctr" eaLnBrk="1" fontAlgn="auto" hangingPunct="1">
              <a:spcAft>
                <a:spcPts val="0"/>
              </a:spcAft>
              <a:defRPr/>
            </a:pPr>
            <a:r>
              <a:rPr lang="ru-RU" sz="2000" smtClean="0">
                <a:solidFill>
                  <a:schemeClr val="tx1"/>
                </a:solidFill>
                <a:latin typeface="Times New Roman" pitchFamily="18" charset="0"/>
                <a:cs typeface="Times New Roman" pitchFamily="18" charset="0"/>
              </a:rPr>
              <a:t>Расходы проекта бюджета </a:t>
            </a:r>
            <a:r>
              <a:rPr lang="ru-RU" sz="2000" err="1" smtClean="0">
                <a:solidFill>
                  <a:schemeClr val="tx1"/>
                </a:solidFill>
                <a:latin typeface="Times New Roman" pitchFamily="18" charset="0"/>
                <a:cs typeface="Times New Roman" pitchFamily="18" charset="0"/>
              </a:rPr>
              <a:t>Клопицкого</a:t>
            </a:r>
            <a:r>
              <a:rPr lang="ru-RU" sz="2000" smtClean="0">
                <a:solidFill>
                  <a:schemeClr val="tx1"/>
                </a:solidFill>
                <a:latin typeface="Times New Roman" pitchFamily="18" charset="0"/>
                <a:cs typeface="Times New Roman" pitchFamily="18" charset="0"/>
              </a:rPr>
              <a:t> сельского поселения на 2023год</a:t>
            </a:r>
            <a:endParaRPr lang="ru-RU" sz="2000">
              <a:solidFill>
                <a:schemeClr val="tx1"/>
              </a:solidFill>
              <a:latin typeface="Times New Roman" pitchFamily="18" charset="0"/>
              <a:cs typeface="Times New Roman" pitchFamily="18" charset="0"/>
            </a:endParaRPr>
          </a:p>
        </p:txBody>
      </p:sp>
      <p:sp>
        <p:nvSpPr>
          <p:cNvPr id="4" name="Прямоугольник 3"/>
          <p:cNvSpPr/>
          <p:nvPr/>
        </p:nvSpPr>
        <p:spPr>
          <a:xfrm>
            <a:off x="0" y="0"/>
            <a:ext cx="9144000" cy="57148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ru-RU" dirty="0">
                <a:solidFill>
                  <a:schemeClr val="tx2"/>
                </a:solidFill>
                <a:latin typeface="Times New Roman" pitchFamily="18" charset="0"/>
                <a:cs typeface="Times New Roman" pitchFamily="18" charset="0"/>
              </a:rPr>
              <a:t>Администрация </a:t>
            </a:r>
            <a:r>
              <a:rPr lang="ru-RU" dirty="0" err="1">
                <a:solidFill>
                  <a:schemeClr val="tx2"/>
                </a:solidFill>
                <a:latin typeface="Times New Roman" pitchFamily="18" charset="0"/>
                <a:cs typeface="Times New Roman" pitchFamily="18" charset="0"/>
              </a:rPr>
              <a:t>Клопицкого</a:t>
            </a:r>
            <a:r>
              <a:rPr lang="ru-RU" dirty="0">
                <a:solidFill>
                  <a:schemeClr val="tx2"/>
                </a:solidFill>
                <a:latin typeface="Times New Roman" pitchFamily="18" charset="0"/>
                <a:cs typeface="Times New Roman" pitchFamily="18" charset="0"/>
              </a:rPr>
              <a:t> сельского поселения Волосовского муниципального  района</a:t>
            </a:r>
          </a:p>
        </p:txBody>
      </p:sp>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p:cNvSpPr>
            <a:spLocks/>
          </p:cNvSpPr>
          <p:nvPr/>
        </p:nvSpPr>
        <p:spPr bwMode="auto">
          <a:xfrm>
            <a:off x="4370388" y="3201988"/>
            <a:ext cx="3251200" cy="515937"/>
          </a:xfrm>
          <a:custGeom>
            <a:avLst/>
            <a:gdLst>
              <a:gd name="T0" fmla="*/ 10966 w 3250565"/>
              <a:gd name="T1" fmla="*/ 0 h 516889"/>
              <a:gd name="T2" fmla="*/ 0 w 3250565"/>
              <a:gd name="T3" fmla="*/ 0 h 516889"/>
              <a:gd name="T4" fmla="*/ 0 w 3250565"/>
              <a:gd name="T5" fmla="*/ 248173 h 516889"/>
              <a:gd name="T6" fmla="*/ 2160 w 3250565"/>
              <a:gd name="T7" fmla="*/ 258482 h 516889"/>
              <a:gd name="T8" fmla="*/ 8092 w 3250565"/>
              <a:gd name="T9" fmla="*/ 266895 h 516889"/>
              <a:gd name="T10" fmla="*/ 16835 w 3250565"/>
              <a:gd name="T11" fmla="*/ 272560 h 516889"/>
              <a:gd name="T12" fmla="*/ 27542 w 3250565"/>
              <a:gd name="T13" fmla="*/ 274637 h 516889"/>
              <a:gd name="T14" fmla="*/ 3208962 w 3250565"/>
              <a:gd name="T15" fmla="*/ 274637 h 516889"/>
              <a:gd name="T16" fmla="*/ 3208962 w 3250565"/>
              <a:gd name="T17" fmla="*/ 496346 h 516889"/>
              <a:gd name="T18" fmla="*/ 3219932 w 3250565"/>
              <a:gd name="T19" fmla="*/ 496346 h 516889"/>
              <a:gd name="T20" fmla="*/ 3219932 w 3250565"/>
              <a:gd name="T21" fmla="*/ 264027 h 516889"/>
              <a:gd name="T22" fmla="*/ 18502 w 3250565"/>
              <a:gd name="T23" fmla="*/ 264027 h 516889"/>
              <a:gd name="T24" fmla="*/ 10966 w 3250565"/>
              <a:gd name="T25" fmla="*/ 256954 h 516889"/>
              <a:gd name="T26" fmla="*/ 10966 w 3250565"/>
              <a:gd name="T27" fmla="*/ 0 h 516889"/>
              <a:gd name="T28" fmla="*/ 55232 w 3250565"/>
              <a:gd name="T29" fmla="*/ 0 h 516889"/>
              <a:gd name="T30" fmla="*/ 22059 w 3250565"/>
              <a:gd name="T31" fmla="*/ 0 h 516889"/>
              <a:gd name="T32" fmla="*/ 22059 w 3250565"/>
              <a:gd name="T33" fmla="*/ 251100 h 516889"/>
              <a:gd name="T34" fmla="*/ 24494 w 3250565"/>
              <a:gd name="T35" fmla="*/ 253418 h 516889"/>
              <a:gd name="T36" fmla="*/ 3231028 w 3250565"/>
              <a:gd name="T37" fmla="*/ 253418 h 516889"/>
              <a:gd name="T38" fmla="*/ 3231028 w 3250565"/>
              <a:gd name="T39" fmla="*/ 496346 h 516889"/>
              <a:gd name="T40" fmla="*/ 3264189 w 3250565"/>
              <a:gd name="T41" fmla="*/ 496346 h 516889"/>
              <a:gd name="T42" fmla="*/ 3264189 w 3250565"/>
              <a:gd name="T43" fmla="*/ 248173 h 516889"/>
              <a:gd name="T44" fmla="*/ 3262018 w 3250565"/>
              <a:gd name="T45" fmla="*/ 237933 h 516889"/>
              <a:gd name="T46" fmla="*/ 3256089 w 3250565"/>
              <a:gd name="T47" fmla="*/ 229561 h 516889"/>
              <a:gd name="T48" fmla="*/ 3247295 w 3250565"/>
              <a:gd name="T49" fmla="*/ 223905 h 516889"/>
              <a:gd name="T50" fmla="*/ 3236513 w 3250565"/>
              <a:gd name="T51" fmla="*/ 221831 h 516889"/>
              <a:gd name="T52" fmla="*/ 55232 w 3250565"/>
              <a:gd name="T53" fmla="*/ 221831 h 516889"/>
              <a:gd name="T54" fmla="*/ 55232 w 3250565"/>
              <a:gd name="T55" fmla="*/ 0 h 5168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50565"/>
              <a:gd name="T85" fmla="*/ 0 h 516889"/>
              <a:gd name="T86" fmla="*/ 3250565 w 3250565"/>
              <a:gd name="T87" fmla="*/ 516889 h 5168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50565" h="516889">
                <a:moveTo>
                  <a:pt x="10922" y="0"/>
                </a:moveTo>
                <a:lnTo>
                  <a:pt x="0" y="0"/>
                </a:lnTo>
                <a:lnTo>
                  <a:pt x="0" y="258445"/>
                </a:lnTo>
                <a:lnTo>
                  <a:pt x="2160" y="269180"/>
                </a:lnTo>
                <a:lnTo>
                  <a:pt x="8048" y="277939"/>
                </a:lnTo>
                <a:lnTo>
                  <a:pt x="16769" y="283841"/>
                </a:lnTo>
                <a:lnTo>
                  <a:pt x="27432" y="286004"/>
                </a:lnTo>
                <a:lnTo>
                  <a:pt x="3195193" y="286004"/>
                </a:lnTo>
                <a:lnTo>
                  <a:pt x="3195193" y="516890"/>
                </a:lnTo>
                <a:lnTo>
                  <a:pt x="3206115" y="516890"/>
                </a:lnTo>
                <a:lnTo>
                  <a:pt x="3206115" y="274955"/>
                </a:lnTo>
                <a:lnTo>
                  <a:pt x="18414" y="274955"/>
                </a:lnTo>
                <a:lnTo>
                  <a:pt x="10922" y="267589"/>
                </a:lnTo>
                <a:lnTo>
                  <a:pt x="10922" y="0"/>
                </a:lnTo>
                <a:close/>
              </a:path>
              <a:path w="3250565" h="516889">
                <a:moveTo>
                  <a:pt x="54990" y="0"/>
                </a:moveTo>
                <a:lnTo>
                  <a:pt x="21971" y="0"/>
                </a:lnTo>
                <a:lnTo>
                  <a:pt x="21971" y="261493"/>
                </a:lnTo>
                <a:lnTo>
                  <a:pt x="24384" y="263906"/>
                </a:lnTo>
                <a:lnTo>
                  <a:pt x="3217164" y="263906"/>
                </a:lnTo>
                <a:lnTo>
                  <a:pt x="3217164" y="516890"/>
                </a:lnTo>
                <a:lnTo>
                  <a:pt x="3250183" y="516890"/>
                </a:lnTo>
                <a:lnTo>
                  <a:pt x="3250183" y="258445"/>
                </a:lnTo>
                <a:lnTo>
                  <a:pt x="3248021" y="247782"/>
                </a:lnTo>
                <a:lnTo>
                  <a:pt x="3242119" y="239061"/>
                </a:lnTo>
                <a:lnTo>
                  <a:pt x="3233360" y="233173"/>
                </a:lnTo>
                <a:lnTo>
                  <a:pt x="3222625" y="231012"/>
                </a:lnTo>
                <a:lnTo>
                  <a:pt x="54990" y="231012"/>
                </a:lnTo>
                <a:lnTo>
                  <a:pt x="54990" y="0"/>
                </a:lnTo>
                <a:close/>
              </a:path>
            </a:pathLst>
          </a:custGeom>
          <a:solidFill>
            <a:srgbClr val="58815D"/>
          </a:solidFill>
          <a:ln w="9525">
            <a:noFill/>
            <a:round/>
            <a:headEnd/>
            <a:tailEnd/>
          </a:ln>
        </p:spPr>
        <p:txBody>
          <a:bodyPr lIns="0" tIns="0" rIns="0" bIns="0"/>
          <a:lstStyle/>
          <a:p>
            <a:endParaRPr lang="ru-RU"/>
          </a:p>
        </p:txBody>
      </p:sp>
      <p:sp>
        <p:nvSpPr>
          <p:cNvPr id="11267" name="object 3"/>
          <p:cNvSpPr>
            <a:spLocks/>
          </p:cNvSpPr>
          <p:nvPr/>
        </p:nvSpPr>
        <p:spPr bwMode="auto">
          <a:xfrm>
            <a:off x="4370388" y="3201988"/>
            <a:ext cx="92075" cy="515937"/>
          </a:xfrm>
          <a:custGeom>
            <a:avLst/>
            <a:gdLst>
              <a:gd name="T0" fmla="*/ 12721 w 91439"/>
              <a:gd name="T1" fmla="*/ 0 h 515620"/>
              <a:gd name="T2" fmla="*/ 0 w 91439"/>
              <a:gd name="T3" fmla="*/ 0 h 515620"/>
              <a:gd name="T4" fmla="*/ 0 w 91439"/>
              <a:gd name="T5" fmla="*/ 260547 h 515620"/>
              <a:gd name="T6" fmla="*/ 2515 w 91439"/>
              <a:gd name="T7" fmla="*/ 271431 h 515620"/>
              <a:gd name="T8" fmla="*/ 9374 w 91439"/>
              <a:gd name="T9" fmla="*/ 280307 h 515620"/>
              <a:gd name="T10" fmla="*/ 19531 w 91439"/>
              <a:gd name="T11" fmla="*/ 286291 h 515620"/>
              <a:gd name="T12" fmla="*/ 31951 w 91439"/>
              <a:gd name="T13" fmla="*/ 288482 h 515620"/>
              <a:gd name="T14" fmla="*/ 42452 w 91439"/>
              <a:gd name="T15" fmla="*/ 288482 h 515620"/>
              <a:gd name="T16" fmla="*/ 42452 w 91439"/>
              <a:gd name="T17" fmla="*/ 522510 h 515620"/>
              <a:gd name="T18" fmla="*/ 55174 w 91439"/>
              <a:gd name="T19" fmla="*/ 522510 h 515620"/>
              <a:gd name="T20" fmla="*/ 55174 w 91439"/>
              <a:gd name="T21" fmla="*/ 277281 h 515620"/>
              <a:gd name="T22" fmla="*/ 21446 w 91439"/>
              <a:gd name="T23" fmla="*/ 277281 h 515620"/>
              <a:gd name="T24" fmla="*/ 12721 w 91439"/>
              <a:gd name="T25" fmla="*/ 269818 h 515620"/>
              <a:gd name="T26" fmla="*/ 12721 w 91439"/>
              <a:gd name="T27" fmla="*/ 0 h 515620"/>
              <a:gd name="T28" fmla="*/ 64046 w 91439"/>
              <a:gd name="T29" fmla="*/ 0 h 515620"/>
              <a:gd name="T30" fmla="*/ 25591 w 91439"/>
              <a:gd name="T31" fmla="*/ 0 h 515620"/>
              <a:gd name="T32" fmla="*/ 25591 w 91439"/>
              <a:gd name="T33" fmla="*/ 263637 h 515620"/>
              <a:gd name="T34" fmla="*/ 28401 w 91439"/>
              <a:gd name="T35" fmla="*/ 266213 h 515620"/>
              <a:gd name="T36" fmla="*/ 68047 w 91439"/>
              <a:gd name="T37" fmla="*/ 266213 h 515620"/>
              <a:gd name="T38" fmla="*/ 68047 w 91439"/>
              <a:gd name="T39" fmla="*/ 522510 h 515620"/>
              <a:gd name="T40" fmla="*/ 106504 w 91439"/>
              <a:gd name="T41" fmla="*/ 522510 h 515620"/>
              <a:gd name="T42" fmla="*/ 106504 w 91439"/>
              <a:gd name="T43" fmla="*/ 260547 h 515620"/>
              <a:gd name="T44" fmla="*/ 103983 w 91439"/>
              <a:gd name="T45" fmla="*/ 249739 h 515620"/>
              <a:gd name="T46" fmla="*/ 97110 w 91439"/>
              <a:gd name="T47" fmla="*/ 240899 h 515620"/>
              <a:gd name="T48" fmla="*/ 86908 w 91439"/>
              <a:gd name="T49" fmla="*/ 234931 h 515620"/>
              <a:gd name="T50" fmla="*/ 74404 w 91439"/>
              <a:gd name="T51" fmla="*/ 232742 h 515620"/>
              <a:gd name="T52" fmla="*/ 64046 w 91439"/>
              <a:gd name="T53" fmla="*/ 232742 h 515620"/>
              <a:gd name="T54" fmla="*/ 64046 w 91439"/>
              <a:gd name="T55" fmla="*/ 0 h 5156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439"/>
              <a:gd name="T85" fmla="*/ 0 h 515620"/>
              <a:gd name="T86" fmla="*/ 91439 w 91439"/>
              <a:gd name="T87" fmla="*/ 515620 h 5156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439" h="515620">
                <a:moveTo>
                  <a:pt x="10922" y="0"/>
                </a:moveTo>
                <a:lnTo>
                  <a:pt x="0" y="0"/>
                </a:lnTo>
                <a:lnTo>
                  <a:pt x="0" y="257048"/>
                </a:lnTo>
                <a:lnTo>
                  <a:pt x="2160" y="267783"/>
                </a:lnTo>
                <a:lnTo>
                  <a:pt x="8048" y="276542"/>
                </a:lnTo>
                <a:lnTo>
                  <a:pt x="16769" y="282444"/>
                </a:lnTo>
                <a:lnTo>
                  <a:pt x="27432" y="284607"/>
                </a:lnTo>
                <a:lnTo>
                  <a:pt x="36449" y="284607"/>
                </a:lnTo>
                <a:lnTo>
                  <a:pt x="36449" y="515493"/>
                </a:lnTo>
                <a:lnTo>
                  <a:pt x="47371" y="515493"/>
                </a:lnTo>
                <a:lnTo>
                  <a:pt x="47371" y="273558"/>
                </a:lnTo>
                <a:lnTo>
                  <a:pt x="18414" y="273558"/>
                </a:lnTo>
                <a:lnTo>
                  <a:pt x="10922" y="266192"/>
                </a:lnTo>
                <a:lnTo>
                  <a:pt x="10922" y="0"/>
                </a:lnTo>
                <a:close/>
              </a:path>
              <a:path w="91439" h="515620">
                <a:moveTo>
                  <a:pt x="54990" y="0"/>
                </a:moveTo>
                <a:lnTo>
                  <a:pt x="21971" y="0"/>
                </a:lnTo>
                <a:lnTo>
                  <a:pt x="21971" y="260096"/>
                </a:lnTo>
                <a:lnTo>
                  <a:pt x="24384" y="262636"/>
                </a:lnTo>
                <a:lnTo>
                  <a:pt x="58420" y="262636"/>
                </a:lnTo>
                <a:lnTo>
                  <a:pt x="58420" y="515493"/>
                </a:lnTo>
                <a:lnTo>
                  <a:pt x="91439" y="515493"/>
                </a:lnTo>
                <a:lnTo>
                  <a:pt x="91439" y="257048"/>
                </a:lnTo>
                <a:lnTo>
                  <a:pt x="89277" y="246385"/>
                </a:lnTo>
                <a:lnTo>
                  <a:pt x="83375" y="237664"/>
                </a:lnTo>
                <a:lnTo>
                  <a:pt x="74616" y="231776"/>
                </a:lnTo>
                <a:lnTo>
                  <a:pt x="63881" y="229616"/>
                </a:lnTo>
                <a:lnTo>
                  <a:pt x="54990" y="229616"/>
                </a:lnTo>
                <a:lnTo>
                  <a:pt x="54990" y="0"/>
                </a:lnTo>
                <a:close/>
              </a:path>
            </a:pathLst>
          </a:custGeom>
          <a:solidFill>
            <a:srgbClr val="58815D"/>
          </a:solidFill>
          <a:ln w="9525">
            <a:noFill/>
            <a:round/>
            <a:headEnd/>
            <a:tailEnd/>
          </a:ln>
        </p:spPr>
        <p:txBody>
          <a:bodyPr lIns="0" tIns="0" rIns="0" bIns="0"/>
          <a:lstStyle/>
          <a:p>
            <a:endParaRPr lang="ru-RU"/>
          </a:p>
        </p:txBody>
      </p:sp>
      <p:sp>
        <p:nvSpPr>
          <p:cNvPr id="11268" name="object 4"/>
          <p:cNvSpPr>
            <a:spLocks/>
          </p:cNvSpPr>
          <p:nvPr/>
        </p:nvSpPr>
        <p:spPr bwMode="auto">
          <a:xfrm>
            <a:off x="1595438" y="3201988"/>
            <a:ext cx="2830512" cy="515937"/>
          </a:xfrm>
          <a:custGeom>
            <a:avLst/>
            <a:gdLst>
              <a:gd name="T0" fmla="*/ 2805916 w 2829560"/>
              <a:gd name="T1" fmla="*/ 0 h 516889"/>
              <a:gd name="T2" fmla="*/ 2794914 w 2829560"/>
              <a:gd name="T3" fmla="*/ 0 h 516889"/>
              <a:gd name="T4" fmla="*/ 2794914 w 2829560"/>
              <a:gd name="T5" fmla="*/ 221831 h 516889"/>
              <a:gd name="T6" fmla="*/ 27629 w 2829560"/>
              <a:gd name="T7" fmla="*/ 221831 h 516889"/>
              <a:gd name="T8" fmla="*/ 16901 w 2829560"/>
              <a:gd name="T9" fmla="*/ 223905 h 516889"/>
              <a:gd name="T10" fmla="*/ 8114 w 2829560"/>
              <a:gd name="T11" fmla="*/ 229561 h 516889"/>
              <a:gd name="T12" fmla="*/ 2182 w 2829560"/>
              <a:gd name="T13" fmla="*/ 237933 h 516889"/>
              <a:gd name="T14" fmla="*/ 0 w 2829560"/>
              <a:gd name="T15" fmla="*/ 248173 h 516889"/>
              <a:gd name="T16" fmla="*/ 0 w 2829560"/>
              <a:gd name="T17" fmla="*/ 496346 h 516889"/>
              <a:gd name="T18" fmla="*/ 11009 w 2829560"/>
              <a:gd name="T19" fmla="*/ 496346 h 516889"/>
              <a:gd name="T20" fmla="*/ 11009 w 2829560"/>
              <a:gd name="T21" fmla="*/ 239393 h 516889"/>
              <a:gd name="T22" fmla="*/ 18419 w 2829560"/>
              <a:gd name="T23" fmla="*/ 232320 h 516889"/>
              <a:gd name="T24" fmla="*/ 2805916 w 2829560"/>
              <a:gd name="T25" fmla="*/ 232320 h 516889"/>
              <a:gd name="T26" fmla="*/ 2805916 w 2829560"/>
              <a:gd name="T27" fmla="*/ 0 h 516889"/>
              <a:gd name="T28" fmla="*/ 2850315 w 2829560"/>
              <a:gd name="T29" fmla="*/ 0 h 516889"/>
              <a:gd name="T30" fmla="*/ 2817047 w 2829560"/>
              <a:gd name="T31" fmla="*/ 0 h 516889"/>
              <a:gd name="T32" fmla="*/ 2817047 w 2829560"/>
              <a:gd name="T33" fmla="*/ 242929 h 516889"/>
              <a:gd name="T34" fmla="*/ 24559 w 2829560"/>
              <a:gd name="T35" fmla="*/ 242929 h 516889"/>
              <a:gd name="T36" fmla="*/ 22124 w 2829560"/>
              <a:gd name="T37" fmla="*/ 245246 h 516889"/>
              <a:gd name="T38" fmla="*/ 22124 w 2829560"/>
              <a:gd name="T39" fmla="*/ 496346 h 516889"/>
              <a:gd name="T40" fmla="*/ 55408 w 2829560"/>
              <a:gd name="T41" fmla="*/ 496346 h 516889"/>
              <a:gd name="T42" fmla="*/ 55408 w 2829560"/>
              <a:gd name="T43" fmla="*/ 274637 h 516889"/>
              <a:gd name="T44" fmla="*/ 2822551 w 2829560"/>
              <a:gd name="T45" fmla="*/ 274637 h 516889"/>
              <a:gd name="T46" fmla="*/ 2833365 w 2829560"/>
              <a:gd name="T47" fmla="*/ 272560 h 516889"/>
              <a:gd name="T48" fmla="*/ 2842188 w 2829560"/>
              <a:gd name="T49" fmla="*/ 266895 h 516889"/>
              <a:gd name="T50" fmla="*/ 2848134 w 2829560"/>
              <a:gd name="T51" fmla="*/ 258482 h 516889"/>
              <a:gd name="T52" fmla="*/ 2850315 w 2829560"/>
              <a:gd name="T53" fmla="*/ 248173 h 516889"/>
              <a:gd name="T54" fmla="*/ 2850315 w 2829560"/>
              <a:gd name="T55" fmla="*/ 0 h 5168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29560"/>
              <a:gd name="T85" fmla="*/ 0 h 516889"/>
              <a:gd name="T86" fmla="*/ 2829560 w 2829560"/>
              <a:gd name="T87" fmla="*/ 516889 h 5168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29560" h="516889">
                <a:moveTo>
                  <a:pt x="2785237" y="0"/>
                </a:moveTo>
                <a:lnTo>
                  <a:pt x="2774315" y="0"/>
                </a:lnTo>
                <a:lnTo>
                  <a:pt x="2774315" y="231012"/>
                </a:lnTo>
                <a:lnTo>
                  <a:pt x="27431" y="231012"/>
                </a:lnTo>
                <a:lnTo>
                  <a:pt x="16769" y="233173"/>
                </a:lnTo>
                <a:lnTo>
                  <a:pt x="8048" y="239061"/>
                </a:lnTo>
                <a:lnTo>
                  <a:pt x="2160" y="247782"/>
                </a:lnTo>
                <a:lnTo>
                  <a:pt x="0" y="258445"/>
                </a:lnTo>
                <a:lnTo>
                  <a:pt x="0" y="516890"/>
                </a:lnTo>
                <a:lnTo>
                  <a:pt x="10921" y="516890"/>
                </a:lnTo>
                <a:lnTo>
                  <a:pt x="10921" y="249301"/>
                </a:lnTo>
                <a:lnTo>
                  <a:pt x="18287" y="241935"/>
                </a:lnTo>
                <a:lnTo>
                  <a:pt x="2785237" y="241935"/>
                </a:lnTo>
                <a:lnTo>
                  <a:pt x="2785237" y="0"/>
                </a:lnTo>
                <a:close/>
              </a:path>
              <a:path w="2829560" h="516889">
                <a:moveTo>
                  <a:pt x="2829305" y="0"/>
                </a:moveTo>
                <a:lnTo>
                  <a:pt x="2796286" y="0"/>
                </a:lnTo>
                <a:lnTo>
                  <a:pt x="2796286" y="252984"/>
                </a:lnTo>
                <a:lnTo>
                  <a:pt x="24383" y="252984"/>
                </a:lnTo>
                <a:lnTo>
                  <a:pt x="21970" y="255397"/>
                </a:lnTo>
                <a:lnTo>
                  <a:pt x="21970" y="516890"/>
                </a:lnTo>
                <a:lnTo>
                  <a:pt x="54990" y="516890"/>
                </a:lnTo>
                <a:lnTo>
                  <a:pt x="54990" y="286004"/>
                </a:lnTo>
                <a:lnTo>
                  <a:pt x="2801747" y="286004"/>
                </a:lnTo>
                <a:lnTo>
                  <a:pt x="2812482" y="283841"/>
                </a:lnTo>
                <a:lnTo>
                  <a:pt x="2821241" y="277939"/>
                </a:lnTo>
                <a:lnTo>
                  <a:pt x="2827143" y="269180"/>
                </a:lnTo>
                <a:lnTo>
                  <a:pt x="2829305" y="258445"/>
                </a:lnTo>
                <a:lnTo>
                  <a:pt x="2829305" y="0"/>
                </a:lnTo>
                <a:close/>
              </a:path>
            </a:pathLst>
          </a:custGeom>
          <a:solidFill>
            <a:srgbClr val="58815D"/>
          </a:solidFill>
          <a:ln w="9525">
            <a:noFill/>
            <a:round/>
            <a:headEnd/>
            <a:tailEnd/>
          </a:ln>
        </p:spPr>
        <p:txBody>
          <a:bodyPr lIns="0" tIns="0" rIns="0" bIns="0"/>
          <a:lstStyle/>
          <a:p>
            <a:endParaRPr lang="ru-RU"/>
          </a:p>
        </p:txBody>
      </p:sp>
      <p:sp>
        <p:nvSpPr>
          <p:cNvPr id="11269" name="object 5"/>
          <p:cNvSpPr>
            <a:spLocks noChangeArrowheads="1"/>
          </p:cNvSpPr>
          <p:nvPr/>
        </p:nvSpPr>
        <p:spPr bwMode="auto">
          <a:xfrm>
            <a:off x="2133600" y="1600200"/>
            <a:ext cx="4800600" cy="1752599"/>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70" name="object 6"/>
          <p:cNvSpPr txBox="1">
            <a:spLocks noChangeArrowheads="1"/>
          </p:cNvSpPr>
          <p:nvPr/>
        </p:nvSpPr>
        <p:spPr bwMode="auto">
          <a:xfrm>
            <a:off x="2438400" y="1752600"/>
            <a:ext cx="4267200" cy="641201"/>
          </a:xfrm>
          <a:prstGeom prst="rect">
            <a:avLst/>
          </a:prstGeom>
          <a:noFill/>
          <a:ln w="9525">
            <a:noFill/>
            <a:miter lim="800000"/>
            <a:headEnd/>
            <a:tailEnd/>
          </a:ln>
        </p:spPr>
        <p:txBody>
          <a:bodyPr wrap="square" lIns="0" tIns="12700" rIns="0" bIns="0">
            <a:spAutoFit/>
          </a:bodyPr>
          <a:lstStyle/>
          <a:p>
            <a:pPr marL="53975">
              <a:spcBef>
                <a:spcPts val="100"/>
              </a:spcBef>
            </a:pPr>
            <a:endParaRPr lang="ru-RU" sz="2000" dirty="0" smtClean="0">
              <a:latin typeface="Constantia" pitchFamily="18" charset="0"/>
            </a:endParaRPr>
          </a:p>
          <a:p>
            <a:pPr marL="53975">
              <a:spcBef>
                <a:spcPts val="100"/>
              </a:spcBef>
            </a:pPr>
            <a:r>
              <a:rPr lang="ru-RU" sz="2000" dirty="0" smtClean="0">
                <a:latin typeface="Constantia" pitchFamily="18" charset="0"/>
              </a:rPr>
              <a:t>МУНИЦИПАЛЬНЫЕ ПРОГРАММЫ</a:t>
            </a:r>
            <a:endParaRPr lang="ru-RU" sz="2000" dirty="0">
              <a:latin typeface="Constantia" pitchFamily="18" charset="0"/>
            </a:endParaRPr>
          </a:p>
        </p:txBody>
      </p:sp>
      <p:sp>
        <p:nvSpPr>
          <p:cNvPr id="11271" name="object 7"/>
          <p:cNvSpPr>
            <a:spLocks noChangeArrowheads="1"/>
          </p:cNvSpPr>
          <p:nvPr/>
        </p:nvSpPr>
        <p:spPr bwMode="auto">
          <a:xfrm>
            <a:off x="381000" y="3657600"/>
            <a:ext cx="2536825" cy="2819400"/>
          </a:xfrm>
          <a:prstGeom prst="rect">
            <a:avLst/>
          </a:prstGeom>
          <a:blipFill dpi="0" rotWithShape="1">
            <a:blip r:embed="rId3" cstate="print"/>
            <a:srcRect/>
            <a:stretch>
              <a:fillRect/>
            </a:stretch>
          </a:blipFill>
          <a:ln w="9525">
            <a:noFill/>
            <a:miter lim="800000"/>
            <a:headEnd/>
            <a:tailEnd/>
          </a:ln>
        </p:spPr>
        <p:txBody>
          <a:bodyPr lIns="0" tIns="0" rIns="0" bIns="0"/>
          <a:lstStyle/>
          <a:p>
            <a:pPr marL="12700" algn="ctr">
              <a:spcBef>
                <a:spcPts val="100"/>
              </a:spcBef>
            </a:pPr>
            <a:endParaRPr lang="ru-RU" b="1" dirty="0">
              <a:latin typeface="Constantia" pitchFamily="18" charset="0"/>
            </a:endParaRPr>
          </a:p>
          <a:p>
            <a:pPr marL="12700" algn="ctr">
              <a:spcBef>
                <a:spcPts val="100"/>
              </a:spcBef>
            </a:pPr>
            <a:r>
              <a:rPr lang="ru-RU" sz="1400" b="1" dirty="0" smtClean="0">
                <a:latin typeface="Constantia" pitchFamily="18" charset="0"/>
              </a:rPr>
              <a:t>Комплексное развитие территории Клопицкого сельского поселения Волосовского муниципального района Ленинградской области </a:t>
            </a:r>
            <a:endParaRPr lang="ru-RU" b="1" dirty="0" smtClean="0">
              <a:latin typeface="Constantia" pitchFamily="18" charset="0"/>
            </a:endParaRPr>
          </a:p>
          <a:p>
            <a:pPr marL="12700" algn="ctr">
              <a:spcBef>
                <a:spcPts val="100"/>
              </a:spcBef>
            </a:pPr>
            <a:endParaRPr lang="ru-RU" b="1" dirty="0">
              <a:latin typeface="Constantia" pitchFamily="18" charset="0"/>
            </a:endParaRPr>
          </a:p>
          <a:p>
            <a:pPr marL="12700" algn="ctr">
              <a:spcBef>
                <a:spcPts val="100"/>
              </a:spcBef>
            </a:pPr>
            <a:r>
              <a:rPr lang="ru-RU" sz="1400" dirty="0" smtClean="0">
                <a:latin typeface="Arial" pitchFamily="34" charset="0"/>
                <a:cs typeface="Arial" pitchFamily="34" charset="0"/>
              </a:rPr>
              <a:t>20 714,30 тыс.руб.</a:t>
            </a:r>
          </a:p>
          <a:p>
            <a:pPr marL="12700" algn="ctr">
              <a:spcBef>
                <a:spcPts val="100"/>
              </a:spcBef>
            </a:pPr>
            <a:r>
              <a:rPr lang="ru-RU" sz="1400" i="1" dirty="0" smtClean="0">
                <a:latin typeface="Arial" pitchFamily="34" charset="0"/>
                <a:cs typeface="Arial" pitchFamily="34" charset="0"/>
              </a:rPr>
              <a:t>29,3%</a:t>
            </a:r>
            <a:endParaRPr lang="ru-RU" sz="1400" i="1" dirty="0">
              <a:latin typeface="Arial" pitchFamily="34" charset="0"/>
              <a:cs typeface="Arial" pitchFamily="34" charset="0"/>
            </a:endParaRPr>
          </a:p>
        </p:txBody>
      </p:sp>
      <p:sp>
        <p:nvSpPr>
          <p:cNvPr id="11272" name="object 8"/>
          <p:cNvSpPr txBox="1">
            <a:spLocks noChangeArrowheads="1"/>
          </p:cNvSpPr>
          <p:nvPr/>
        </p:nvSpPr>
        <p:spPr bwMode="auto">
          <a:xfrm>
            <a:off x="392113" y="3819525"/>
            <a:ext cx="2154237" cy="300038"/>
          </a:xfrm>
          <a:prstGeom prst="rect">
            <a:avLst/>
          </a:prstGeom>
          <a:noFill/>
          <a:ln w="9525">
            <a:noFill/>
            <a:miter lim="800000"/>
            <a:headEnd/>
            <a:tailEnd/>
          </a:ln>
        </p:spPr>
        <p:txBody>
          <a:bodyPr lIns="0" tIns="12700" rIns="0" bIns="0">
            <a:spAutoFit/>
          </a:bodyPr>
          <a:lstStyle/>
          <a:p>
            <a:pPr marL="12700">
              <a:spcBef>
                <a:spcPts val="100"/>
              </a:spcBef>
            </a:pPr>
            <a:endParaRPr lang="ru-RU" dirty="0">
              <a:latin typeface="Constantia" pitchFamily="18" charset="0"/>
            </a:endParaRPr>
          </a:p>
        </p:txBody>
      </p:sp>
      <p:sp>
        <p:nvSpPr>
          <p:cNvPr id="11274" name="object 10"/>
          <p:cNvSpPr>
            <a:spLocks noChangeArrowheads="1"/>
          </p:cNvSpPr>
          <p:nvPr/>
        </p:nvSpPr>
        <p:spPr bwMode="auto">
          <a:xfrm>
            <a:off x="3200400" y="3733800"/>
            <a:ext cx="2536825" cy="2667000"/>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75" name="object 11"/>
          <p:cNvSpPr txBox="1">
            <a:spLocks noChangeArrowheads="1"/>
          </p:cNvSpPr>
          <p:nvPr/>
        </p:nvSpPr>
        <p:spPr bwMode="auto">
          <a:xfrm>
            <a:off x="3222625" y="3886200"/>
            <a:ext cx="2424113" cy="2051844"/>
          </a:xfrm>
          <a:prstGeom prst="rect">
            <a:avLst/>
          </a:prstGeom>
          <a:noFill/>
          <a:ln w="9525">
            <a:noFill/>
            <a:miter lim="800000"/>
            <a:headEnd/>
            <a:tailEnd/>
          </a:ln>
        </p:spPr>
        <p:txBody>
          <a:bodyPr wrap="square" lIns="0" tIns="12700" rIns="0" bIns="0">
            <a:spAutoFit/>
          </a:bodyPr>
          <a:lstStyle/>
          <a:p>
            <a:pPr marL="12700" algn="ctr">
              <a:spcBef>
                <a:spcPts val="100"/>
              </a:spcBef>
            </a:pPr>
            <a:r>
              <a:rPr lang="ru-RU" sz="1400" b="1" dirty="0" smtClean="0">
                <a:latin typeface="Constantia" pitchFamily="18" charset="0"/>
              </a:rPr>
              <a:t>Развитие социальной сферы</a:t>
            </a:r>
            <a:r>
              <a:rPr lang="ru-RU" sz="1400" b="1" dirty="0" smtClean="0">
                <a:latin typeface="Constantia" pitchFamily="18" charset="0"/>
              </a:rPr>
              <a:t> Клопицкого сельского поселения Волосовского муниципального района Ленинградской области</a:t>
            </a:r>
            <a:r>
              <a:rPr lang="ru-RU" sz="1400" b="1" dirty="0" smtClean="0">
                <a:latin typeface="Constantia" pitchFamily="18" charset="0"/>
              </a:rPr>
              <a:t> </a:t>
            </a:r>
          </a:p>
          <a:p>
            <a:pPr marL="12700" algn="ctr">
              <a:spcBef>
                <a:spcPts val="100"/>
              </a:spcBef>
            </a:pPr>
            <a:endParaRPr lang="ru-RU" b="1" dirty="0">
              <a:latin typeface="Constantia" pitchFamily="18" charset="0"/>
            </a:endParaRPr>
          </a:p>
          <a:p>
            <a:pPr marL="12700" algn="ctr">
              <a:spcBef>
                <a:spcPts val="100"/>
              </a:spcBef>
            </a:pPr>
            <a:r>
              <a:rPr lang="ru-RU" sz="1400" dirty="0" smtClean="0">
                <a:latin typeface="Arial" pitchFamily="34" charset="0"/>
                <a:cs typeface="Arial" pitchFamily="34" charset="0"/>
              </a:rPr>
              <a:t>27 321,40тыс.руб.</a:t>
            </a:r>
          </a:p>
          <a:p>
            <a:pPr marL="12700" algn="ctr">
              <a:spcBef>
                <a:spcPts val="100"/>
              </a:spcBef>
            </a:pPr>
            <a:r>
              <a:rPr lang="ru-RU" sz="1400" dirty="0" smtClean="0">
                <a:latin typeface="Arial" pitchFamily="34" charset="0"/>
                <a:cs typeface="Arial" pitchFamily="34" charset="0"/>
              </a:rPr>
              <a:t>38,7 %</a:t>
            </a:r>
            <a:endParaRPr lang="ru-RU" sz="1400" dirty="0">
              <a:latin typeface="Arial" pitchFamily="34" charset="0"/>
              <a:cs typeface="Arial" pitchFamily="34" charset="0"/>
            </a:endParaRPr>
          </a:p>
        </p:txBody>
      </p:sp>
      <p:sp>
        <p:nvSpPr>
          <p:cNvPr id="11277" name="object 13"/>
          <p:cNvSpPr>
            <a:spLocks noChangeArrowheads="1"/>
          </p:cNvSpPr>
          <p:nvPr/>
        </p:nvSpPr>
        <p:spPr bwMode="auto">
          <a:xfrm>
            <a:off x="5943600" y="3733800"/>
            <a:ext cx="2962275" cy="266700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78" name="object 14"/>
          <p:cNvSpPr txBox="1">
            <a:spLocks noChangeArrowheads="1"/>
          </p:cNvSpPr>
          <p:nvPr/>
        </p:nvSpPr>
        <p:spPr bwMode="auto">
          <a:xfrm>
            <a:off x="6096000" y="3886200"/>
            <a:ext cx="2590800" cy="1804084"/>
          </a:xfrm>
          <a:prstGeom prst="rect">
            <a:avLst/>
          </a:prstGeom>
          <a:noFill/>
          <a:ln w="9525">
            <a:noFill/>
            <a:miter lim="800000"/>
            <a:headEnd/>
            <a:tailEnd/>
          </a:ln>
        </p:spPr>
        <p:txBody>
          <a:bodyPr wrap="square" lIns="0" tIns="7620" rIns="0" bIns="0">
            <a:spAutoFit/>
          </a:bodyPr>
          <a:lstStyle/>
          <a:p>
            <a:pPr marL="88900" indent="-88900" algn="ctr">
              <a:lnSpc>
                <a:spcPct val="102000"/>
              </a:lnSpc>
              <a:spcBef>
                <a:spcPts val="63"/>
              </a:spcBef>
            </a:pPr>
            <a:r>
              <a:rPr lang="ru-RU" sz="1400" b="1" dirty="0" smtClean="0">
                <a:latin typeface="Constantia" pitchFamily="18" charset="0"/>
              </a:rPr>
              <a:t>Муниципальное управление </a:t>
            </a:r>
            <a:r>
              <a:rPr lang="ru-RU" sz="1400" b="1" dirty="0" smtClean="0">
                <a:latin typeface="Constantia" pitchFamily="18" charset="0"/>
              </a:rPr>
              <a:t>Клопицкого сельского поселения Волосовского муниципального района Ленинградской области </a:t>
            </a:r>
            <a:endParaRPr lang="ru-RU" sz="1400" b="1" dirty="0" smtClean="0">
              <a:latin typeface="Constantia" pitchFamily="18" charset="0"/>
            </a:endParaRPr>
          </a:p>
          <a:p>
            <a:pPr marL="752475" indent="-234950">
              <a:lnSpc>
                <a:spcPct val="102000"/>
              </a:lnSpc>
              <a:spcBef>
                <a:spcPts val="63"/>
              </a:spcBef>
            </a:pPr>
            <a:endParaRPr lang="ru-RU" sz="1400" b="1" dirty="0">
              <a:latin typeface="Constantia" pitchFamily="18" charset="0"/>
            </a:endParaRPr>
          </a:p>
          <a:p>
            <a:pPr marL="752475" indent="-234950">
              <a:lnSpc>
                <a:spcPct val="102000"/>
              </a:lnSpc>
              <a:spcBef>
                <a:spcPts val="63"/>
              </a:spcBef>
            </a:pPr>
            <a:r>
              <a:rPr lang="ru-RU" sz="1400" dirty="0" smtClean="0">
                <a:latin typeface="Arial" pitchFamily="34" charset="0"/>
                <a:cs typeface="Arial" pitchFamily="34" charset="0"/>
              </a:rPr>
              <a:t>22 518,18тыс.руб.</a:t>
            </a:r>
          </a:p>
          <a:p>
            <a:pPr marL="752475" indent="-234950">
              <a:lnSpc>
                <a:spcPct val="102000"/>
              </a:lnSpc>
              <a:spcBef>
                <a:spcPts val="63"/>
              </a:spcBef>
            </a:pPr>
            <a:r>
              <a:rPr lang="ru-RU" sz="1400" dirty="0" smtClean="0">
                <a:latin typeface="Arial" pitchFamily="34" charset="0"/>
                <a:cs typeface="Arial" pitchFamily="34" charset="0"/>
              </a:rPr>
              <a:t>31,9%</a:t>
            </a:r>
            <a:endParaRPr lang="ru-RU" sz="1400" dirty="0">
              <a:latin typeface="Arial" pitchFamily="34" charset="0"/>
              <a:cs typeface="Arial" pitchFamily="34" charset="0"/>
            </a:endParaRPr>
          </a:p>
        </p:txBody>
      </p:sp>
      <p:sp>
        <p:nvSpPr>
          <p:cNvPr id="11279" name="object 15"/>
          <p:cNvSpPr>
            <a:spLocks noChangeArrowheads="1"/>
          </p:cNvSpPr>
          <p:nvPr/>
        </p:nvSpPr>
        <p:spPr bwMode="auto">
          <a:xfrm>
            <a:off x="247650" y="4763"/>
            <a:ext cx="8645525" cy="649287"/>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81" name="object 17"/>
          <p:cNvSpPr>
            <a:spLocks noGrp="1"/>
          </p:cNvSpPr>
          <p:nvPr>
            <p:ph type="title"/>
          </p:nvPr>
        </p:nvSpPr>
        <p:spPr>
          <a:xfrm>
            <a:off x="330200" y="979488"/>
            <a:ext cx="7831138" cy="566737"/>
          </a:xfrm>
        </p:spPr>
        <p:txBody>
          <a:bodyPr tIns="12700"/>
          <a:lstStyle/>
          <a:p>
            <a:pPr lvl="0" algn="ctr"/>
            <a:r>
              <a:rPr lang="ru-RU" sz="1800" b="1" dirty="0" smtClean="0">
                <a:latin typeface="Times New Roman" pitchFamily="18" charset="0"/>
                <a:cs typeface="Times New Roman" pitchFamily="18" charset="0"/>
              </a:rPr>
              <a:t>Структура расходов  бюджета муниципального образования Клопицкое сельское поселение в программном формате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на 2023 год    </a:t>
            </a:r>
            <a:endParaRPr lang="ru-RU" sz="1800" dirty="0"/>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2"/>
          <p:cNvSpPr>
            <a:spLocks noChangeArrowheads="1"/>
          </p:cNvSpPr>
          <p:nvPr/>
        </p:nvSpPr>
        <p:spPr bwMode="auto">
          <a:xfrm>
            <a:off x="479425" y="150813"/>
            <a:ext cx="8294688" cy="1006475"/>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9459" name="object 3"/>
          <p:cNvSpPr>
            <a:spLocks noGrp="1"/>
          </p:cNvSpPr>
          <p:nvPr>
            <p:ph type="title"/>
          </p:nvPr>
        </p:nvSpPr>
        <p:spPr>
          <a:xfrm>
            <a:off x="3548063" y="420688"/>
            <a:ext cx="2165350" cy="360362"/>
          </a:xfrm>
        </p:spPr>
        <p:txBody>
          <a:bodyPr tIns="12065"/>
          <a:lstStyle/>
          <a:p>
            <a:pPr marL="12700" eaLnBrk="1" hangingPunct="1">
              <a:spcBef>
                <a:spcPts val="100"/>
              </a:spcBef>
            </a:pPr>
            <a:r>
              <a:rPr lang="ru-RU" sz="2200" smtClean="0">
                <a:solidFill>
                  <a:srgbClr val="FFFFFF"/>
                </a:solidFill>
                <a:latin typeface="Constantia" pitchFamily="18" charset="0"/>
                <a:ea typeface="Constantia" pitchFamily="18" charset="0"/>
                <a:cs typeface="Constantia" pitchFamily="18" charset="0"/>
              </a:rPr>
              <a:t>Обратная связь</a:t>
            </a:r>
            <a:endParaRPr lang="ru-RU" sz="2200" smtClean="0">
              <a:latin typeface="Constantia" pitchFamily="18" charset="0"/>
              <a:ea typeface="Constantia" pitchFamily="18" charset="0"/>
              <a:cs typeface="Constantia" pitchFamily="18" charset="0"/>
            </a:endParaRPr>
          </a:p>
        </p:txBody>
      </p:sp>
      <p:sp>
        <p:nvSpPr>
          <p:cNvPr id="19460" name="object 4"/>
          <p:cNvSpPr>
            <a:spLocks noChangeArrowheads="1"/>
          </p:cNvSpPr>
          <p:nvPr/>
        </p:nvSpPr>
        <p:spPr bwMode="auto">
          <a:xfrm>
            <a:off x="800100" y="1608138"/>
            <a:ext cx="7112000" cy="41529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9461" name="object 5"/>
          <p:cNvSpPr txBox="1">
            <a:spLocks noChangeArrowheads="1"/>
          </p:cNvSpPr>
          <p:nvPr/>
        </p:nvSpPr>
        <p:spPr bwMode="auto">
          <a:xfrm>
            <a:off x="2079625" y="2600325"/>
            <a:ext cx="4552950" cy="2168525"/>
          </a:xfrm>
          <a:prstGeom prst="rect">
            <a:avLst/>
          </a:prstGeom>
          <a:noFill/>
          <a:ln w="9525">
            <a:noFill/>
            <a:miter lim="800000"/>
            <a:headEnd/>
            <a:tailEnd/>
          </a:ln>
        </p:spPr>
        <p:txBody>
          <a:bodyPr lIns="0" tIns="13335" rIns="0" bIns="0">
            <a:spAutoFit/>
          </a:bodyPr>
          <a:lstStyle/>
          <a:p>
            <a:pPr marL="184150" indent="-58738" algn="just">
              <a:spcBef>
                <a:spcPts val="100"/>
              </a:spcBef>
            </a:pPr>
            <a:r>
              <a:rPr lang="ru-RU" sz="2000">
                <a:solidFill>
                  <a:srgbClr val="FFFFFF"/>
                </a:solidFill>
                <a:latin typeface="Constantia" pitchFamily="18" charset="0"/>
              </a:rPr>
              <a:t>Уважаемые пользователи! Направить  свои мнения и пожелания по работе  рубрики “Бюджет для граждан” вы</a:t>
            </a:r>
            <a:endParaRPr lang="ru-RU" sz="2000">
              <a:latin typeface="Constantia" pitchFamily="18" charset="0"/>
            </a:endParaRPr>
          </a:p>
          <a:p>
            <a:pPr marL="184150" indent="-58738" algn="ctr"/>
            <a:r>
              <a:rPr lang="ru-RU" sz="2000">
                <a:solidFill>
                  <a:srgbClr val="FFFFFF"/>
                </a:solidFill>
                <a:latin typeface="Constantia" pitchFamily="18" charset="0"/>
              </a:rPr>
              <a:t>можете по электронному адресу</a:t>
            </a:r>
            <a:endParaRPr lang="ru-RU" sz="2000">
              <a:latin typeface="Constantia" pitchFamily="18" charset="0"/>
            </a:endParaRPr>
          </a:p>
          <a:p>
            <a:pPr marL="184150" indent="-58738" algn="ctr"/>
            <a:r>
              <a:rPr lang="en-US" sz="2000" u="sng">
                <a:solidFill>
                  <a:srgbClr val="FFFFFF"/>
                </a:solidFill>
                <a:latin typeface="Constantia" pitchFamily="18" charset="0"/>
                <a:hlinkClick r:id="rId4"/>
              </a:rPr>
              <a:t>klopitsy@</a:t>
            </a:r>
            <a:r>
              <a:rPr lang="en-US" sz="2000" u="sng">
                <a:solidFill>
                  <a:srgbClr val="FFFFFF"/>
                </a:solidFill>
                <a:latin typeface="Constantia" pitchFamily="18" charset="0"/>
              </a:rPr>
              <a:t>mail.ru</a:t>
            </a:r>
            <a:endParaRPr lang="ru-RU" sz="2000" u="sng">
              <a:latin typeface="Constantia" pitchFamily="18" charset="0"/>
            </a:endParaRPr>
          </a:p>
          <a:p>
            <a:pPr marL="184150" indent="-58738" algn="ctr"/>
            <a:r>
              <a:rPr lang="ru-RU" sz="2000">
                <a:solidFill>
                  <a:srgbClr val="FFFFFF"/>
                </a:solidFill>
                <a:latin typeface="Constantia" pitchFamily="18" charset="0"/>
              </a:rPr>
              <a:t>Ждем Ваших вопросов и предложений!</a:t>
            </a:r>
            <a:endParaRPr lang="ru-RU" sz="2000">
              <a:latin typeface="Constantia" pitchFamily="18" charset="0"/>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0" y="381000"/>
            <a:ext cx="4618975" cy="369332"/>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a:spAutoFit/>
          </a:bodyPr>
          <a:lstStyle/>
          <a:p>
            <a:pPr>
              <a:defRPr/>
            </a:pPr>
            <a:r>
              <a:rPr lang="ru-RU" dirty="0">
                <a:latin typeface="Times New Roman" panose="02020603050405020304" pitchFamily="18" charset="0"/>
                <a:cs typeface="Times New Roman" panose="02020603050405020304" pitchFamily="18" charset="0"/>
              </a:rPr>
              <a:t>Основные понятия и термины</a:t>
            </a:r>
            <a:endParaRPr lang="ru-RU" dirty="0"/>
          </a:p>
        </p:txBody>
      </p:sp>
      <p:sp>
        <p:nvSpPr>
          <p:cNvPr id="8197" name="Rectangle 1"/>
          <p:cNvSpPr>
            <a:spLocks noChangeArrowheads="1"/>
          </p:cNvSpPr>
          <p:nvPr/>
        </p:nvSpPr>
        <p:spPr bwMode="auto">
          <a:xfrm>
            <a:off x="304800" y="1004888"/>
            <a:ext cx="8534400" cy="4248150"/>
          </a:xfrm>
          <a:prstGeom prst="rect">
            <a:avLst/>
          </a:prstGeom>
          <a:noFill/>
          <a:ln w="9525">
            <a:noFill/>
            <a:miter lim="800000"/>
            <a:headEnd/>
            <a:tailEnd/>
          </a:ln>
        </p:spPr>
        <p:txBody>
          <a:bodyPr anchor="ctr">
            <a:spAutoFit/>
          </a:bodyPr>
          <a:lstStyle/>
          <a:p>
            <a:pPr indent="450850" algn="just" eaLnBrk="0" hangingPunct="0"/>
            <a:r>
              <a:rPr lang="ru-RU" sz="1000" b="1">
                <a:latin typeface="Calibri" pitchFamily="34" charset="0"/>
              </a:rPr>
              <a:t>БЮДЖЕТ</a:t>
            </a:r>
            <a:r>
              <a:rPr lang="ru-RU" sz="1000">
                <a:latin typeface="Calibri" pitchFamily="34"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Расходования органами местного самоуправления района денежных средств для исполнения расходных обязательств Российской Федерации и Ленинградской области не допускается.</a:t>
            </a:r>
            <a:endParaRPr lang="ru-RU" sz="600"/>
          </a:p>
          <a:p>
            <a:pPr indent="450850" algn="just" eaLnBrk="0" hangingPunct="0"/>
            <a:r>
              <a:rPr lang="ru-RU" sz="1000" b="1">
                <a:latin typeface="Calibri" pitchFamily="34" charset="0"/>
              </a:rPr>
              <a:t>КОНСОЛИДИРОВАННЫЙ БЮДЖЕТ </a:t>
            </a:r>
            <a:r>
              <a:rPr lang="ru-RU" sz="1000">
                <a:latin typeface="Calibri" pitchFamily="34" charset="0"/>
              </a:rPr>
              <a:t>- свод бюджетов муниципальных образований Волосовского муниципального района без учета межбюджетных трансфертов между этими бюджетами.</a:t>
            </a:r>
            <a:endParaRPr lang="ru-RU" sz="600"/>
          </a:p>
          <a:p>
            <a:pPr indent="450850" algn="just" eaLnBrk="0" hangingPunct="0"/>
            <a:r>
              <a:rPr lang="ru-RU" sz="1000" b="1">
                <a:latin typeface="Calibri" pitchFamily="34" charset="0"/>
              </a:rPr>
              <a:t>ДОХОДЫ БЮДЖЕТА</a:t>
            </a:r>
            <a:r>
              <a:rPr lang="ru-RU" sz="1000">
                <a:latin typeface="Calibri" pitchFamily="34" charset="0"/>
              </a:rPr>
              <a:t> - поступающие в бюджет денежные средства.</a:t>
            </a:r>
            <a:endParaRPr lang="ru-RU" sz="600"/>
          </a:p>
          <a:p>
            <a:pPr indent="450850" algn="just" eaLnBrk="0" hangingPunct="0"/>
            <a:r>
              <a:rPr lang="ru-RU" sz="1000" b="1">
                <a:latin typeface="Calibri" pitchFamily="34" charset="0"/>
              </a:rPr>
              <a:t>РАСХОДЫ БЮДЖЕТА </a:t>
            </a:r>
            <a:r>
              <a:rPr lang="ru-RU" sz="1000">
                <a:latin typeface="Calibri" pitchFamily="34" charset="0"/>
              </a:rPr>
              <a:t>- выплачиваемые из бюджета денежные средства, которые направляются на финансовое обеспечение задач и функций органов местного самоуправления.</a:t>
            </a:r>
            <a:endParaRPr lang="ru-RU" sz="600"/>
          </a:p>
          <a:p>
            <a:pPr indent="450850" algn="just" eaLnBrk="0" hangingPunct="0"/>
            <a:r>
              <a:rPr lang="ru-RU" sz="1000" b="1">
                <a:latin typeface="Calibri" pitchFamily="34" charset="0"/>
              </a:rPr>
              <a:t>ДЕФИЦИТ БЮДЖЕТА </a:t>
            </a:r>
            <a:r>
              <a:rPr lang="ru-RU" sz="1000">
                <a:latin typeface="Calibri" pitchFamily="34" charset="0"/>
              </a:rPr>
              <a:t>- превышение расходов бюджета над его доходами.</a:t>
            </a:r>
            <a:endParaRPr lang="ru-RU" sz="600"/>
          </a:p>
          <a:p>
            <a:pPr indent="450850" algn="just" eaLnBrk="0" hangingPunct="0"/>
            <a:r>
              <a:rPr lang="ru-RU" sz="1000" b="1">
                <a:latin typeface="Calibri" pitchFamily="34" charset="0"/>
              </a:rPr>
              <a:t>ПРОФИЦИТ БЮДЖЕТА </a:t>
            </a:r>
            <a:r>
              <a:rPr lang="ru-RU" sz="1000">
                <a:latin typeface="Calibri" pitchFamily="34" charset="0"/>
              </a:rPr>
              <a:t>- превышение доходов бюджета над его расходами.</a:t>
            </a:r>
            <a:endParaRPr lang="ru-RU" sz="600"/>
          </a:p>
          <a:p>
            <a:pPr indent="450850" algn="just" eaLnBrk="0" hangingPunct="0"/>
            <a:r>
              <a:rPr lang="ru-RU" sz="1000" b="1">
                <a:latin typeface="Calibri" pitchFamily="34" charset="0"/>
              </a:rPr>
              <a:t>БЮДЖЕТНЫЕ АССИГНОВАНИЯ </a:t>
            </a:r>
            <a:r>
              <a:rPr lang="ru-RU" sz="1000">
                <a:latin typeface="Calibri" pitchFamily="34" charset="0"/>
              </a:rPr>
              <a:t>- предельные объемы денежных средств, предусмотренных в соответствующем финансовом году для исполнения бюджетных обязательств.</a:t>
            </a:r>
            <a:endParaRPr lang="ru-RU" sz="600"/>
          </a:p>
          <a:p>
            <a:pPr indent="450850" algn="just" eaLnBrk="0" hangingPunct="0"/>
            <a:r>
              <a:rPr lang="ru-RU" sz="1000" b="1">
                <a:latin typeface="Calibri" pitchFamily="34" charset="0"/>
              </a:rPr>
              <a:t>МЕЖБЮДЖЕТНЫЕ ТРАНСФЕРТЫ </a:t>
            </a:r>
            <a:r>
              <a:rPr lang="ru-RU" sz="1000">
                <a:latin typeface="Calibri" pitchFamily="34" charset="0"/>
              </a:rPr>
              <a:t>- 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600"/>
          </a:p>
          <a:p>
            <a:pPr indent="450850" algn="just" eaLnBrk="0" hangingPunct="0"/>
            <a:r>
              <a:rPr lang="ru-RU" sz="1000" b="1">
                <a:latin typeface="Calibri" pitchFamily="34" charset="0"/>
              </a:rPr>
              <a:t>ТЕКУЩИЙ ФИНАНСОВЫЙ ГОД </a:t>
            </a:r>
            <a:r>
              <a:rPr lang="ru-RU" sz="1000">
                <a:latin typeface="Calibri" pitchFamily="34" charset="0"/>
              </a:rPr>
              <a:t>-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endParaRPr lang="ru-RU" sz="600"/>
          </a:p>
          <a:p>
            <a:pPr indent="450850" algn="just" eaLnBrk="0" hangingPunct="0"/>
            <a:r>
              <a:rPr lang="ru-RU" sz="1000" b="1">
                <a:latin typeface="Calibri" pitchFamily="34" charset="0"/>
              </a:rPr>
              <a:t>ОЧЕРЕДНОЙ ФИНАНСОВЫЙ ГОД</a:t>
            </a:r>
            <a:r>
              <a:rPr lang="ru-RU" sz="1000">
                <a:latin typeface="Calibri" pitchFamily="34" charset="0"/>
              </a:rPr>
              <a:t> - год, следующий за текущим финансовым годом.</a:t>
            </a:r>
            <a:endParaRPr lang="ru-RU" sz="600"/>
          </a:p>
          <a:p>
            <a:pPr indent="450850" algn="just" eaLnBrk="0" hangingPunct="0"/>
            <a:r>
              <a:rPr lang="ru-RU" sz="1000" b="1">
                <a:latin typeface="Calibri" pitchFamily="34" charset="0"/>
              </a:rPr>
              <a:t>ПЛАНОВЫЙ ПЕРИОД </a:t>
            </a:r>
            <a:r>
              <a:rPr lang="ru-RU" sz="1000">
                <a:latin typeface="Calibri" pitchFamily="34" charset="0"/>
              </a:rPr>
              <a:t>- два финансовых года, следующие за очередным финансовым годом.</a:t>
            </a:r>
            <a:endParaRPr lang="ru-RU" sz="600"/>
          </a:p>
          <a:p>
            <a:pPr indent="450850" algn="just" eaLnBrk="0" hangingPunct="0"/>
            <a:r>
              <a:rPr lang="ru-RU" sz="1000" b="1">
                <a:latin typeface="Calibri" pitchFamily="34" charset="0"/>
              </a:rPr>
              <a:t>ОТЧЕТНЫЙ ФИНАНСОВЫЙ ГОД </a:t>
            </a:r>
            <a:r>
              <a:rPr lang="ru-RU" sz="1000">
                <a:latin typeface="Calibri" pitchFamily="34" charset="0"/>
              </a:rPr>
              <a:t>- год, предшествующий текущему финансовому году.</a:t>
            </a:r>
            <a:endParaRPr lang="ru-RU" sz="600"/>
          </a:p>
          <a:p>
            <a:pPr indent="450850" algn="just" eaLnBrk="0" hangingPunct="0"/>
            <a:r>
              <a:rPr lang="ru-RU" sz="1000" b="1">
                <a:latin typeface="Calibri" pitchFamily="34" charset="0"/>
              </a:rPr>
              <a:t>МУНИЦИПАЛЬНАЯ ПРОГРАММА </a:t>
            </a:r>
            <a:r>
              <a:rPr lang="ru-RU" sz="1000">
                <a:latin typeface="Calibri" pitchFamily="34" charset="0"/>
              </a:rPr>
              <a:t>- документ, содержащий комплекс планируемых мероприятий (результатов), взаимоувязанных по задачам, срокам осуществления, исполнителям и ресурсам, обеспечивающих достижение приоритетов и целей по соответствующим направлениям социально-экономического развития муниципального образования.</a:t>
            </a:r>
            <a:endParaRPr lang="ru-RU" sz="600"/>
          </a:p>
          <a:p>
            <a:pPr indent="450850" algn="just" eaLnBrk="0" hangingPunct="0"/>
            <a:r>
              <a:rPr lang="ru-RU" sz="1000" b="1">
                <a:latin typeface="Calibri" pitchFamily="34" charset="0"/>
              </a:rPr>
              <a:t>ГЛАВНЫЙ РАСПОРЯДИТЕЛЬ БЮДЖЕТНЫХ СРЕДСТВ </a:t>
            </a:r>
            <a:r>
              <a:rPr lang="ru-RU" sz="1000">
                <a:latin typeface="Calibri" pitchFamily="34" charset="0"/>
              </a:rPr>
              <a:t>- орган местного самоуправления, указанный в ведомственной структуре расходов бюджета, имеющий право распределять бюджетные ассигнования и лимиты бюджетных обязательств между подведомственными получателями бюджетных средств.</a:t>
            </a:r>
            <a:r>
              <a:rPr lang="ru-RU" sz="1000" b="1">
                <a:latin typeface="Calibri" pitchFamily="34" charset="0"/>
              </a:rPr>
              <a:t> </a:t>
            </a:r>
            <a:endParaRPr lang="ru-RU" sz="600"/>
          </a:p>
          <a:p>
            <a:pPr indent="450850" algn="just" eaLnBrk="0" hangingPunct="0"/>
            <a:r>
              <a:rPr lang="ru-RU" sz="1000" b="1">
                <a:latin typeface="Calibri" pitchFamily="34" charset="0"/>
              </a:rPr>
              <a:t>ПОЛУЧАТЕЛЬ БЮДЖЕТНЫХ СРЕДСТВ </a:t>
            </a:r>
            <a:r>
              <a:rPr lang="ru-RU" sz="1000">
                <a:latin typeface="Calibri" pitchFamily="34" charset="0"/>
              </a:rPr>
              <a:t>- казенное учреждение, имеющий право на принятие и (или) исполнение бюджетных обязательств от имени муниципального образования за счет средств бюджета района. </a:t>
            </a:r>
            <a:endParaRPr lang="ru-RU"/>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28600"/>
            <a:ext cx="7772400" cy="914400"/>
          </a:xfrm>
          <a:solidFill>
            <a:schemeClr val="tx2"/>
          </a:solidFill>
          <a:ln>
            <a:solidFill>
              <a:schemeClr val="bg2"/>
            </a:solidFill>
          </a:ln>
        </p:spPr>
        <p:txBody>
          <a:bodyPr/>
          <a:lstStyle/>
          <a:p>
            <a:pPr algn="ctr" eaLnBrk="1" fontAlgn="auto" hangingPunct="1">
              <a:spcAft>
                <a:spcPts val="0"/>
              </a:spcAft>
              <a:defRPr/>
            </a:pPr>
            <a:r>
              <a:rPr lang="ru-RU" sz="2000" smtClean="0">
                <a:solidFill>
                  <a:srgbClr val="00B050"/>
                </a:solidFill>
              </a:rPr>
              <a:t>Общие сведения о муниципальном образовании Клопицкое сельское поселение Волосовского муниципального района Ленинградской области</a:t>
            </a:r>
            <a:endParaRPr lang="ru-RU" sz="2000">
              <a:solidFill>
                <a:srgbClr val="00B050"/>
              </a:solidFill>
            </a:endParaRPr>
          </a:p>
        </p:txBody>
      </p:sp>
      <p:sp>
        <p:nvSpPr>
          <p:cNvPr id="15363" name="Текст 2"/>
          <p:cNvSpPr>
            <a:spLocks noGrp="1"/>
          </p:cNvSpPr>
          <p:nvPr>
            <p:ph type="body" idx="1"/>
          </p:nvPr>
        </p:nvSpPr>
        <p:spPr>
          <a:xfrm>
            <a:off x="722313" y="4800600"/>
            <a:ext cx="8040687" cy="304800"/>
          </a:xfrm>
        </p:spPr>
        <p:txBody>
          <a:bodyPr>
            <a:normAutofit fontScale="77500" lnSpcReduction="20000"/>
          </a:bodyPr>
          <a:lstStyle/>
          <a:p>
            <a:pPr marL="44450" eaLnBrk="1" fontAlgn="auto" hangingPunct="1">
              <a:spcAft>
                <a:spcPts val="0"/>
              </a:spcAft>
              <a:buClr>
                <a:schemeClr val="accent3"/>
              </a:buClr>
              <a:buFont typeface="Wingdings 2"/>
              <a:buNone/>
              <a:defRPr/>
            </a:pPr>
            <a:r>
              <a:rPr lang="ru-RU" dirty="0" smtClean="0"/>
              <a:t> На 01.01.2022 года численность населения составляет 8 543 чел.</a:t>
            </a:r>
          </a:p>
        </p:txBody>
      </p:sp>
      <p:sp>
        <p:nvSpPr>
          <p:cNvPr id="18436" name="Rectangle 4"/>
          <p:cNvSpPr>
            <a:spLocks noChangeArrowheads="1"/>
          </p:cNvSpPr>
          <p:nvPr/>
        </p:nvSpPr>
        <p:spPr bwMode="auto">
          <a:xfrm>
            <a:off x="533400" y="1325563"/>
            <a:ext cx="8229600" cy="3416300"/>
          </a:xfrm>
          <a:prstGeom prst="rect">
            <a:avLst/>
          </a:prstGeom>
          <a:noFill/>
          <a:ln w="9525">
            <a:noFill/>
            <a:miter lim="800000"/>
            <a:headEnd/>
            <a:tailEnd/>
          </a:ln>
        </p:spPr>
        <p:txBody>
          <a:bodyPr tIns="152352" bIns="0" anchor="ctr">
            <a:spAutoFit/>
          </a:bodyPr>
          <a:lstStyle/>
          <a:p>
            <a:pPr algn="just" eaLnBrk="0" hangingPunct="0">
              <a:tabLst>
                <a:tab pos="630238" algn="l"/>
              </a:tabLst>
            </a:pPr>
            <a:r>
              <a:rPr lang="ru-RU" sz="1200" b="1">
                <a:latin typeface="Times New Roman" pitchFamily="18" charset="0"/>
                <a:cs typeface="Times New Roman" pitchFamily="18" charset="0"/>
              </a:rPr>
              <a:t>Административно территориальное деление Клопицкого сельского поселения </a:t>
            </a:r>
          </a:p>
          <a:p>
            <a:pPr algn="just" eaLnBrk="0" hangingPunct="0">
              <a:tabLst>
                <a:tab pos="630238" algn="l"/>
              </a:tabLst>
            </a:pPr>
            <a:endParaRPr lang="ru-RU" sz="1400" b="1" i="1">
              <a:cs typeface="Times New Roman" pitchFamily="18" charset="0"/>
            </a:endParaRPr>
          </a:p>
          <a:p>
            <a:pPr algn="just" eaLnBrk="0" hangingPunct="0">
              <a:tabLst>
                <a:tab pos="630238" algn="l"/>
              </a:tabLst>
            </a:pPr>
            <a:r>
              <a:rPr lang="ru-RU" sz="1200">
                <a:latin typeface="Times New Roman" pitchFamily="18" charset="0"/>
                <a:cs typeface="Times New Roman" pitchFamily="18" charset="0"/>
              </a:rPr>
              <a:t>Местное самоуправление в муниципальном образовании Клопицкое сельское поселение осуществляется в границах, определенных законом Ленинградской области от 15.06.2010 №</a:t>
            </a:r>
            <a:r>
              <a:rPr lang="ru-RU" sz="1200">
                <a:cs typeface="Times New Roman" pitchFamily="18" charset="0"/>
              </a:rPr>
              <a:t> </a:t>
            </a:r>
            <a:r>
              <a:rPr lang="ru-RU" sz="1200">
                <a:latin typeface="Times New Roman" pitchFamily="18" charset="0"/>
                <a:cs typeface="Times New Roman" pitchFamily="18" charset="0"/>
              </a:rPr>
              <a:t>32-оз </a:t>
            </a:r>
            <a:r>
              <a:rPr lang="ru-RU" sz="1200">
                <a:cs typeface="Times New Roman" pitchFamily="18" charset="0"/>
              </a:rPr>
              <a:t>«</a:t>
            </a:r>
            <a:r>
              <a:rPr lang="ru-RU" sz="1200">
                <a:latin typeface="Times New Roman" pitchFamily="18" charset="0"/>
                <a:cs typeface="Times New Roman" pitchFamily="18" charset="0"/>
              </a:rPr>
              <a:t>Об административно-территориальном устройстве Ленинградской области и порядке его изменения</a:t>
            </a:r>
            <a:r>
              <a:rPr lang="ru-RU" sz="1200">
                <a:cs typeface="Times New Roman" pitchFamily="18" charset="0"/>
              </a:rPr>
              <a:t>»</a:t>
            </a:r>
            <a:r>
              <a:rPr lang="ru-RU" sz="1200">
                <a:latin typeface="Times New Roman" pitchFamily="18" charset="0"/>
                <a:cs typeface="Times New Roman" pitchFamily="18" charset="0"/>
              </a:rPr>
              <a:t>. </a:t>
            </a:r>
          </a:p>
          <a:p>
            <a:pPr algn="just" eaLnBrk="0" hangingPunct="0">
              <a:tabLst>
                <a:tab pos="630238" algn="l"/>
              </a:tabLst>
            </a:pPr>
            <a:endParaRPr lang="ru-RU" sz="600"/>
          </a:p>
          <a:p>
            <a:pPr algn="just" eaLnBrk="0" hangingPunct="0">
              <a:tabLst>
                <a:tab pos="630238" algn="l"/>
              </a:tabLst>
            </a:pPr>
            <a:r>
              <a:rPr lang="ru-RU" sz="1200">
                <a:latin typeface="Times New Roman" pitchFamily="18" charset="0"/>
                <a:cs typeface="Times New Roman" pitchFamily="18" charset="0"/>
              </a:rPr>
              <a:t>Количество депутатов в МО Клопицкое сельское поселение 9 человек (10 мандатов) из которых 3 депутата </a:t>
            </a:r>
            <a:r>
              <a:rPr lang="ru-RU" sz="1200">
                <a:cs typeface="Times New Roman" pitchFamily="18" charset="0"/>
              </a:rPr>
              <a:t>–</a:t>
            </a:r>
            <a:r>
              <a:rPr lang="ru-RU" sz="1200">
                <a:latin typeface="Times New Roman" pitchFamily="18" charset="0"/>
                <a:cs typeface="Times New Roman" pitchFamily="18" charset="0"/>
              </a:rPr>
              <a:t> депутаты Волосовского муниципального района.</a:t>
            </a:r>
          </a:p>
          <a:p>
            <a:pPr algn="just" eaLnBrk="0" hangingPunct="0">
              <a:tabLst>
                <a:tab pos="630238" algn="l"/>
              </a:tabLst>
            </a:pPr>
            <a:endParaRPr lang="ru-RU" sz="600"/>
          </a:p>
          <a:p>
            <a:pPr algn="just" eaLnBrk="0" hangingPunct="0">
              <a:tabLst>
                <a:tab pos="630238" algn="l"/>
              </a:tabLst>
            </a:pPr>
            <a:r>
              <a:rPr lang="ru-RU" sz="1200">
                <a:latin typeface="Times New Roman" pitchFamily="18" charset="0"/>
                <a:cs typeface="Times New Roman" pitchFamily="18" charset="0"/>
              </a:rPr>
              <a:t>Общая площадь поседения 28577,57 кв.м.</a:t>
            </a:r>
          </a:p>
          <a:p>
            <a:pPr algn="just" eaLnBrk="0" hangingPunct="0">
              <a:tabLst>
                <a:tab pos="630238" algn="l"/>
              </a:tabLst>
            </a:pPr>
            <a:endParaRPr lang="ru-RU" sz="1200">
              <a:latin typeface="Times New Roman" pitchFamily="18" charset="0"/>
              <a:cs typeface="Times New Roman" pitchFamily="18" charset="0"/>
            </a:endParaRPr>
          </a:p>
          <a:p>
            <a:pPr algn="just" eaLnBrk="0" hangingPunct="0">
              <a:tabLst>
                <a:tab pos="630238" algn="l"/>
              </a:tabLst>
            </a:pPr>
            <a:endParaRPr lang="ru-RU" sz="600"/>
          </a:p>
          <a:p>
            <a:pPr algn="just" eaLnBrk="0" hangingPunct="0">
              <a:tabLst>
                <a:tab pos="630238" algn="l"/>
              </a:tabLst>
            </a:pPr>
            <a:r>
              <a:rPr lang="ru-RU" sz="1200">
                <a:latin typeface="Times New Roman" pitchFamily="18" charset="0"/>
                <a:cs typeface="Times New Roman" pitchFamily="18" charset="0"/>
              </a:rPr>
              <a:t>В состав территории муниципального образования Клопицкое сельское поселение  входят населенные пункты:  деревня Анташи, деревня Будино, деревня Везиково, деревня Волгово, деревня Голубовицы, деревня Горки, деревня Греблово, деревня Губаницы, деревня Добряницы, поселок Жилгородок, деревня Кандакюля, деревня Каськово, деревня Кемполово, деревня Кивалицы, деревня Клопицы, деревня Котино, деревня Красная Мыза, деревня Красные Череповицы, деревня Курголово, деревня Медниково, деревня Модолицы,  деревня Муратово, деревня Ожогино, деревня Ольхово, деревня Ржевка, деревня Ронковицы, деревня Рутелицы, деревня Сельцо, поселок Сельцо, деревня Слободка, деревня Соколовка, поселок Сумино, деревня Торосово,деревня Шёлково.</a:t>
            </a:r>
            <a:endParaRPr lang="ru-RU"/>
          </a:p>
        </p:txBody>
      </p:sp>
      <p:sp>
        <p:nvSpPr>
          <p:cNvPr id="8" name="Стрелка вправо 7"/>
          <p:cNvSpPr/>
          <p:nvPr/>
        </p:nvSpPr>
        <p:spPr>
          <a:xfrm>
            <a:off x="152400" y="19050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sp>
        <p:nvSpPr>
          <p:cNvPr id="12" name="Стрелка вправо 11"/>
          <p:cNvSpPr/>
          <p:nvPr/>
        </p:nvSpPr>
        <p:spPr>
          <a:xfrm>
            <a:off x="152400" y="25146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sp>
        <p:nvSpPr>
          <p:cNvPr id="13" name="Стрелка вправо 12"/>
          <p:cNvSpPr/>
          <p:nvPr/>
        </p:nvSpPr>
        <p:spPr>
          <a:xfrm>
            <a:off x="152400" y="28956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sp>
        <p:nvSpPr>
          <p:cNvPr id="14" name="Стрелка вправо 13"/>
          <p:cNvSpPr/>
          <p:nvPr/>
        </p:nvSpPr>
        <p:spPr>
          <a:xfrm>
            <a:off x="152400" y="34290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FF00"/>
              </a:solidFill>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p:cNvSpPr>
            <a:spLocks noChangeArrowheads="1"/>
          </p:cNvSpPr>
          <p:nvPr/>
        </p:nvSpPr>
        <p:spPr bwMode="auto">
          <a:xfrm>
            <a:off x="1273175" y="3219450"/>
            <a:ext cx="1384300" cy="1450975"/>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219" name="object 3"/>
          <p:cNvSpPr>
            <a:spLocks noChangeArrowheads="1"/>
          </p:cNvSpPr>
          <p:nvPr/>
        </p:nvSpPr>
        <p:spPr bwMode="auto">
          <a:xfrm>
            <a:off x="1350963" y="1951038"/>
            <a:ext cx="1228725" cy="12954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220" name="object 4"/>
          <p:cNvSpPr>
            <a:spLocks noChangeArrowheads="1"/>
          </p:cNvSpPr>
          <p:nvPr/>
        </p:nvSpPr>
        <p:spPr bwMode="auto">
          <a:xfrm>
            <a:off x="2890838" y="3978275"/>
            <a:ext cx="1281112" cy="2232025"/>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221" name="object 5"/>
          <p:cNvSpPr>
            <a:spLocks noChangeArrowheads="1"/>
          </p:cNvSpPr>
          <p:nvPr/>
        </p:nvSpPr>
        <p:spPr bwMode="auto">
          <a:xfrm>
            <a:off x="2930525" y="1852613"/>
            <a:ext cx="1200150" cy="215265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222" name="object 6"/>
          <p:cNvSpPr>
            <a:spLocks noChangeArrowheads="1"/>
          </p:cNvSpPr>
          <p:nvPr/>
        </p:nvSpPr>
        <p:spPr bwMode="auto">
          <a:xfrm>
            <a:off x="5637213" y="4114800"/>
            <a:ext cx="1268412" cy="2182813"/>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223" name="object 7"/>
          <p:cNvSpPr>
            <a:spLocks noChangeArrowheads="1"/>
          </p:cNvSpPr>
          <p:nvPr/>
        </p:nvSpPr>
        <p:spPr bwMode="auto">
          <a:xfrm>
            <a:off x="5651500" y="1951038"/>
            <a:ext cx="1238250" cy="215265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224" name="object 8"/>
          <p:cNvSpPr>
            <a:spLocks noChangeArrowheads="1"/>
          </p:cNvSpPr>
          <p:nvPr/>
        </p:nvSpPr>
        <p:spPr bwMode="auto">
          <a:xfrm>
            <a:off x="7150100" y="3352800"/>
            <a:ext cx="1265238" cy="1444625"/>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225" name="object 9"/>
          <p:cNvSpPr>
            <a:spLocks noChangeArrowheads="1"/>
          </p:cNvSpPr>
          <p:nvPr/>
        </p:nvSpPr>
        <p:spPr bwMode="auto">
          <a:xfrm>
            <a:off x="7178675" y="1989138"/>
            <a:ext cx="1209675" cy="1390650"/>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226" name="object 10"/>
          <p:cNvSpPr txBox="1">
            <a:spLocks noChangeArrowheads="1"/>
          </p:cNvSpPr>
          <p:nvPr/>
        </p:nvSpPr>
        <p:spPr bwMode="auto">
          <a:xfrm>
            <a:off x="1741488" y="3768725"/>
            <a:ext cx="887412" cy="298450"/>
          </a:xfrm>
          <a:prstGeom prst="rect">
            <a:avLst/>
          </a:prstGeom>
          <a:noFill/>
          <a:ln w="9525">
            <a:noFill/>
            <a:miter lim="800000"/>
            <a:headEnd/>
            <a:tailEnd/>
          </a:ln>
        </p:spPr>
        <p:txBody>
          <a:bodyPr lIns="0" tIns="12700" rIns="0" bIns="0">
            <a:spAutoFit/>
          </a:bodyPr>
          <a:lstStyle/>
          <a:p>
            <a:pPr marL="12700">
              <a:spcBef>
                <a:spcPts val="100"/>
              </a:spcBef>
            </a:pPr>
            <a:r>
              <a:rPr lang="ru-RU" b="1">
                <a:latin typeface="Constantia" pitchFamily="18" charset="0"/>
              </a:rPr>
              <a:t>Доходы</a:t>
            </a:r>
            <a:endParaRPr lang="ru-RU">
              <a:latin typeface="Constantia" pitchFamily="18" charset="0"/>
            </a:endParaRPr>
          </a:p>
        </p:txBody>
      </p:sp>
      <p:sp>
        <p:nvSpPr>
          <p:cNvPr id="9227" name="object 11"/>
          <p:cNvSpPr txBox="1">
            <a:spLocks noChangeArrowheads="1"/>
          </p:cNvSpPr>
          <p:nvPr/>
        </p:nvSpPr>
        <p:spPr bwMode="auto">
          <a:xfrm>
            <a:off x="3082925" y="4060825"/>
            <a:ext cx="942975" cy="300038"/>
          </a:xfrm>
          <a:prstGeom prst="rect">
            <a:avLst/>
          </a:prstGeom>
          <a:noFill/>
          <a:ln w="9525">
            <a:noFill/>
            <a:miter lim="800000"/>
            <a:headEnd/>
            <a:tailEnd/>
          </a:ln>
        </p:spPr>
        <p:txBody>
          <a:bodyPr lIns="0" tIns="12700" rIns="0" bIns="0">
            <a:spAutoFit/>
          </a:bodyPr>
          <a:lstStyle/>
          <a:p>
            <a:pPr marL="12700">
              <a:spcBef>
                <a:spcPts val="100"/>
              </a:spcBef>
            </a:pPr>
            <a:r>
              <a:rPr lang="ru-RU" b="1">
                <a:solidFill>
                  <a:srgbClr val="051D28"/>
                </a:solidFill>
                <a:latin typeface="Cambria" pitchFamily="18" charset="0"/>
              </a:rPr>
              <a:t>Расходы</a:t>
            </a:r>
            <a:endParaRPr lang="ru-RU">
              <a:latin typeface="Cambria" pitchFamily="18" charset="0"/>
            </a:endParaRPr>
          </a:p>
        </p:txBody>
      </p:sp>
      <p:sp>
        <p:nvSpPr>
          <p:cNvPr id="9228" name="object 12"/>
          <p:cNvSpPr txBox="1">
            <a:spLocks noChangeArrowheads="1"/>
          </p:cNvSpPr>
          <p:nvPr/>
        </p:nvSpPr>
        <p:spPr bwMode="auto">
          <a:xfrm>
            <a:off x="6081713" y="4137025"/>
            <a:ext cx="860425" cy="300038"/>
          </a:xfrm>
          <a:prstGeom prst="rect">
            <a:avLst/>
          </a:prstGeom>
          <a:noFill/>
          <a:ln w="9525">
            <a:noFill/>
            <a:miter lim="800000"/>
            <a:headEnd/>
            <a:tailEnd/>
          </a:ln>
        </p:spPr>
        <p:txBody>
          <a:bodyPr lIns="0" tIns="12700" rIns="0" bIns="0">
            <a:spAutoFit/>
          </a:bodyPr>
          <a:lstStyle/>
          <a:p>
            <a:pPr marL="12700">
              <a:spcBef>
                <a:spcPts val="100"/>
              </a:spcBef>
            </a:pPr>
            <a:r>
              <a:rPr lang="ru-RU" b="1">
                <a:solidFill>
                  <a:srgbClr val="051D28"/>
                </a:solidFill>
                <a:latin typeface="Cambria" pitchFamily="18" charset="0"/>
              </a:rPr>
              <a:t>Доходы</a:t>
            </a:r>
            <a:endParaRPr lang="ru-RU">
              <a:latin typeface="Cambria" pitchFamily="18" charset="0"/>
            </a:endParaRPr>
          </a:p>
        </p:txBody>
      </p:sp>
      <p:sp>
        <p:nvSpPr>
          <p:cNvPr id="9229" name="object 13"/>
          <p:cNvSpPr txBox="1">
            <a:spLocks noChangeArrowheads="1"/>
          </p:cNvSpPr>
          <p:nvPr/>
        </p:nvSpPr>
        <p:spPr bwMode="auto">
          <a:xfrm>
            <a:off x="7305675" y="3840163"/>
            <a:ext cx="966788" cy="300037"/>
          </a:xfrm>
          <a:prstGeom prst="rect">
            <a:avLst/>
          </a:prstGeom>
          <a:noFill/>
          <a:ln w="9525">
            <a:noFill/>
            <a:miter lim="800000"/>
            <a:headEnd/>
            <a:tailEnd/>
          </a:ln>
        </p:spPr>
        <p:txBody>
          <a:bodyPr lIns="0" tIns="12700" rIns="0" bIns="0">
            <a:spAutoFit/>
          </a:bodyPr>
          <a:lstStyle/>
          <a:p>
            <a:pPr marL="12700">
              <a:spcBef>
                <a:spcPts val="100"/>
              </a:spcBef>
            </a:pPr>
            <a:r>
              <a:rPr lang="ru-RU" b="1">
                <a:solidFill>
                  <a:srgbClr val="051D28"/>
                </a:solidFill>
                <a:latin typeface="Constantia" pitchFamily="18" charset="0"/>
              </a:rPr>
              <a:t>Расходы</a:t>
            </a:r>
            <a:endParaRPr lang="ru-RU">
              <a:latin typeface="Constantia" pitchFamily="18" charset="0"/>
            </a:endParaRPr>
          </a:p>
        </p:txBody>
      </p:sp>
      <p:sp>
        <p:nvSpPr>
          <p:cNvPr id="9230" name="object 14"/>
          <p:cNvSpPr>
            <a:spLocks noGrp="1"/>
          </p:cNvSpPr>
          <p:nvPr>
            <p:ph type="title"/>
          </p:nvPr>
        </p:nvSpPr>
        <p:spPr/>
        <p:txBody>
          <a:bodyPr tIns="13335"/>
          <a:lstStyle/>
          <a:p>
            <a:pPr marL="12700" eaLnBrk="1" hangingPunct="1">
              <a:spcBef>
                <a:spcPts val="100"/>
              </a:spcBef>
            </a:pPr>
            <a:r>
              <a:rPr lang="ru-RU" smtClean="0">
                <a:latin typeface="Constantia" pitchFamily="18" charset="0"/>
                <a:ea typeface="Constantia" pitchFamily="18" charset="0"/>
                <a:cs typeface="Constantia" pitchFamily="18" charset="0"/>
              </a:rPr>
              <a:t>БЮДЖЕТ –</a:t>
            </a:r>
          </a:p>
        </p:txBody>
      </p:sp>
      <p:sp>
        <p:nvSpPr>
          <p:cNvPr id="9231" name="object 15"/>
          <p:cNvSpPr txBox="1">
            <a:spLocks noChangeArrowheads="1"/>
          </p:cNvSpPr>
          <p:nvPr/>
        </p:nvSpPr>
        <p:spPr bwMode="auto">
          <a:xfrm>
            <a:off x="2185988" y="876300"/>
            <a:ext cx="5476875" cy="269875"/>
          </a:xfrm>
          <a:prstGeom prst="rect">
            <a:avLst/>
          </a:prstGeom>
          <a:noFill/>
          <a:ln w="9525">
            <a:noFill/>
            <a:miter lim="800000"/>
            <a:headEnd/>
            <a:tailEnd/>
          </a:ln>
        </p:spPr>
        <p:txBody>
          <a:bodyPr lIns="0" tIns="12065" rIns="0" bIns="0">
            <a:spAutoFit/>
          </a:bodyPr>
          <a:lstStyle/>
          <a:p>
            <a:pPr marL="12700">
              <a:spcBef>
                <a:spcPts val="100"/>
              </a:spcBef>
            </a:pPr>
            <a:r>
              <a:rPr lang="ru-RU" sz="1600" b="1" i="1">
                <a:latin typeface="Constantia" pitchFamily="18" charset="0"/>
              </a:rPr>
              <a:t>это план доходов и расходов на определенный период</a:t>
            </a:r>
            <a:endParaRPr lang="ru-RU" sz="1600">
              <a:latin typeface="Constantia" pitchFamily="18" charset="0"/>
            </a:endParaRPr>
          </a:p>
        </p:txBody>
      </p:sp>
      <p:sp>
        <p:nvSpPr>
          <p:cNvPr id="9232" name="object 16"/>
          <p:cNvSpPr txBox="1">
            <a:spLocks noChangeArrowheads="1"/>
          </p:cNvSpPr>
          <p:nvPr/>
        </p:nvSpPr>
        <p:spPr bwMode="auto">
          <a:xfrm>
            <a:off x="533400" y="1143000"/>
            <a:ext cx="4716463" cy="300038"/>
          </a:xfrm>
          <a:prstGeom prst="rect">
            <a:avLst/>
          </a:prstGeom>
          <a:noFill/>
          <a:ln w="9525">
            <a:noFill/>
            <a:miter lim="800000"/>
            <a:headEnd/>
            <a:tailEnd/>
          </a:ln>
        </p:spPr>
        <p:txBody>
          <a:bodyPr lIns="0" tIns="12700" rIns="0" bIns="0">
            <a:spAutoFit/>
          </a:bodyPr>
          <a:lstStyle/>
          <a:p>
            <a:pPr marL="12700">
              <a:spcBef>
                <a:spcPts val="100"/>
              </a:spcBef>
            </a:pPr>
            <a:r>
              <a:rPr lang="ru-RU" b="1">
                <a:latin typeface="Constantia" pitchFamily="18" charset="0"/>
              </a:rPr>
              <a:t>Доходы – Расходы = Дефицит (Профицит)</a:t>
            </a:r>
            <a:endParaRPr lang="ru-RU">
              <a:latin typeface="Constantia" pitchFamily="18" charset="0"/>
            </a:endParaRPr>
          </a:p>
        </p:txBody>
      </p:sp>
      <p:sp>
        <p:nvSpPr>
          <p:cNvPr id="9233" name="object 17"/>
          <p:cNvSpPr>
            <a:spLocks noChangeArrowheads="1"/>
          </p:cNvSpPr>
          <p:nvPr/>
        </p:nvSpPr>
        <p:spPr bwMode="auto">
          <a:xfrm>
            <a:off x="296863" y="17463"/>
            <a:ext cx="8551862" cy="558800"/>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9234" name="object 18"/>
          <p:cNvSpPr>
            <a:spLocks noChangeArrowheads="1"/>
          </p:cNvSpPr>
          <p:nvPr/>
        </p:nvSpPr>
        <p:spPr bwMode="auto">
          <a:xfrm>
            <a:off x="1466850" y="4508500"/>
            <a:ext cx="2230438" cy="2251075"/>
          </a:xfrm>
          <a:prstGeom prst="rect">
            <a:avLst/>
          </a:prstGeom>
          <a:blipFill dpi="0" rotWithShape="1">
            <a:blip r:embed="rId1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9" name="object 19"/>
          <p:cNvSpPr txBox="1"/>
          <p:nvPr/>
        </p:nvSpPr>
        <p:spPr>
          <a:xfrm>
            <a:off x="820738" y="4198938"/>
            <a:ext cx="3543300" cy="579437"/>
          </a:xfrm>
          <a:prstGeom prst="rect">
            <a:avLst/>
          </a:prstGeom>
        </p:spPr>
        <p:txBody>
          <a:bodyPr lIns="0" tIns="12700" rIns="0" bIns="0">
            <a:spAutoFit/>
          </a:bodyPr>
          <a:lstStyle/>
          <a:p>
            <a:pPr algn="ctr" fontAlgn="auto">
              <a:spcBef>
                <a:spcPts val="100"/>
              </a:spcBef>
              <a:spcAft>
                <a:spcPts val="0"/>
              </a:spcAft>
              <a:defRPr/>
            </a:pPr>
            <a:r>
              <a:rPr b="1" spc="-5" dirty="0">
                <a:solidFill>
                  <a:srgbClr val="00AFEF"/>
                </a:solidFill>
                <a:latin typeface="Cambria"/>
                <a:cs typeface="Cambria"/>
              </a:rPr>
              <a:t>___________________________</a:t>
            </a:r>
            <a:r>
              <a:rPr b="1" spc="-5" dirty="0">
                <a:solidFill>
                  <a:srgbClr val="00AFEF"/>
                </a:solidFill>
                <a:latin typeface="Constantia"/>
                <a:cs typeface="Constantia"/>
              </a:rPr>
              <a:t>_______</a:t>
            </a:r>
            <a:r>
              <a:rPr b="1" spc="-5" dirty="0">
                <a:solidFill>
                  <a:srgbClr val="00AFEF"/>
                </a:solidFill>
                <a:latin typeface="Arial"/>
                <a:cs typeface="Arial"/>
              </a:rPr>
              <a:t>_</a:t>
            </a:r>
            <a:r>
              <a:rPr b="1" spc="-5" dirty="0">
                <a:solidFill>
                  <a:srgbClr val="00AFEF"/>
                </a:solidFill>
                <a:latin typeface="Times New Roman"/>
                <a:cs typeface="Times New Roman"/>
              </a:rPr>
              <a:t>__</a:t>
            </a:r>
            <a:r>
              <a:rPr b="1" spc="-5" dirty="0">
                <a:solidFill>
                  <a:srgbClr val="00AFEF"/>
                </a:solidFill>
                <a:latin typeface="Cambria"/>
                <a:cs typeface="Cambria"/>
              </a:rPr>
              <a:t>_</a:t>
            </a:r>
            <a:endParaRPr>
              <a:latin typeface="Cambria"/>
              <a:cs typeface="Cambria"/>
            </a:endParaRPr>
          </a:p>
          <a:p>
            <a:pPr algn="ctr" fontAlgn="auto">
              <a:spcBef>
                <a:spcPts val="45"/>
              </a:spcBef>
              <a:spcAft>
                <a:spcPts val="0"/>
              </a:spcAft>
              <a:defRPr/>
            </a:pPr>
            <a:r>
              <a:rPr b="1" dirty="0">
                <a:solidFill>
                  <a:srgbClr val="00AFEF"/>
                </a:solidFill>
                <a:latin typeface="Cambria"/>
                <a:cs typeface="Cambria"/>
              </a:rPr>
              <a:t>____</a:t>
            </a:r>
            <a:endParaRPr>
              <a:latin typeface="Cambria"/>
              <a:cs typeface="Cambria"/>
            </a:endParaRPr>
          </a:p>
        </p:txBody>
      </p:sp>
      <p:sp>
        <p:nvSpPr>
          <p:cNvPr id="20" name="object 20"/>
          <p:cNvSpPr txBox="1"/>
          <p:nvPr/>
        </p:nvSpPr>
        <p:spPr>
          <a:xfrm>
            <a:off x="4916488" y="4198938"/>
            <a:ext cx="3560762" cy="579437"/>
          </a:xfrm>
          <a:prstGeom prst="rect">
            <a:avLst/>
          </a:prstGeom>
        </p:spPr>
        <p:txBody>
          <a:bodyPr lIns="0" tIns="12700" rIns="0" bIns="0">
            <a:spAutoFit/>
          </a:bodyPr>
          <a:lstStyle/>
          <a:p>
            <a:pPr algn="ctr" fontAlgn="auto">
              <a:spcBef>
                <a:spcPts val="100"/>
              </a:spcBef>
              <a:spcAft>
                <a:spcPts val="0"/>
              </a:spcAft>
              <a:defRPr/>
            </a:pPr>
            <a:r>
              <a:rPr b="1" spc="-5" dirty="0">
                <a:solidFill>
                  <a:srgbClr val="00AFEF"/>
                </a:solidFill>
                <a:latin typeface="Cambria"/>
                <a:cs typeface="Cambria"/>
              </a:rPr>
              <a:t>______________</a:t>
            </a:r>
            <a:r>
              <a:rPr b="1" spc="-5" dirty="0">
                <a:solidFill>
                  <a:srgbClr val="00AFEF"/>
                </a:solidFill>
                <a:latin typeface="Constantia"/>
                <a:cs typeface="Constantia"/>
              </a:rPr>
              <a:t>________</a:t>
            </a:r>
            <a:r>
              <a:rPr b="1" spc="-5" dirty="0">
                <a:solidFill>
                  <a:srgbClr val="00AFEF"/>
                </a:solidFill>
                <a:latin typeface="Times New Roman"/>
                <a:cs typeface="Times New Roman"/>
              </a:rPr>
              <a:t>___</a:t>
            </a:r>
            <a:r>
              <a:rPr b="1" spc="-5" dirty="0">
                <a:solidFill>
                  <a:srgbClr val="00AFEF"/>
                </a:solidFill>
                <a:latin typeface="Cambria"/>
                <a:cs typeface="Cambria"/>
              </a:rPr>
              <a:t>_____________</a:t>
            </a:r>
            <a:endParaRPr>
              <a:latin typeface="Cambria"/>
              <a:cs typeface="Cambria"/>
            </a:endParaRPr>
          </a:p>
          <a:p>
            <a:pPr algn="ctr" fontAlgn="auto">
              <a:spcBef>
                <a:spcPts val="45"/>
              </a:spcBef>
              <a:spcAft>
                <a:spcPts val="0"/>
              </a:spcAft>
              <a:defRPr/>
            </a:pPr>
            <a:r>
              <a:rPr b="1" spc="-5" dirty="0">
                <a:solidFill>
                  <a:srgbClr val="00AFEF"/>
                </a:solidFill>
                <a:latin typeface="Cambria"/>
                <a:cs typeface="Cambria"/>
              </a:rPr>
              <a:t>____</a:t>
            </a:r>
            <a:r>
              <a:rPr b="1" spc="-5" dirty="0">
                <a:solidFill>
                  <a:srgbClr val="051D28"/>
                </a:solidFill>
                <a:latin typeface="Cambria"/>
                <a:cs typeface="Cambria"/>
              </a:rPr>
              <a:t>_____</a:t>
            </a:r>
            <a:endParaRPr>
              <a:latin typeface="Cambria"/>
              <a:cs typeface="Cambria"/>
            </a:endParaRPr>
          </a:p>
        </p:txBody>
      </p:sp>
      <p:sp>
        <p:nvSpPr>
          <p:cNvPr id="9237" name="object 21"/>
          <p:cNvSpPr>
            <a:spLocks noChangeArrowheads="1"/>
          </p:cNvSpPr>
          <p:nvPr/>
        </p:nvSpPr>
        <p:spPr bwMode="auto">
          <a:xfrm>
            <a:off x="5808663" y="4562475"/>
            <a:ext cx="1916112" cy="2251075"/>
          </a:xfrm>
          <a:prstGeom prst="rect">
            <a:avLst/>
          </a:prstGeom>
          <a:blipFill dpi="0" rotWithShape="1">
            <a:blip r:embed="rId12" cstate="print"/>
            <a:srcRect/>
            <a:stretch>
              <a:fillRect/>
            </a:stretch>
          </a:blipFill>
          <a:ln w="9525">
            <a:noFill/>
            <a:miter lim="800000"/>
            <a:headEnd/>
            <a:tailEnd/>
          </a:ln>
        </p:spPr>
        <p:txBody>
          <a:bodyPr lIns="0" tIns="0" rIns="0" bIns="0"/>
          <a:lstStyle/>
          <a:p>
            <a:endParaRPr lang="ru-RU">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2"/>
          <p:cNvSpPr>
            <a:spLocks/>
          </p:cNvSpPr>
          <p:nvPr/>
        </p:nvSpPr>
        <p:spPr bwMode="auto">
          <a:xfrm>
            <a:off x="4370388" y="3201988"/>
            <a:ext cx="3251200" cy="515937"/>
          </a:xfrm>
          <a:custGeom>
            <a:avLst/>
            <a:gdLst>
              <a:gd name="T0" fmla="*/ 10964 w 3250565"/>
              <a:gd name="T1" fmla="*/ 0 h 516889"/>
              <a:gd name="T2" fmla="*/ 0 w 3250565"/>
              <a:gd name="T3" fmla="*/ 0 h 516889"/>
              <a:gd name="T4" fmla="*/ 0 w 3250565"/>
              <a:gd name="T5" fmla="*/ 248631 h 516889"/>
              <a:gd name="T6" fmla="*/ 2160 w 3250565"/>
              <a:gd name="T7" fmla="*/ 258959 h 516889"/>
              <a:gd name="T8" fmla="*/ 8090 w 3250565"/>
              <a:gd name="T9" fmla="*/ 267387 h 516889"/>
              <a:gd name="T10" fmla="*/ 16832 w 3250565"/>
              <a:gd name="T11" fmla="*/ 273063 h 516889"/>
              <a:gd name="T12" fmla="*/ 27537 w 3250565"/>
              <a:gd name="T13" fmla="*/ 275144 h 516889"/>
              <a:gd name="T14" fmla="*/ 3208334 w 3250565"/>
              <a:gd name="T15" fmla="*/ 275144 h 516889"/>
              <a:gd name="T16" fmla="*/ 3208334 w 3250565"/>
              <a:gd name="T17" fmla="*/ 497262 h 516889"/>
              <a:gd name="T18" fmla="*/ 3219302 w 3250565"/>
              <a:gd name="T19" fmla="*/ 497262 h 516889"/>
              <a:gd name="T20" fmla="*/ 3219302 w 3250565"/>
              <a:gd name="T21" fmla="*/ 264514 h 516889"/>
              <a:gd name="T22" fmla="*/ 18498 w 3250565"/>
              <a:gd name="T23" fmla="*/ 264514 h 516889"/>
              <a:gd name="T24" fmla="*/ 10964 w 3250565"/>
              <a:gd name="T25" fmla="*/ 257428 h 516889"/>
              <a:gd name="T26" fmla="*/ 10964 w 3250565"/>
              <a:gd name="T27" fmla="*/ 0 h 516889"/>
              <a:gd name="T28" fmla="*/ 55221 w 3250565"/>
              <a:gd name="T29" fmla="*/ 0 h 516889"/>
              <a:gd name="T30" fmla="*/ 22055 w 3250565"/>
              <a:gd name="T31" fmla="*/ 0 h 516889"/>
              <a:gd name="T32" fmla="*/ 22055 w 3250565"/>
              <a:gd name="T33" fmla="*/ 251563 h 516889"/>
              <a:gd name="T34" fmla="*/ 24489 w 3250565"/>
              <a:gd name="T35" fmla="*/ 253886 h 516889"/>
              <a:gd name="T36" fmla="*/ 3230396 w 3250565"/>
              <a:gd name="T37" fmla="*/ 253886 h 516889"/>
              <a:gd name="T38" fmla="*/ 3230396 w 3250565"/>
              <a:gd name="T39" fmla="*/ 497262 h 516889"/>
              <a:gd name="T40" fmla="*/ 3263550 w 3250565"/>
              <a:gd name="T41" fmla="*/ 497262 h 516889"/>
              <a:gd name="T42" fmla="*/ 3263550 w 3250565"/>
              <a:gd name="T43" fmla="*/ 248631 h 516889"/>
              <a:gd name="T44" fmla="*/ 3261380 w 3250565"/>
              <a:gd name="T45" fmla="*/ 238372 h 516889"/>
              <a:gd name="T46" fmla="*/ 3255453 w 3250565"/>
              <a:gd name="T47" fmla="*/ 229985 h 516889"/>
              <a:gd name="T48" fmla="*/ 3246661 w 3250565"/>
              <a:gd name="T49" fmla="*/ 224318 h 516889"/>
              <a:gd name="T50" fmla="*/ 3235881 w 3250565"/>
              <a:gd name="T51" fmla="*/ 222240 h 516889"/>
              <a:gd name="T52" fmla="*/ 55221 w 3250565"/>
              <a:gd name="T53" fmla="*/ 222240 h 516889"/>
              <a:gd name="T54" fmla="*/ 55221 w 3250565"/>
              <a:gd name="T55" fmla="*/ 0 h 5168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50565"/>
              <a:gd name="T85" fmla="*/ 0 h 516889"/>
              <a:gd name="T86" fmla="*/ 3250565 w 3250565"/>
              <a:gd name="T87" fmla="*/ 516889 h 5168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50565" h="516889">
                <a:moveTo>
                  <a:pt x="10922" y="0"/>
                </a:moveTo>
                <a:lnTo>
                  <a:pt x="0" y="0"/>
                </a:lnTo>
                <a:lnTo>
                  <a:pt x="0" y="258445"/>
                </a:lnTo>
                <a:lnTo>
                  <a:pt x="2160" y="269180"/>
                </a:lnTo>
                <a:lnTo>
                  <a:pt x="8048" y="277939"/>
                </a:lnTo>
                <a:lnTo>
                  <a:pt x="16769" y="283841"/>
                </a:lnTo>
                <a:lnTo>
                  <a:pt x="27432" y="286004"/>
                </a:lnTo>
                <a:lnTo>
                  <a:pt x="3195193" y="286004"/>
                </a:lnTo>
                <a:lnTo>
                  <a:pt x="3195193" y="516890"/>
                </a:lnTo>
                <a:lnTo>
                  <a:pt x="3206115" y="516890"/>
                </a:lnTo>
                <a:lnTo>
                  <a:pt x="3206115" y="274955"/>
                </a:lnTo>
                <a:lnTo>
                  <a:pt x="18414" y="274955"/>
                </a:lnTo>
                <a:lnTo>
                  <a:pt x="10922" y="267589"/>
                </a:lnTo>
                <a:lnTo>
                  <a:pt x="10922" y="0"/>
                </a:lnTo>
                <a:close/>
              </a:path>
              <a:path w="3250565" h="516889">
                <a:moveTo>
                  <a:pt x="54990" y="0"/>
                </a:moveTo>
                <a:lnTo>
                  <a:pt x="21971" y="0"/>
                </a:lnTo>
                <a:lnTo>
                  <a:pt x="21971" y="261493"/>
                </a:lnTo>
                <a:lnTo>
                  <a:pt x="24384" y="263906"/>
                </a:lnTo>
                <a:lnTo>
                  <a:pt x="3217164" y="263906"/>
                </a:lnTo>
                <a:lnTo>
                  <a:pt x="3217164" y="516890"/>
                </a:lnTo>
                <a:lnTo>
                  <a:pt x="3250183" y="516890"/>
                </a:lnTo>
                <a:lnTo>
                  <a:pt x="3250183" y="258445"/>
                </a:lnTo>
                <a:lnTo>
                  <a:pt x="3248021" y="247782"/>
                </a:lnTo>
                <a:lnTo>
                  <a:pt x="3242119" y="239061"/>
                </a:lnTo>
                <a:lnTo>
                  <a:pt x="3233360" y="233173"/>
                </a:lnTo>
                <a:lnTo>
                  <a:pt x="3222625" y="231012"/>
                </a:lnTo>
                <a:lnTo>
                  <a:pt x="54990" y="231012"/>
                </a:lnTo>
                <a:lnTo>
                  <a:pt x="54990" y="0"/>
                </a:lnTo>
                <a:close/>
              </a:path>
            </a:pathLst>
          </a:custGeom>
          <a:solidFill>
            <a:srgbClr val="58815D"/>
          </a:solidFill>
          <a:ln w="9525">
            <a:noFill/>
            <a:round/>
            <a:headEnd/>
            <a:tailEnd/>
          </a:ln>
        </p:spPr>
        <p:txBody>
          <a:bodyPr lIns="0" tIns="0" rIns="0" bIns="0"/>
          <a:lstStyle/>
          <a:p>
            <a:endParaRPr lang="ru-RU"/>
          </a:p>
        </p:txBody>
      </p:sp>
      <p:sp>
        <p:nvSpPr>
          <p:cNvPr id="10243" name="object 3"/>
          <p:cNvSpPr>
            <a:spLocks/>
          </p:cNvSpPr>
          <p:nvPr/>
        </p:nvSpPr>
        <p:spPr bwMode="auto">
          <a:xfrm>
            <a:off x="4370388" y="3201988"/>
            <a:ext cx="92075" cy="515937"/>
          </a:xfrm>
          <a:custGeom>
            <a:avLst/>
            <a:gdLst>
              <a:gd name="T0" fmla="*/ 12633 w 91439"/>
              <a:gd name="T1" fmla="*/ 0 h 515620"/>
              <a:gd name="T2" fmla="*/ 0 w 91439"/>
              <a:gd name="T3" fmla="*/ 0 h 515620"/>
              <a:gd name="T4" fmla="*/ 0 w 91439"/>
              <a:gd name="T5" fmla="*/ 260387 h 515620"/>
              <a:gd name="T6" fmla="*/ 2498 w 91439"/>
              <a:gd name="T7" fmla="*/ 271264 h 515620"/>
              <a:gd name="T8" fmla="*/ 9309 w 91439"/>
              <a:gd name="T9" fmla="*/ 280135 h 515620"/>
              <a:gd name="T10" fmla="*/ 19396 w 91439"/>
              <a:gd name="T11" fmla="*/ 286115 h 515620"/>
              <a:gd name="T12" fmla="*/ 31730 w 91439"/>
              <a:gd name="T13" fmla="*/ 288305 h 515620"/>
              <a:gd name="T14" fmla="*/ 42159 w 91439"/>
              <a:gd name="T15" fmla="*/ 288305 h 515620"/>
              <a:gd name="T16" fmla="*/ 42159 w 91439"/>
              <a:gd name="T17" fmla="*/ 522189 h 515620"/>
              <a:gd name="T18" fmla="*/ 54793 w 91439"/>
              <a:gd name="T19" fmla="*/ 522189 h 515620"/>
              <a:gd name="T20" fmla="*/ 54793 w 91439"/>
              <a:gd name="T21" fmla="*/ 277111 h 515620"/>
              <a:gd name="T22" fmla="*/ 21298 w 91439"/>
              <a:gd name="T23" fmla="*/ 277111 h 515620"/>
              <a:gd name="T24" fmla="*/ 12633 w 91439"/>
              <a:gd name="T25" fmla="*/ 269652 h 515620"/>
              <a:gd name="T26" fmla="*/ 12633 w 91439"/>
              <a:gd name="T27" fmla="*/ 0 h 515620"/>
              <a:gd name="T28" fmla="*/ 63604 w 91439"/>
              <a:gd name="T29" fmla="*/ 0 h 515620"/>
              <a:gd name="T30" fmla="*/ 25414 w 91439"/>
              <a:gd name="T31" fmla="*/ 0 h 515620"/>
              <a:gd name="T32" fmla="*/ 25414 w 91439"/>
              <a:gd name="T33" fmla="*/ 263475 h 515620"/>
              <a:gd name="T34" fmla="*/ 28205 w 91439"/>
              <a:gd name="T35" fmla="*/ 266049 h 515620"/>
              <a:gd name="T36" fmla="*/ 67577 w 91439"/>
              <a:gd name="T37" fmla="*/ 266049 h 515620"/>
              <a:gd name="T38" fmla="*/ 67577 w 91439"/>
              <a:gd name="T39" fmla="*/ 522189 h 515620"/>
              <a:gd name="T40" fmla="*/ 105768 w 91439"/>
              <a:gd name="T41" fmla="*/ 522189 h 515620"/>
              <a:gd name="T42" fmla="*/ 105768 w 91439"/>
              <a:gd name="T43" fmla="*/ 260387 h 515620"/>
              <a:gd name="T44" fmla="*/ 103265 w 91439"/>
              <a:gd name="T45" fmla="*/ 249586 h 515620"/>
              <a:gd name="T46" fmla="*/ 96439 w 91439"/>
              <a:gd name="T47" fmla="*/ 240751 h 515620"/>
              <a:gd name="T48" fmla="*/ 86308 w 91439"/>
              <a:gd name="T49" fmla="*/ 234787 h 515620"/>
              <a:gd name="T50" fmla="*/ 73890 w 91439"/>
              <a:gd name="T51" fmla="*/ 232599 h 515620"/>
              <a:gd name="T52" fmla="*/ 63604 w 91439"/>
              <a:gd name="T53" fmla="*/ 232599 h 515620"/>
              <a:gd name="T54" fmla="*/ 63604 w 91439"/>
              <a:gd name="T55" fmla="*/ 0 h 5156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439"/>
              <a:gd name="T85" fmla="*/ 0 h 515620"/>
              <a:gd name="T86" fmla="*/ 91439 w 91439"/>
              <a:gd name="T87" fmla="*/ 515620 h 5156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439" h="515620">
                <a:moveTo>
                  <a:pt x="10922" y="0"/>
                </a:moveTo>
                <a:lnTo>
                  <a:pt x="0" y="0"/>
                </a:lnTo>
                <a:lnTo>
                  <a:pt x="0" y="257048"/>
                </a:lnTo>
                <a:lnTo>
                  <a:pt x="2160" y="267783"/>
                </a:lnTo>
                <a:lnTo>
                  <a:pt x="8048" y="276542"/>
                </a:lnTo>
                <a:lnTo>
                  <a:pt x="16769" y="282444"/>
                </a:lnTo>
                <a:lnTo>
                  <a:pt x="27432" y="284607"/>
                </a:lnTo>
                <a:lnTo>
                  <a:pt x="36449" y="284607"/>
                </a:lnTo>
                <a:lnTo>
                  <a:pt x="36449" y="515493"/>
                </a:lnTo>
                <a:lnTo>
                  <a:pt x="47371" y="515493"/>
                </a:lnTo>
                <a:lnTo>
                  <a:pt x="47371" y="273558"/>
                </a:lnTo>
                <a:lnTo>
                  <a:pt x="18414" y="273558"/>
                </a:lnTo>
                <a:lnTo>
                  <a:pt x="10922" y="266192"/>
                </a:lnTo>
                <a:lnTo>
                  <a:pt x="10922" y="0"/>
                </a:lnTo>
                <a:close/>
              </a:path>
              <a:path w="91439" h="515620">
                <a:moveTo>
                  <a:pt x="54990" y="0"/>
                </a:moveTo>
                <a:lnTo>
                  <a:pt x="21971" y="0"/>
                </a:lnTo>
                <a:lnTo>
                  <a:pt x="21971" y="260096"/>
                </a:lnTo>
                <a:lnTo>
                  <a:pt x="24384" y="262636"/>
                </a:lnTo>
                <a:lnTo>
                  <a:pt x="58420" y="262636"/>
                </a:lnTo>
                <a:lnTo>
                  <a:pt x="58420" y="515493"/>
                </a:lnTo>
                <a:lnTo>
                  <a:pt x="91439" y="515493"/>
                </a:lnTo>
                <a:lnTo>
                  <a:pt x="91439" y="257048"/>
                </a:lnTo>
                <a:lnTo>
                  <a:pt x="89277" y="246385"/>
                </a:lnTo>
                <a:lnTo>
                  <a:pt x="83375" y="237664"/>
                </a:lnTo>
                <a:lnTo>
                  <a:pt x="74616" y="231776"/>
                </a:lnTo>
                <a:lnTo>
                  <a:pt x="63881" y="229616"/>
                </a:lnTo>
                <a:lnTo>
                  <a:pt x="54990" y="229616"/>
                </a:lnTo>
                <a:lnTo>
                  <a:pt x="54990" y="0"/>
                </a:lnTo>
                <a:close/>
              </a:path>
            </a:pathLst>
          </a:custGeom>
          <a:solidFill>
            <a:srgbClr val="58815D"/>
          </a:solidFill>
          <a:ln w="9525">
            <a:noFill/>
            <a:round/>
            <a:headEnd/>
            <a:tailEnd/>
          </a:ln>
        </p:spPr>
        <p:txBody>
          <a:bodyPr lIns="0" tIns="0" rIns="0" bIns="0"/>
          <a:lstStyle/>
          <a:p>
            <a:endParaRPr lang="ru-RU"/>
          </a:p>
        </p:txBody>
      </p:sp>
      <p:sp>
        <p:nvSpPr>
          <p:cNvPr id="10244" name="object 4"/>
          <p:cNvSpPr>
            <a:spLocks/>
          </p:cNvSpPr>
          <p:nvPr/>
        </p:nvSpPr>
        <p:spPr bwMode="auto">
          <a:xfrm>
            <a:off x="1595438" y="3201988"/>
            <a:ext cx="2830512" cy="515937"/>
          </a:xfrm>
          <a:custGeom>
            <a:avLst/>
            <a:gdLst>
              <a:gd name="T0" fmla="*/ 2804973 w 2829560"/>
              <a:gd name="T1" fmla="*/ 0 h 516889"/>
              <a:gd name="T2" fmla="*/ 2793974 w 2829560"/>
              <a:gd name="T3" fmla="*/ 0 h 516889"/>
              <a:gd name="T4" fmla="*/ 2793974 w 2829560"/>
              <a:gd name="T5" fmla="*/ 222240 h 516889"/>
              <a:gd name="T6" fmla="*/ 27620 w 2829560"/>
              <a:gd name="T7" fmla="*/ 222240 h 516889"/>
              <a:gd name="T8" fmla="*/ 16895 w 2829560"/>
              <a:gd name="T9" fmla="*/ 224318 h 516889"/>
              <a:gd name="T10" fmla="*/ 8111 w 2829560"/>
              <a:gd name="T11" fmla="*/ 229985 h 516889"/>
              <a:gd name="T12" fmla="*/ 2181 w 2829560"/>
              <a:gd name="T13" fmla="*/ 238372 h 516889"/>
              <a:gd name="T14" fmla="*/ 0 w 2829560"/>
              <a:gd name="T15" fmla="*/ 248631 h 516889"/>
              <a:gd name="T16" fmla="*/ 0 w 2829560"/>
              <a:gd name="T17" fmla="*/ 497262 h 516889"/>
              <a:gd name="T18" fmla="*/ 11005 w 2829560"/>
              <a:gd name="T19" fmla="*/ 497262 h 516889"/>
              <a:gd name="T20" fmla="*/ 11005 w 2829560"/>
              <a:gd name="T21" fmla="*/ 239835 h 516889"/>
              <a:gd name="T22" fmla="*/ 18413 w 2829560"/>
              <a:gd name="T23" fmla="*/ 232749 h 516889"/>
              <a:gd name="T24" fmla="*/ 2804973 w 2829560"/>
              <a:gd name="T25" fmla="*/ 232749 h 516889"/>
              <a:gd name="T26" fmla="*/ 2804973 w 2829560"/>
              <a:gd name="T27" fmla="*/ 0 h 516889"/>
              <a:gd name="T28" fmla="*/ 2849356 w 2829560"/>
              <a:gd name="T29" fmla="*/ 0 h 516889"/>
              <a:gd name="T30" fmla="*/ 2816101 w 2829560"/>
              <a:gd name="T31" fmla="*/ 0 h 516889"/>
              <a:gd name="T32" fmla="*/ 2816101 w 2829560"/>
              <a:gd name="T33" fmla="*/ 243377 h 516889"/>
              <a:gd name="T34" fmla="*/ 24551 w 2829560"/>
              <a:gd name="T35" fmla="*/ 243377 h 516889"/>
              <a:gd name="T36" fmla="*/ 22117 w 2829560"/>
              <a:gd name="T37" fmla="*/ 245699 h 516889"/>
              <a:gd name="T38" fmla="*/ 22117 w 2829560"/>
              <a:gd name="T39" fmla="*/ 497262 h 516889"/>
              <a:gd name="T40" fmla="*/ 55389 w 2829560"/>
              <a:gd name="T41" fmla="*/ 497262 h 516889"/>
              <a:gd name="T42" fmla="*/ 55389 w 2829560"/>
              <a:gd name="T43" fmla="*/ 275144 h 516889"/>
              <a:gd name="T44" fmla="*/ 2821603 w 2829560"/>
              <a:gd name="T45" fmla="*/ 275144 h 516889"/>
              <a:gd name="T46" fmla="*/ 2832413 w 2829560"/>
              <a:gd name="T47" fmla="*/ 273063 h 516889"/>
              <a:gd name="T48" fmla="*/ 2841232 w 2829560"/>
              <a:gd name="T49" fmla="*/ 267387 h 516889"/>
              <a:gd name="T50" fmla="*/ 2847176 w 2829560"/>
              <a:gd name="T51" fmla="*/ 258959 h 516889"/>
              <a:gd name="T52" fmla="*/ 2849356 w 2829560"/>
              <a:gd name="T53" fmla="*/ 248631 h 516889"/>
              <a:gd name="T54" fmla="*/ 2849356 w 2829560"/>
              <a:gd name="T55" fmla="*/ 0 h 5168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29560"/>
              <a:gd name="T85" fmla="*/ 0 h 516889"/>
              <a:gd name="T86" fmla="*/ 2829560 w 2829560"/>
              <a:gd name="T87" fmla="*/ 516889 h 5168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29560" h="516889">
                <a:moveTo>
                  <a:pt x="2785237" y="0"/>
                </a:moveTo>
                <a:lnTo>
                  <a:pt x="2774315" y="0"/>
                </a:lnTo>
                <a:lnTo>
                  <a:pt x="2774315" y="231012"/>
                </a:lnTo>
                <a:lnTo>
                  <a:pt x="27431" y="231012"/>
                </a:lnTo>
                <a:lnTo>
                  <a:pt x="16769" y="233173"/>
                </a:lnTo>
                <a:lnTo>
                  <a:pt x="8048" y="239061"/>
                </a:lnTo>
                <a:lnTo>
                  <a:pt x="2160" y="247782"/>
                </a:lnTo>
                <a:lnTo>
                  <a:pt x="0" y="258445"/>
                </a:lnTo>
                <a:lnTo>
                  <a:pt x="0" y="516890"/>
                </a:lnTo>
                <a:lnTo>
                  <a:pt x="10921" y="516890"/>
                </a:lnTo>
                <a:lnTo>
                  <a:pt x="10921" y="249301"/>
                </a:lnTo>
                <a:lnTo>
                  <a:pt x="18287" y="241935"/>
                </a:lnTo>
                <a:lnTo>
                  <a:pt x="2785237" y="241935"/>
                </a:lnTo>
                <a:lnTo>
                  <a:pt x="2785237" y="0"/>
                </a:lnTo>
                <a:close/>
              </a:path>
              <a:path w="2829560" h="516889">
                <a:moveTo>
                  <a:pt x="2829305" y="0"/>
                </a:moveTo>
                <a:lnTo>
                  <a:pt x="2796286" y="0"/>
                </a:lnTo>
                <a:lnTo>
                  <a:pt x="2796286" y="252984"/>
                </a:lnTo>
                <a:lnTo>
                  <a:pt x="24383" y="252984"/>
                </a:lnTo>
                <a:lnTo>
                  <a:pt x="21970" y="255397"/>
                </a:lnTo>
                <a:lnTo>
                  <a:pt x="21970" y="516890"/>
                </a:lnTo>
                <a:lnTo>
                  <a:pt x="54990" y="516890"/>
                </a:lnTo>
                <a:lnTo>
                  <a:pt x="54990" y="286004"/>
                </a:lnTo>
                <a:lnTo>
                  <a:pt x="2801747" y="286004"/>
                </a:lnTo>
                <a:lnTo>
                  <a:pt x="2812482" y="283841"/>
                </a:lnTo>
                <a:lnTo>
                  <a:pt x="2821241" y="277939"/>
                </a:lnTo>
                <a:lnTo>
                  <a:pt x="2827143" y="269180"/>
                </a:lnTo>
                <a:lnTo>
                  <a:pt x="2829305" y="258445"/>
                </a:lnTo>
                <a:lnTo>
                  <a:pt x="2829305" y="0"/>
                </a:lnTo>
                <a:close/>
              </a:path>
            </a:pathLst>
          </a:custGeom>
          <a:solidFill>
            <a:srgbClr val="58815D"/>
          </a:solidFill>
          <a:ln w="9525">
            <a:noFill/>
            <a:round/>
            <a:headEnd/>
            <a:tailEnd/>
          </a:ln>
        </p:spPr>
        <p:txBody>
          <a:bodyPr lIns="0" tIns="0" rIns="0" bIns="0"/>
          <a:lstStyle/>
          <a:p>
            <a:endParaRPr lang="ru-RU"/>
          </a:p>
        </p:txBody>
      </p:sp>
      <p:sp>
        <p:nvSpPr>
          <p:cNvPr id="10245" name="object 5"/>
          <p:cNvSpPr>
            <a:spLocks noChangeArrowheads="1"/>
          </p:cNvSpPr>
          <p:nvPr/>
        </p:nvSpPr>
        <p:spPr bwMode="auto">
          <a:xfrm>
            <a:off x="3360738" y="2227263"/>
            <a:ext cx="2066925" cy="1077912"/>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46" name="object 6"/>
          <p:cNvSpPr txBox="1">
            <a:spLocks noChangeArrowheads="1"/>
          </p:cNvSpPr>
          <p:nvPr/>
        </p:nvSpPr>
        <p:spPr bwMode="auto">
          <a:xfrm>
            <a:off x="3840163" y="2297113"/>
            <a:ext cx="1417637" cy="866775"/>
          </a:xfrm>
          <a:prstGeom prst="rect">
            <a:avLst/>
          </a:prstGeom>
          <a:noFill/>
          <a:ln w="9525">
            <a:noFill/>
            <a:miter lim="800000"/>
            <a:headEnd/>
            <a:tailEnd/>
          </a:ln>
        </p:spPr>
        <p:txBody>
          <a:bodyPr lIns="0" tIns="12700" rIns="0" bIns="0">
            <a:spAutoFit/>
          </a:bodyPr>
          <a:lstStyle/>
          <a:p>
            <a:pPr marL="53975">
              <a:spcBef>
                <a:spcPts val="100"/>
              </a:spcBef>
            </a:pPr>
            <a:r>
              <a:rPr lang="ru-RU">
                <a:solidFill>
                  <a:srgbClr val="FFFFFF"/>
                </a:solidFill>
                <a:latin typeface="Constantia" pitchFamily="18" charset="0"/>
              </a:rPr>
              <a:t>ДОХОДЫ</a:t>
            </a:r>
            <a:endParaRPr lang="ru-RU">
              <a:latin typeface="Constantia" pitchFamily="18" charset="0"/>
            </a:endParaRPr>
          </a:p>
          <a:p>
            <a:pPr marL="53975">
              <a:lnSpc>
                <a:spcPts val="2200"/>
              </a:lnSpc>
              <a:spcBef>
                <a:spcPts val="75"/>
              </a:spcBef>
            </a:pPr>
            <a:r>
              <a:rPr lang="ru-RU">
                <a:solidFill>
                  <a:srgbClr val="FFFFFF"/>
                </a:solidFill>
                <a:latin typeface="Constantia" pitchFamily="18" charset="0"/>
              </a:rPr>
              <a:t>бюджета  поселения</a:t>
            </a:r>
            <a:endParaRPr lang="ru-RU">
              <a:latin typeface="Constantia" pitchFamily="18" charset="0"/>
            </a:endParaRPr>
          </a:p>
        </p:txBody>
      </p:sp>
      <p:sp>
        <p:nvSpPr>
          <p:cNvPr id="10247" name="object 7"/>
          <p:cNvSpPr>
            <a:spLocks noChangeArrowheads="1"/>
          </p:cNvSpPr>
          <p:nvPr/>
        </p:nvSpPr>
        <p:spPr bwMode="auto">
          <a:xfrm>
            <a:off x="352425" y="3676650"/>
            <a:ext cx="2536825" cy="2093913"/>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48" name="object 8"/>
          <p:cNvSpPr txBox="1">
            <a:spLocks noChangeArrowheads="1"/>
          </p:cNvSpPr>
          <p:nvPr/>
        </p:nvSpPr>
        <p:spPr bwMode="auto">
          <a:xfrm>
            <a:off x="392113" y="3819525"/>
            <a:ext cx="2154237" cy="300038"/>
          </a:xfrm>
          <a:prstGeom prst="rect">
            <a:avLst/>
          </a:prstGeom>
          <a:noFill/>
          <a:ln w="9525">
            <a:noFill/>
            <a:miter lim="800000"/>
            <a:headEnd/>
            <a:tailEnd/>
          </a:ln>
        </p:spPr>
        <p:txBody>
          <a:bodyPr lIns="0" tIns="12700" rIns="0" bIns="0">
            <a:spAutoFit/>
          </a:bodyPr>
          <a:lstStyle/>
          <a:p>
            <a:pPr marL="12700">
              <a:spcBef>
                <a:spcPts val="100"/>
              </a:spcBef>
            </a:pPr>
            <a:r>
              <a:rPr lang="ru-RU" b="1">
                <a:latin typeface="Constantia" pitchFamily="18" charset="0"/>
              </a:rPr>
              <a:t>Налоговые доходы</a:t>
            </a:r>
            <a:endParaRPr lang="ru-RU">
              <a:latin typeface="Constantia" pitchFamily="18" charset="0"/>
            </a:endParaRPr>
          </a:p>
        </p:txBody>
      </p:sp>
      <p:sp>
        <p:nvSpPr>
          <p:cNvPr id="10249" name="object 9"/>
          <p:cNvSpPr txBox="1">
            <a:spLocks noChangeArrowheads="1"/>
          </p:cNvSpPr>
          <p:nvPr/>
        </p:nvSpPr>
        <p:spPr bwMode="auto">
          <a:xfrm>
            <a:off x="392113" y="4286250"/>
            <a:ext cx="2430462" cy="1546225"/>
          </a:xfrm>
          <a:prstGeom prst="rect">
            <a:avLst/>
          </a:prstGeom>
          <a:noFill/>
          <a:ln w="9525">
            <a:noFill/>
            <a:miter lim="800000"/>
            <a:headEnd/>
            <a:tailEnd/>
          </a:ln>
        </p:spPr>
        <p:txBody>
          <a:bodyPr lIns="0" tIns="8255" rIns="0" bIns="0">
            <a:spAutoFit/>
          </a:bodyPr>
          <a:lstStyle/>
          <a:p>
            <a:pPr marL="12700">
              <a:lnSpc>
                <a:spcPct val="102000"/>
              </a:lnSpc>
              <a:spcBef>
                <a:spcPts val="63"/>
              </a:spcBef>
            </a:pPr>
            <a:r>
              <a:rPr lang="ru-RU" sz="1400">
                <a:latin typeface="Constantia" pitchFamily="18" charset="0"/>
              </a:rPr>
              <a:t>Налог на доходы физических  лиц;</a:t>
            </a:r>
          </a:p>
          <a:p>
            <a:pPr marL="12700">
              <a:lnSpc>
                <a:spcPct val="102000"/>
              </a:lnSpc>
              <a:spcBef>
                <a:spcPts val="63"/>
              </a:spcBef>
            </a:pPr>
            <a:r>
              <a:rPr lang="ru-RU" sz="1400">
                <a:latin typeface="Constantia" pitchFamily="18" charset="0"/>
              </a:rPr>
              <a:t> налог на имущество,</a:t>
            </a:r>
          </a:p>
          <a:p>
            <a:pPr marL="12700">
              <a:spcBef>
                <a:spcPts val="25"/>
              </a:spcBef>
            </a:pPr>
            <a:r>
              <a:rPr lang="ru-RU" sz="1400">
                <a:latin typeface="Constantia" pitchFamily="18" charset="0"/>
              </a:rPr>
              <a:t>Единый</a:t>
            </a:r>
          </a:p>
          <a:p>
            <a:pPr marL="12700">
              <a:lnSpc>
                <a:spcPct val="101000"/>
              </a:lnSpc>
            </a:pPr>
            <a:r>
              <a:rPr lang="ru-RU" sz="1400">
                <a:latin typeface="Constantia" pitchFamily="18" charset="0"/>
              </a:rPr>
              <a:t>сельскохозяйственный налог;  Государственная пошлина;</a:t>
            </a:r>
          </a:p>
          <a:p>
            <a:pPr marL="12700">
              <a:spcBef>
                <a:spcPts val="25"/>
              </a:spcBef>
            </a:pPr>
            <a:r>
              <a:rPr lang="ru-RU" sz="1400">
                <a:latin typeface="Constantia" pitchFamily="18" charset="0"/>
              </a:rPr>
              <a:t>Земельный налог.</a:t>
            </a:r>
          </a:p>
        </p:txBody>
      </p:sp>
      <p:sp>
        <p:nvSpPr>
          <p:cNvPr id="10250" name="object 10"/>
          <p:cNvSpPr>
            <a:spLocks noChangeArrowheads="1"/>
          </p:cNvSpPr>
          <p:nvPr/>
        </p:nvSpPr>
        <p:spPr bwMode="auto">
          <a:xfrm>
            <a:off x="3163888" y="3676650"/>
            <a:ext cx="2536825" cy="2089150"/>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1" name="object 11"/>
          <p:cNvSpPr txBox="1">
            <a:spLocks noChangeArrowheads="1"/>
          </p:cNvSpPr>
          <p:nvPr/>
        </p:nvSpPr>
        <p:spPr bwMode="auto">
          <a:xfrm>
            <a:off x="3222625" y="4097338"/>
            <a:ext cx="2424113" cy="300037"/>
          </a:xfrm>
          <a:prstGeom prst="rect">
            <a:avLst/>
          </a:prstGeom>
          <a:noFill/>
          <a:ln w="9525">
            <a:noFill/>
            <a:miter lim="800000"/>
            <a:headEnd/>
            <a:tailEnd/>
          </a:ln>
        </p:spPr>
        <p:txBody>
          <a:bodyPr lIns="0" tIns="12700" rIns="0" bIns="0">
            <a:spAutoFit/>
          </a:bodyPr>
          <a:lstStyle/>
          <a:p>
            <a:pPr marL="12700">
              <a:spcBef>
                <a:spcPts val="100"/>
              </a:spcBef>
            </a:pPr>
            <a:r>
              <a:rPr lang="ru-RU" b="1">
                <a:latin typeface="Constantia" pitchFamily="18" charset="0"/>
              </a:rPr>
              <a:t>Неналоговые доходы</a:t>
            </a:r>
            <a:endParaRPr lang="ru-RU">
              <a:latin typeface="Constantia" pitchFamily="18" charset="0"/>
            </a:endParaRPr>
          </a:p>
        </p:txBody>
      </p:sp>
      <p:sp>
        <p:nvSpPr>
          <p:cNvPr id="10252" name="object 12"/>
          <p:cNvSpPr txBox="1">
            <a:spLocks noChangeArrowheads="1"/>
          </p:cNvSpPr>
          <p:nvPr/>
        </p:nvSpPr>
        <p:spPr bwMode="auto">
          <a:xfrm>
            <a:off x="3203575" y="4656138"/>
            <a:ext cx="2393950" cy="895350"/>
          </a:xfrm>
          <a:prstGeom prst="rect">
            <a:avLst/>
          </a:prstGeom>
          <a:noFill/>
          <a:ln w="9525">
            <a:noFill/>
            <a:miter lim="800000"/>
            <a:headEnd/>
            <a:tailEnd/>
          </a:ln>
        </p:spPr>
        <p:txBody>
          <a:bodyPr lIns="0" tIns="8255" rIns="0" bIns="0">
            <a:spAutoFit/>
          </a:bodyPr>
          <a:lstStyle/>
          <a:p>
            <a:pPr marL="12700">
              <a:lnSpc>
                <a:spcPct val="102000"/>
              </a:lnSpc>
              <a:spcBef>
                <a:spcPts val="63"/>
              </a:spcBef>
            </a:pPr>
            <a:r>
              <a:rPr lang="ru-RU" sz="1400">
                <a:latin typeface="Constantia" pitchFamily="18" charset="0"/>
              </a:rPr>
              <a:t>Доходы от использования  имущества;</a:t>
            </a:r>
          </a:p>
          <a:p>
            <a:pPr marL="12700">
              <a:lnSpc>
                <a:spcPct val="102000"/>
              </a:lnSpc>
              <a:spcBef>
                <a:spcPts val="63"/>
              </a:spcBef>
            </a:pPr>
            <a:r>
              <a:rPr lang="ru-RU" sz="1400">
                <a:latin typeface="Constantia" pitchFamily="18" charset="0"/>
              </a:rPr>
              <a:t>Штрафы.</a:t>
            </a:r>
          </a:p>
          <a:p>
            <a:pPr marL="12700">
              <a:spcBef>
                <a:spcPts val="25"/>
              </a:spcBef>
            </a:pPr>
            <a:r>
              <a:rPr lang="ru-RU" sz="1400">
                <a:latin typeface="Constantia" pitchFamily="18" charset="0"/>
              </a:rPr>
              <a:t>Прочие неналоговые доходы.</a:t>
            </a:r>
          </a:p>
        </p:txBody>
      </p:sp>
      <p:sp>
        <p:nvSpPr>
          <p:cNvPr id="10253" name="object 13"/>
          <p:cNvSpPr>
            <a:spLocks noChangeArrowheads="1"/>
          </p:cNvSpPr>
          <p:nvPr/>
        </p:nvSpPr>
        <p:spPr bwMode="auto">
          <a:xfrm>
            <a:off x="6108700" y="3676650"/>
            <a:ext cx="2962275" cy="2084388"/>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4" name="object 14"/>
          <p:cNvSpPr txBox="1">
            <a:spLocks noChangeArrowheads="1"/>
          </p:cNvSpPr>
          <p:nvPr/>
        </p:nvSpPr>
        <p:spPr bwMode="auto">
          <a:xfrm>
            <a:off x="6149975" y="4203700"/>
            <a:ext cx="2390775" cy="1012825"/>
          </a:xfrm>
          <a:prstGeom prst="rect">
            <a:avLst/>
          </a:prstGeom>
          <a:noFill/>
          <a:ln w="9525">
            <a:noFill/>
            <a:miter lim="800000"/>
            <a:headEnd/>
            <a:tailEnd/>
          </a:ln>
        </p:spPr>
        <p:txBody>
          <a:bodyPr lIns="0" tIns="7620" rIns="0" bIns="0">
            <a:spAutoFit/>
          </a:bodyPr>
          <a:lstStyle/>
          <a:p>
            <a:pPr marL="752475" indent="-234950">
              <a:lnSpc>
                <a:spcPct val="102000"/>
              </a:lnSpc>
              <a:spcBef>
                <a:spcPts val="63"/>
              </a:spcBef>
            </a:pPr>
            <a:r>
              <a:rPr lang="ru-RU" b="1">
                <a:latin typeface="Constantia" pitchFamily="18" charset="0"/>
              </a:rPr>
              <a:t>Межбюджетные  трансферты</a:t>
            </a:r>
            <a:endParaRPr lang="ru-RU">
              <a:latin typeface="Constantia" pitchFamily="18" charset="0"/>
            </a:endParaRPr>
          </a:p>
          <a:p>
            <a:pPr marL="752475" indent="-234950">
              <a:lnSpc>
                <a:spcPct val="102000"/>
              </a:lnSpc>
              <a:spcBef>
                <a:spcPts val="13"/>
              </a:spcBef>
            </a:pPr>
            <a:r>
              <a:rPr lang="ru-RU" sz="1400">
                <a:latin typeface="Constantia" pitchFamily="18" charset="0"/>
              </a:rPr>
              <a:t>Дотации; Субвенции.</a:t>
            </a:r>
          </a:p>
          <a:p>
            <a:pPr marL="752475" indent="-234950">
              <a:lnSpc>
                <a:spcPct val="102000"/>
              </a:lnSpc>
              <a:spcBef>
                <a:spcPts val="13"/>
              </a:spcBef>
            </a:pPr>
            <a:r>
              <a:rPr lang="ru-RU" sz="1400">
                <a:latin typeface="Constantia" pitchFamily="18" charset="0"/>
              </a:rPr>
              <a:t>Субсидии</a:t>
            </a:r>
          </a:p>
        </p:txBody>
      </p:sp>
      <p:sp>
        <p:nvSpPr>
          <p:cNvPr id="10255" name="object 15"/>
          <p:cNvSpPr>
            <a:spLocks noChangeArrowheads="1"/>
          </p:cNvSpPr>
          <p:nvPr/>
        </p:nvSpPr>
        <p:spPr bwMode="auto">
          <a:xfrm>
            <a:off x="247650" y="4763"/>
            <a:ext cx="8645525" cy="649287"/>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6" name="object 16"/>
          <p:cNvSpPr>
            <a:spLocks noChangeArrowheads="1"/>
          </p:cNvSpPr>
          <p:nvPr/>
        </p:nvSpPr>
        <p:spPr bwMode="auto">
          <a:xfrm>
            <a:off x="1031875" y="203200"/>
            <a:ext cx="3306763" cy="244475"/>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7" name="object 17"/>
          <p:cNvSpPr>
            <a:spLocks noGrp="1"/>
          </p:cNvSpPr>
          <p:nvPr>
            <p:ph type="title"/>
          </p:nvPr>
        </p:nvSpPr>
        <p:spPr>
          <a:xfrm>
            <a:off x="330200" y="979488"/>
            <a:ext cx="7831138" cy="566737"/>
          </a:xfrm>
        </p:spPr>
        <p:txBody>
          <a:bodyPr tIns="12700"/>
          <a:lstStyle/>
          <a:p>
            <a:pPr marL="1620838" indent="-1609725" eaLnBrk="1" hangingPunct="1">
              <a:spcBef>
                <a:spcPts val="100"/>
              </a:spcBef>
              <a:tabLst>
                <a:tab pos="2574925" algn="l"/>
              </a:tabLst>
            </a:pPr>
            <a:r>
              <a:rPr lang="ru-RU" sz="1800" smtClean="0">
                <a:latin typeface="Constantia" pitchFamily="18" charset="0"/>
                <a:ea typeface="Constantia" pitchFamily="18" charset="0"/>
                <a:cs typeface="Constantia" pitchFamily="18" charset="0"/>
              </a:rPr>
              <a:t>ДОХОДЫ БЮДЖЕТА </a:t>
            </a:r>
            <a:r>
              <a:rPr lang="ru-RU" sz="1800" i="1" smtClean="0">
                <a:latin typeface="Constantia" pitchFamily="18" charset="0"/>
                <a:ea typeface="Constantia" pitchFamily="18" charset="0"/>
                <a:cs typeface="Constantia" pitchFamily="18" charset="0"/>
              </a:rPr>
              <a:t>- поступающие в бюджет Клопицкого сельского поселения денежные средства</a:t>
            </a:r>
            <a:endParaRPr lang="ru-RU" sz="1800" smtClean="0">
              <a:latin typeface="Constantia" pitchFamily="18" charset="0"/>
              <a:ea typeface="Constantia" pitchFamily="18" charset="0"/>
              <a:cs typeface="Constantia" pitchFamily="18" charset="0"/>
            </a:endParaRPr>
          </a:p>
        </p:txBody>
      </p:sp>
      <p:sp>
        <p:nvSpPr>
          <p:cNvPr id="10258" name="object 18"/>
          <p:cNvSpPr>
            <a:spLocks noChangeArrowheads="1"/>
          </p:cNvSpPr>
          <p:nvPr/>
        </p:nvSpPr>
        <p:spPr bwMode="auto">
          <a:xfrm>
            <a:off x="338138" y="1692275"/>
            <a:ext cx="1614487" cy="1298575"/>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0259" name="object 19"/>
          <p:cNvSpPr>
            <a:spLocks noChangeArrowheads="1"/>
          </p:cNvSpPr>
          <p:nvPr/>
        </p:nvSpPr>
        <p:spPr bwMode="auto">
          <a:xfrm>
            <a:off x="6675438" y="0"/>
            <a:ext cx="2128837" cy="1189038"/>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ru-RU">
              <a:latin typeface="Calibri" pitchFamily="34" charset="0"/>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p:cNvSpPr>
            <a:spLocks/>
          </p:cNvSpPr>
          <p:nvPr/>
        </p:nvSpPr>
        <p:spPr bwMode="auto">
          <a:xfrm>
            <a:off x="500063" y="5945188"/>
            <a:ext cx="4897437" cy="912812"/>
          </a:xfrm>
          <a:custGeom>
            <a:avLst/>
            <a:gdLst>
              <a:gd name="T0" fmla="*/ 85588 w 4897755"/>
              <a:gd name="T1" fmla="*/ 21211 h 913129"/>
              <a:gd name="T2" fmla="*/ 3631778 w 4897755"/>
              <a:gd name="T3" fmla="*/ 906430 h 913129"/>
              <a:gd name="T4" fmla="*/ 4890757 w 4897755"/>
              <a:gd name="T5" fmla="*/ 906430 h 913129"/>
              <a:gd name="T6" fmla="*/ 85588 w 4897755"/>
              <a:gd name="T7" fmla="*/ 21211 h 913129"/>
              <a:gd name="T8" fmla="*/ 660 w 4897755"/>
              <a:gd name="T9" fmla="*/ 0 h 913129"/>
              <a:gd name="T10" fmla="*/ 0 w 4897755"/>
              <a:gd name="T11" fmla="*/ 5431 h 913129"/>
              <a:gd name="T12" fmla="*/ 85588 w 4897755"/>
              <a:gd name="T13" fmla="*/ 21211 h 913129"/>
              <a:gd name="T14" fmla="*/ 660 w 4897755"/>
              <a:gd name="T15" fmla="*/ 0 h 913129"/>
              <a:gd name="T16" fmla="*/ 0 60000 65536"/>
              <a:gd name="T17" fmla="*/ 0 60000 65536"/>
              <a:gd name="T18" fmla="*/ 0 60000 65536"/>
              <a:gd name="T19" fmla="*/ 0 60000 65536"/>
              <a:gd name="T20" fmla="*/ 0 60000 65536"/>
              <a:gd name="T21" fmla="*/ 0 60000 65536"/>
              <a:gd name="T22" fmla="*/ 0 60000 65536"/>
              <a:gd name="T23" fmla="*/ 0 60000 65536"/>
              <a:gd name="T24" fmla="*/ 0 w 4897755"/>
              <a:gd name="T25" fmla="*/ 0 h 913129"/>
              <a:gd name="T26" fmla="*/ 4897755 w 4897755"/>
              <a:gd name="T27" fmla="*/ 913129 h 913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97755" h="913129">
                <a:moveTo>
                  <a:pt x="85714" y="21358"/>
                </a:moveTo>
                <a:lnTo>
                  <a:pt x="3636702" y="913064"/>
                </a:lnTo>
                <a:lnTo>
                  <a:pt x="4897405" y="913064"/>
                </a:lnTo>
                <a:lnTo>
                  <a:pt x="85714" y="21358"/>
                </a:lnTo>
                <a:close/>
              </a:path>
              <a:path w="4897755" h="913129">
                <a:moveTo>
                  <a:pt x="660" y="0"/>
                </a:moveTo>
                <a:lnTo>
                  <a:pt x="0" y="5473"/>
                </a:lnTo>
                <a:lnTo>
                  <a:pt x="85714" y="21358"/>
                </a:lnTo>
                <a:lnTo>
                  <a:pt x="660" y="0"/>
                </a:lnTo>
                <a:close/>
              </a:path>
            </a:pathLst>
          </a:custGeom>
          <a:solidFill>
            <a:srgbClr val="B3CAB5">
              <a:alpha val="39999"/>
            </a:srgbClr>
          </a:solidFill>
          <a:ln w="9525">
            <a:noFill/>
            <a:round/>
            <a:headEnd/>
            <a:tailEnd/>
          </a:ln>
        </p:spPr>
        <p:txBody>
          <a:bodyPr lIns="0" tIns="0" rIns="0" bIns="0"/>
          <a:lstStyle/>
          <a:p>
            <a:endParaRPr lang="ru-RU"/>
          </a:p>
        </p:txBody>
      </p:sp>
      <p:sp>
        <p:nvSpPr>
          <p:cNvPr id="11267" name="object 3"/>
          <p:cNvSpPr>
            <a:spLocks/>
          </p:cNvSpPr>
          <p:nvPr/>
        </p:nvSpPr>
        <p:spPr bwMode="auto">
          <a:xfrm>
            <a:off x="485775" y="5938838"/>
            <a:ext cx="3651250" cy="919162"/>
          </a:xfrm>
          <a:custGeom>
            <a:avLst/>
            <a:gdLst>
              <a:gd name="T0" fmla="*/ 0 w 3651885"/>
              <a:gd name="T1" fmla="*/ 0 h 919479"/>
              <a:gd name="T2" fmla="*/ 7903 w 3651885"/>
              <a:gd name="T3" fmla="*/ 6307 h 919479"/>
              <a:gd name="T4" fmla="*/ 2858416 w 3651885"/>
              <a:gd name="T5" fmla="*/ 912351 h 919479"/>
              <a:gd name="T6" fmla="*/ 3638580 w 3651885"/>
              <a:gd name="T7" fmla="*/ 912351 h 919479"/>
              <a:gd name="T8" fmla="*/ 0 w 3651885"/>
              <a:gd name="T9" fmla="*/ 0 h 919479"/>
              <a:gd name="T10" fmla="*/ 0 60000 65536"/>
              <a:gd name="T11" fmla="*/ 0 60000 65536"/>
              <a:gd name="T12" fmla="*/ 0 60000 65536"/>
              <a:gd name="T13" fmla="*/ 0 60000 65536"/>
              <a:gd name="T14" fmla="*/ 0 60000 65536"/>
              <a:gd name="T15" fmla="*/ 0 w 3651885"/>
              <a:gd name="T16" fmla="*/ 0 h 919479"/>
              <a:gd name="T17" fmla="*/ 3651885 w 3651885"/>
              <a:gd name="T18" fmla="*/ 919479 h 919479"/>
            </a:gdLst>
            <a:ahLst/>
            <a:cxnLst>
              <a:cxn ang="T10">
                <a:pos x="T0" y="T1"/>
              </a:cxn>
              <a:cxn ang="T11">
                <a:pos x="T2" y="T3"/>
              </a:cxn>
              <a:cxn ang="T12">
                <a:pos x="T4" y="T5"/>
              </a:cxn>
              <a:cxn ang="T13">
                <a:pos x="T6" y="T7"/>
              </a:cxn>
              <a:cxn ang="T14">
                <a:pos x="T8" y="T9"/>
              </a:cxn>
            </a:cxnLst>
            <a:rect l="T15" t="T16" r="T17" b="T18"/>
            <a:pathLst>
              <a:path w="3651885" h="919479">
                <a:moveTo>
                  <a:pt x="0" y="0"/>
                </a:moveTo>
                <a:lnTo>
                  <a:pt x="7924" y="6349"/>
                </a:lnTo>
                <a:lnTo>
                  <a:pt x="2868870" y="918983"/>
                </a:lnTo>
                <a:lnTo>
                  <a:pt x="3651885" y="918983"/>
                </a:lnTo>
                <a:lnTo>
                  <a:pt x="0" y="0"/>
                </a:lnTo>
                <a:close/>
              </a:path>
            </a:pathLst>
          </a:custGeom>
          <a:solidFill>
            <a:srgbClr val="000000"/>
          </a:solidFill>
          <a:ln w="9525">
            <a:noFill/>
            <a:round/>
            <a:headEnd/>
            <a:tailEnd/>
          </a:ln>
        </p:spPr>
        <p:txBody>
          <a:bodyPr lIns="0" tIns="0" rIns="0" bIns="0"/>
          <a:lstStyle/>
          <a:p>
            <a:endParaRPr lang="ru-RU"/>
          </a:p>
        </p:txBody>
      </p:sp>
      <p:sp>
        <p:nvSpPr>
          <p:cNvPr id="11268" name="object 4"/>
          <p:cNvSpPr>
            <a:spLocks noChangeArrowheads="1"/>
          </p:cNvSpPr>
          <p:nvPr/>
        </p:nvSpPr>
        <p:spPr bwMode="auto">
          <a:xfrm>
            <a:off x="0" y="5789613"/>
            <a:ext cx="3398838" cy="1068387"/>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69" name="object 5"/>
          <p:cNvSpPr>
            <a:spLocks noChangeArrowheads="1"/>
          </p:cNvSpPr>
          <p:nvPr/>
        </p:nvSpPr>
        <p:spPr bwMode="auto">
          <a:xfrm>
            <a:off x="0" y="5783263"/>
            <a:ext cx="3373438" cy="1074737"/>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70" name="object 6"/>
          <p:cNvSpPr>
            <a:spLocks noChangeArrowheads="1"/>
          </p:cNvSpPr>
          <p:nvPr/>
        </p:nvSpPr>
        <p:spPr bwMode="auto">
          <a:xfrm>
            <a:off x="7300913" y="4251325"/>
            <a:ext cx="508000" cy="727075"/>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71" name="object 7"/>
          <p:cNvSpPr>
            <a:spLocks noChangeArrowheads="1"/>
          </p:cNvSpPr>
          <p:nvPr/>
        </p:nvSpPr>
        <p:spPr bwMode="auto">
          <a:xfrm>
            <a:off x="4133850" y="4398963"/>
            <a:ext cx="479425" cy="652462"/>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72" name="object 8"/>
          <p:cNvSpPr>
            <a:spLocks noChangeArrowheads="1"/>
          </p:cNvSpPr>
          <p:nvPr/>
        </p:nvSpPr>
        <p:spPr bwMode="auto">
          <a:xfrm>
            <a:off x="1279525" y="4398963"/>
            <a:ext cx="481013" cy="652462"/>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73" name="object 9"/>
          <p:cNvSpPr>
            <a:spLocks/>
          </p:cNvSpPr>
          <p:nvPr/>
        </p:nvSpPr>
        <p:spPr bwMode="auto">
          <a:xfrm>
            <a:off x="4370388" y="2986088"/>
            <a:ext cx="3251200" cy="547687"/>
          </a:xfrm>
          <a:custGeom>
            <a:avLst/>
            <a:gdLst>
              <a:gd name="T0" fmla="*/ 10922 w 3251200"/>
              <a:gd name="T1" fmla="*/ 0 h 548639"/>
              <a:gd name="T2" fmla="*/ 0 w 3251200"/>
              <a:gd name="T3" fmla="*/ 0 h 548639"/>
              <a:gd name="T4" fmla="*/ 0 w 3251200"/>
              <a:gd name="T5" fmla="*/ 279433 h 548639"/>
              <a:gd name="T6" fmla="*/ 2160 w 3251200"/>
              <a:gd name="T7" fmla="*/ 289784 h 548639"/>
              <a:gd name="T8" fmla="*/ 8048 w 3251200"/>
              <a:gd name="T9" fmla="*/ 298231 h 548639"/>
              <a:gd name="T10" fmla="*/ 16769 w 3251200"/>
              <a:gd name="T11" fmla="*/ 303922 h 548639"/>
              <a:gd name="T12" fmla="*/ 27432 w 3251200"/>
              <a:gd name="T13" fmla="*/ 306006 h 548639"/>
              <a:gd name="T14" fmla="*/ 3196208 w 3251200"/>
              <a:gd name="T15" fmla="*/ 306006 h 548639"/>
              <a:gd name="T16" fmla="*/ 3196208 w 3251200"/>
              <a:gd name="T17" fmla="*/ 528625 h 548639"/>
              <a:gd name="T18" fmla="*/ 3207130 w 3251200"/>
              <a:gd name="T19" fmla="*/ 528625 h 548639"/>
              <a:gd name="T20" fmla="*/ 3207130 w 3251200"/>
              <a:gd name="T21" fmla="*/ 295353 h 548639"/>
              <a:gd name="T22" fmla="*/ 18414 w 3251200"/>
              <a:gd name="T23" fmla="*/ 295353 h 548639"/>
              <a:gd name="T24" fmla="*/ 10922 w 3251200"/>
              <a:gd name="T25" fmla="*/ 288251 h 548639"/>
              <a:gd name="T26" fmla="*/ 10922 w 3251200"/>
              <a:gd name="T27" fmla="*/ 0 h 548639"/>
              <a:gd name="T28" fmla="*/ 54990 w 3251200"/>
              <a:gd name="T29" fmla="*/ 0 h 548639"/>
              <a:gd name="T30" fmla="*/ 21971 w 3251200"/>
              <a:gd name="T31" fmla="*/ 0 h 548639"/>
              <a:gd name="T32" fmla="*/ 21971 w 3251200"/>
              <a:gd name="T33" fmla="*/ 282373 h 548639"/>
              <a:gd name="T34" fmla="*/ 24384 w 3251200"/>
              <a:gd name="T35" fmla="*/ 284820 h 548639"/>
              <a:gd name="T36" fmla="*/ 3218178 w 3251200"/>
              <a:gd name="T37" fmla="*/ 284820 h 548639"/>
              <a:gd name="T38" fmla="*/ 3218178 w 3251200"/>
              <a:gd name="T39" fmla="*/ 528625 h 548639"/>
              <a:gd name="T40" fmla="*/ 3251200 w 3251200"/>
              <a:gd name="T41" fmla="*/ 528625 h 548639"/>
              <a:gd name="T42" fmla="*/ 3251200 w 3251200"/>
              <a:gd name="T43" fmla="*/ 279433 h 548639"/>
              <a:gd name="T44" fmla="*/ 3249036 w 3251200"/>
              <a:gd name="T45" fmla="*/ 269153 h 548639"/>
              <a:gd name="T46" fmla="*/ 3243134 w 3251200"/>
              <a:gd name="T47" fmla="*/ 260745 h 548639"/>
              <a:gd name="T48" fmla="*/ 3234376 w 3251200"/>
              <a:gd name="T49" fmla="*/ 255067 h 548639"/>
              <a:gd name="T50" fmla="*/ 3223640 w 3251200"/>
              <a:gd name="T51" fmla="*/ 252984 h 548639"/>
              <a:gd name="T52" fmla="*/ 54990 w 3251200"/>
              <a:gd name="T53" fmla="*/ 252984 h 548639"/>
              <a:gd name="T54" fmla="*/ 54990 w 3251200"/>
              <a:gd name="T55" fmla="*/ 0 h 5486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51200"/>
              <a:gd name="T85" fmla="*/ 0 h 548639"/>
              <a:gd name="T86" fmla="*/ 3251200 w 3251200"/>
              <a:gd name="T87" fmla="*/ 548639 h 5486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51200" h="548639">
                <a:moveTo>
                  <a:pt x="10922" y="0"/>
                </a:moveTo>
                <a:lnTo>
                  <a:pt x="0" y="0"/>
                </a:lnTo>
                <a:lnTo>
                  <a:pt x="0" y="289813"/>
                </a:lnTo>
                <a:lnTo>
                  <a:pt x="2160" y="300549"/>
                </a:lnTo>
                <a:lnTo>
                  <a:pt x="8048" y="309308"/>
                </a:lnTo>
                <a:lnTo>
                  <a:pt x="16769" y="315210"/>
                </a:lnTo>
                <a:lnTo>
                  <a:pt x="27432" y="317373"/>
                </a:lnTo>
                <a:lnTo>
                  <a:pt x="3196208" y="317373"/>
                </a:lnTo>
                <a:lnTo>
                  <a:pt x="3196208" y="548259"/>
                </a:lnTo>
                <a:lnTo>
                  <a:pt x="3207130" y="548259"/>
                </a:lnTo>
                <a:lnTo>
                  <a:pt x="3207130" y="306324"/>
                </a:lnTo>
                <a:lnTo>
                  <a:pt x="18414" y="306324"/>
                </a:lnTo>
                <a:lnTo>
                  <a:pt x="10922" y="298958"/>
                </a:lnTo>
                <a:lnTo>
                  <a:pt x="10922" y="0"/>
                </a:lnTo>
                <a:close/>
              </a:path>
              <a:path w="3251200" h="548639">
                <a:moveTo>
                  <a:pt x="54990" y="0"/>
                </a:moveTo>
                <a:lnTo>
                  <a:pt x="21971" y="0"/>
                </a:lnTo>
                <a:lnTo>
                  <a:pt x="21971" y="292862"/>
                </a:lnTo>
                <a:lnTo>
                  <a:pt x="24384" y="295401"/>
                </a:lnTo>
                <a:lnTo>
                  <a:pt x="3218179" y="295401"/>
                </a:lnTo>
                <a:lnTo>
                  <a:pt x="3218179" y="548259"/>
                </a:lnTo>
                <a:lnTo>
                  <a:pt x="3251200" y="548259"/>
                </a:lnTo>
                <a:lnTo>
                  <a:pt x="3251200" y="289813"/>
                </a:lnTo>
                <a:lnTo>
                  <a:pt x="3249037" y="279151"/>
                </a:lnTo>
                <a:lnTo>
                  <a:pt x="3243135" y="270430"/>
                </a:lnTo>
                <a:lnTo>
                  <a:pt x="3234376" y="264542"/>
                </a:lnTo>
                <a:lnTo>
                  <a:pt x="3223641" y="262382"/>
                </a:lnTo>
                <a:lnTo>
                  <a:pt x="54990" y="262382"/>
                </a:lnTo>
                <a:lnTo>
                  <a:pt x="54990" y="0"/>
                </a:lnTo>
                <a:close/>
              </a:path>
            </a:pathLst>
          </a:custGeom>
          <a:solidFill>
            <a:srgbClr val="58815D"/>
          </a:solidFill>
          <a:ln w="9525">
            <a:noFill/>
            <a:round/>
            <a:headEnd/>
            <a:tailEnd/>
          </a:ln>
        </p:spPr>
        <p:txBody>
          <a:bodyPr lIns="0" tIns="0" rIns="0" bIns="0"/>
          <a:lstStyle/>
          <a:p>
            <a:endParaRPr lang="ru-RU"/>
          </a:p>
        </p:txBody>
      </p:sp>
      <p:sp>
        <p:nvSpPr>
          <p:cNvPr id="11274" name="object 10"/>
          <p:cNvSpPr>
            <a:spLocks/>
          </p:cNvSpPr>
          <p:nvPr/>
        </p:nvSpPr>
        <p:spPr bwMode="auto">
          <a:xfrm>
            <a:off x="4370388" y="2986088"/>
            <a:ext cx="60325" cy="515937"/>
          </a:xfrm>
          <a:custGeom>
            <a:avLst/>
            <a:gdLst>
              <a:gd name="T0" fmla="*/ 13251 w 60960"/>
              <a:gd name="T1" fmla="*/ 275144 h 516889"/>
              <a:gd name="T2" fmla="*/ 4382 w 60960"/>
              <a:gd name="T3" fmla="*/ 275144 h 516889"/>
              <a:gd name="T4" fmla="*/ 4382 w 60960"/>
              <a:gd name="T5" fmla="*/ 497261 h 516889"/>
              <a:gd name="T6" fmla="*/ 13251 w 60960"/>
              <a:gd name="T7" fmla="*/ 497261 h 516889"/>
              <a:gd name="T8" fmla="*/ 13251 w 60960"/>
              <a:gd name="T9" fmla="*/ 275144 h 516889"/>
              <a:gd name="T10" fmla="*/ 44136 w 60960"/>
              <a:gd name="T11" fmla="*/ 0 h 516889"/>
              <a:gd name="T12" fmla="*/ 17632 w 60960"/>
              <a:gd name="T13" fmla="*/ 0 h 516889"/>
              <a:gd name="T14" fmla="*/ 17632 w 60960"/>
              <a:gd name="T15" fmla="*/ 251563 h 516889"/>
              <a:gd name="T16" fmla="*/ 19570 w 60960"/>
              <a:gd name="T17" fmla="*/ 254006 h 516889"/>
              <a:gd name="T18" fmla="*/ 22016 w 60960"/>
              <a:gd name="T19" fmla="*/ 254006 h 516889"/>
              <a:gd name="T20" fmla="*/ 22016 w 60960"/>
              <a:gd name="T21" fmla="*/ 497261 h 516889"/>
              <a:gd name="T22" fmla="*/ 48517 w 60960"/>
              <a:gd name="T23" fmla="*/ 497261 h 516889"/>
              <a:gd name="T24" fmla="*/ 48517 w 60960"/>
              <a:gd name="T25" fmla="*/ 248631 h 516889"/>
              <a:gd name="T26" fmla="*/ 46784 w 60960"/>
              <a:gd name="T27" fmla="*/ 238372 h 516889"/>
              <a:gd name="T28" fmla="*/ 42047 w 60960"/>
              <a:gd name="T29" fmla="*/ 229985 h 516889"/>
              <a:gd name="T30" fmla="*/ 35018 w 60960"/>
              <a:gd name="T31" fmla="*/ 224318 h 516889"/>
              <a:gd name="T32" fmla="*/ 26398 w 60960"/>
              <a:gd name="T33" fmla="*/ 222240 h 516889"/>
              <a:gd name="T34" fmla="*/ 44136 w 60960"/>
              <a:gd name="T35" fmla="*/ 222240 h 516889"/>
              <a:gd name="T36" fmla="*/ 44136 w 60960"/>
              <a:gd name="T37" fmla="*/ 0 h 516889"/>
              <a:gd name="T38" fmla="*/ 13251 w 60960"/>
              <a:gd name="T39" fmla="*/ 272894 h 516889"/>
              <a:gd name="T40" fmla="*/ 13251 w 60960"/>
              <a:gd name="T41" fmla="*/ 275144 h 516889"/>
              <a:gd name="T42" fmla="*/ 22016 w 60960"/>
              <a:gd name="T43" fmla="*/ 275144 h 516889"/>
              <a:gd name="T44" fmla="*/ 13458 w 60960"/>
              <a:gd name="T45" fmla="*/ 273063 h 516889"/>
              <a:gd name="T46" fmla="*/ 13251 w 60960"/>
              <a:gd name="T47" fmla="*/ 272894 h 516889"/>
              <a:gd name="T48" fmla="*/ 8768 w 60960"/>
              <a:gd name="T49" fmla="*/ 0 h 516889"/>
              <a:gd name="T50" fmla="*/ 0 w 60960"/>
              <a:gd name="T51" fmla="*/ 0 h 516889"/>
              <a:gd name="T52" fmla="*/ 0 w 60960"/>
              <a:gd name="T53" fmla="*/ 248631 h 516889"/>
              <a:gd name="T54" fmla="*/ 1735 w 60960"/>
              <a:gd name="T55" fmla="*/ 258959 h 516889"/>
              <a:gd name="T56" fmla="*/ 6460 w 60960"/>
              <a:gd name="T57" fmla="*/ 267387 h 516889"/>
              <a:gd name="T58" fmla="*/ 13251 w 60960"/>
              <a:gd name="T59" fmla="*/ 272894 h 516889"/>
              <a:gd name="T60" fmla="*/ 13251 w 60960"/>
              <a:gd name="T61" fmla="*/ 264514 h 516889"/>
              <a:gd name="T62" fmla="*/ 14778 w 60960"/>
              <a:gd name="T63" fmla="*/ 264514 h 516889"/>
              <a:gd name="T64" fmla="*/ 8768 w 60960"/>
              <a:gd name="T65" fmla="*/ 257427 h 516889"/>
              <a:gd name="T66" fmla="*/ 8768 w 60960"/>
              <a:gd name="T67" fmla="*/ 0 h 5168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960"/>
              <a:gd name="T103" fmla="*/ 0 h 516889"/>
              <a:gd name="T104" fmla="*/ 60960 w 60960"/>
              <a:gd name="T105" fmla="*/ 516889 h 5168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960" h="516889">
                <a:moveTo>
                  <a:pt x="16510" y="286004"/>
                </a:moveTo>
                <a:lnTo>
                  <a:pt x="5461" y="286004"/>
                </a:lnTo>
                <a:lnTo>
                  <a:pt x="5461" y="516889"/>
                </a:lnTo>
                <a:lnTo>
                  <a:pt x="16510" y="516889"/>
                </a:lnTo>
                <a:lnTo>
                  <a:pt x="16510" y="286004"/>
                </a:lnTo>
                <a:close/>
              </a:path>
              <a:path w="60960" h="516889">
                <a:moveTo>
                  <a:pt x="54990" y="0"/>
                </a:moveTo>
                <a:lnTo>
                  <a:pt x="21971" y="0"/>
                </a:lnTo>
                <a:lnTo>
                  <a:pt x="21971" y="261493"/>
                </a:lnTo>
                <a:lnTo>
                  <a:pt x="24384" y="264033"/>
                </a:lnTo>
                <a:lnTo>
                  <a:pt x="27432" y="264033"/>
                </a:lnTo>
                <a:lnTo>
                  <a:pt x="27432" y="516889"/>
                </a:lnTo>
                <a:lnTo>
                  <a:pt x="60451" y="516889"/>
                </a:lnTo>
                <a:lnTo>
                  <a:pt x="60451" y="258445"/>
                </a:lnTo>
                <a:lnTo>
                  <a:pt x="58289" y="247782"/>
                </a:lnTo>
                <a:lnTo>
                  <a:pt x="52387" y="239061"/>
                </a:lnTo>
                <a:lnTo>
                  <a:pt x="43628" y="233173"/>
                </a:lnTo>
                <a:lnTo>
                  <a:pt x="32893" y="231012"/>
                </a:lnTo>
                <a:lnTo>
                  <a:pt x="54990" y="231012"/>
                </a:lnTo>
                <a:lnTo>
                  <a:pt x="54990" y="0"/>
                </a:lnTo>
                <a:close/>
              </a:path>
              <a:path w="60960" h="516889">
                <a:moveTo>
                  <a:pt x="16510" y="283665"/>
                </a:moveTo>
                <a:lnTo>
                  <a:pt x="16510" y="286004"/>
                </a:lnTo>
                <a:lnTo>
                  <a:pt x="27432" y="286004"/>
                </a:lnTo>
                <a:lnTo>
                  <a:pt x="16769" y="283841"/>
                </a:lnTo>
                <a:lnTo>
                  <a:pt x="16510" y="283665"/>
                </a:lnTo>
                <a:close/>
              </a:path>
              <a:path w="60960" h="516889">
                <a:moveTo>
                  <a:pt x="10922" y="0"/>
                </a:moveTo>
                <a:lnTo>
                  <a:pt x="0" y="0"/>
                </a:lnTo>
                <a:lnTo>
                  <a:pt x="0" y="258445"/>
                </a:lnTo>
                <a:lnTo>
                  <a:pt x="2160" y="269180"/>
                </a:lnTo>
                <a:lnTo>
                  <a:pt x="8048" y="277939"/>
                </a:lnTo>
                <a:lnTo>
                  <a:pt x="16510" y="283665"/>
                </a:lnTo>
                <a:lnTo>
                  <a:pt x="16510" y="274955"/>
                </a:lnTo>
                <a:lnTo>
                  <a:pt x="18414" y="274955"/>
                </a:lnTo>
                <a:lnTo>
                  <a:pt x="10922" y="267588"/>
                </a:lnTo>
                <a:lnTo>
                  <a:pt x="10922" y="0"/>
                </a:lnTo>
                <a:close/>
              </a:path>
            </a:pathLst>
          </a:custGeom>
          <a:solidFill>
            <a:srgbClr val="58815D"/>
          </a:solidFill>
          <a:ln w="9525">
            <a:noFill/>
            <a:round/>
            <a:headEnd/>
            <a:tailEnd/>
          </a:ln>
        </p:spPr>
        <p:txBody>
          <a:bodyPr lIns="0" tIns="0" rIns="0" bIns="0"/>
          <a:lstStyle/>
          <a:p>
            <a:endParaRPr lang="ru-RU"/>
          </a:p>
        </p:txBody>
      </p:sp>
      <p:sp>
        <p:nvSpPr>
          <p:cNvPr id="11275" name="object 11"/>
          <p:cNvSpPr>
            <a:spLocks/>
          </p:cNvSpPr>
          <p:nvPr/>
        </p:nvSpPr>
        <p:spPr bwMode="auto">
          <a:xfrm>
            <a:off x="1595438" y="2986088"/>
            <a:ext cx="2830512" cy="515937"/>
          </a:xfrm>
          <a:custGeom>
            <a:avLst/>
            <a:gdLst>
              <a:gd name="T0" fmla="*/ 2804973 w 2829560"/>
              <a:gd name="T1" fmla="*/ 0 h 516889"/>
              <a:gd name="T2" fmla="*/ 2793974 w 2829560"/>
              <a:gd name="T3" fmla="*/ 0 h 516889"/>
              <a:gd name="T4" fmla="*/ 2793974 w 2829560"/>
              <a:gd name="T5" fmla="*/ 222240 h 516889"/>
              <a:gd name="T6" fmla="*/ 27620 w 2829560"/>
              <a:gd name="T7" fmla="*/ 222240 h 516889"/>
              <a:gd name="T8" fmla="*/ 16895 w 2829560"/>
              <a:gd name="T9" fmla="*/ 224318 h 516889"/>
              <a:gd name="T10" fmla="*/ 8111 w 2829560"/>
              <a:gd name="T11" fmla="*/ 229985 h 516889"/>
              <a:gd name="T12" fmla="*/ 2181 w 2829560"/>
              <a:gd name="T13" fmla="*/ 238372 h 516889"/>
              <a:gd name="T14" fmla="*/ 0 w 2829560"/>
              <a:gd name="T15" fmla="*/ 248631 h 516889"/>
              <a:gd name="T16" fmla="*/ 0 w 2829560"/>
              <a:gd name="T17" fmla="*/ 497261 h 516889"/>
              <a:gd name="T18" fmla="*/ 11005 w 2829560"/>
              <a:gd name="T19" fmla="*/ 497261 h 516889"/>
              <a:gd name="T20" fmla="*/ 11005 w 2829560"/>
              <a:gd name="T21" fmla="*/ 239834 h 516889"/>
              <a:gd name="T22" fmla="*/ 18413 w 2829560"/>
              <a:gd name="T23" fmla="*/ 232749 h 516889"/>
              <a:gd name="T24" fmla="*/ 2804973 w 2829560"/>
              <a:gd name="T25" fmla="*/ 232749 h 516889"/>
              <a:gd name="T26" fmla="*/ 2804973 w 2829560"/>
              <a:gd name="T27" fmla="*/ 0 h 516889"/>
              <a:gd name="T28" fmla="*/ 2849356 w 2829560"/>
              <a:gd name="T29" fmla="*/ 0 h 516889"/>
              <a:gd name="T30" fmla="*/ 2816101 w 2829560"/>
              <a:gd name="T31" fmla="*/ 0 h 516889"/>
              <a:gd name="T32" fmla="*/ 2816101 w 2829560"/>
              <a:gd name="T33" fmla="*/ 243377 h 516889"/>
              <a:gd name="T34" fmla="*/ 24551 w 2829560"/>
              <a:gd name="T35" fmla="*/ 243377 h 516889"/>
              <a:gd name="T36" fmla="*/ 22117 w 2829560"/>
              <a:gd name="T37" fmla="*/ 245699 h 516889"/>
              <a:gd name="T38" fmla="*/ 22117 w 2829560"/>
              <a:gd name="T39" fmla="*/ 497261 h 516889"/>
              <a:gd name="T40" fmla="*/ 55389 w 2829560"/>
              <a:gd name="T41" fmla="*/ 497261 h 516889"/>
              <a:gd name="T42" fmla="*/ 55389 w 2829560"/>
              <a:gd name="T43" fmla="*/ 275144 h 516889"/>
              <a:gd name="T44" fmla="*/ 2821603 w 2829560"/>
              <a:gd name="T45" fmla="*/ 275144 h 516889"/>
              <a:gd name="T46" fmla="*/ 2832413 w 2829560"/>
              <a:gd name="T47" fmla="*/ 273063 h 516889"/>
              <a:gd name="T48" fmla="*/ 2841232 w 2829560"/>
              <a:gd name="T49" fmla="*/ 267387 h 516889"/>
              <a:gd name="T50" fmla="*/ 2847176 w 2829560"/>
              <a:gd name="T51" fmla="*/ 258959 h 516889"/>
              <a:gd name="T52" fmla="*/ 2849356 w 2829560"/>
              <a:gd name="T53" fmla="*/ 248631 h 516889"/>
              <a:gd name="T54" fmla="*/ 2849356 w 2829560"/>
              <a:gd name="T55" fmla="*/ 0 h 5168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29560"/>
              <a:gd name="T85" fmla="*/ 0 h 516889"/>
              <a:gd name="T86" fmla="*/ 2829560 w 2829560"/>
              <a:gd name="T87" fmla="*/ 516889 h 5168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29560" h="516889">
                <a:moveTo>
                  <a:pt x="2785237" y="0"/>
                </a:moveTo>
                <a:lnTo>
                  <a:pt x="2774315" y="0"/>
                </a:lnTo>
                <a:lnTo>
                  <a:pt x="2774315" y="231012"/>
                </a:lnTo>
                <a:lnTo>
                  <a:pt x="27431" y="231012"/>
                </a:lnTo>
                <a:lnTo>
                  <a:pt x="16769" y="233173"/>
                </a:lnTo>
                <a:lnTo>
                  <a:pt x="8048" y="239061"/>
                </a:lnTo>
                <a:lnTo>
                  <a:pt x="2160" y="247782"/>
                </a:lnTo>
                <a:lnTo>
                  <a:pt x="0" y="258445"/>
                </a:lnTo>
                <a:lnTo>
                  <a:pt x="0" y="516889"/>
                </a:lnTo>
                <a:lnTo>
                  <a:pt x="10921" y="516889"/>
                </a:lnTo>
                <a:lnTo>
                  <a:pt x="10921" y="249300"/>
                </a:lnTo>
                <a:lnTo>
                  <a:pt x="18287" y="241935"/>
                </a:lnTo>
                <a:lnTo>
                  <a:pt x="2785237" y="241935"/>
                </a:lnTo>
                <a:lnTo>
                  <a:pt x="2785237" y="0"/>
                </a:lnTo>
                <a:close/>
              </a:path>
              <a:path w="2829560" h="516889">
                <a:moveTo>
                  <a:pt x="2829305" y="0"/>
                </a:moveTo>
                <a:lnTo>
                  <a:pt x="2796286" y="0"/>
                </a:lnTo>
                <a:lnTo>
                  <a:pt x="2796286" y="252984"/>
                </a:lnTo>
                <a:lnTo>
                  <a:pt x="24383" y="252984"/>
                </a:lnTo>
                <a:lnTo>
                  <a:pt x="21970" y="255397"/>
                </a:lnTo>
                <a:lnTo>
                  <a:pt x="21970" y="516889"/>
                </a:lnTo>
                <a:lnTo>
                  <a:pt x="54990" y="516889"/>
                </a:lnTo>
                <a:lnTo>
                  <a:pt x="54990" y="286004"/>
                </a:lnTo>
                <a:lnTo>
                  <a:pt x="2801747" y="286004"/>
                </a:lnTo>
                <a:lnTo>
                  <a:pt x="2812482" y="283841"/>
                </a:lnTo>
                <a:lnTo>
                  <a:pt x="2821241" y="277939"/>
                </a:lnTo>
                <a:lnTo>
                  <a:pt x="2827143" y="269180"/>
                </a:lnTo>
                <a:lnTo>
                  <a:pt x="2829305" y="258445"/>
                </a:lnTo>
                <a:lnTo>
                  <a:pt x="2829305" y="0"/>
                </a:lnTo>
                <a:close/>
              </a:path>
            </a:pathLst>
          </a:custGeom>
          <a:solidFill>
            <a:srgbClr val="58815D"/>
          </a:solidFill>
          <a:ln w="9525">
            <a:noFill/>
            <a:round/>
            <a:headEnd/>
            <a:tailEnd/>
          </a:ln>
        </p:spPr>
        <p:txBody>
          <a:bodyPr lIns="0" tIns="0" rIns="0" bIns="0"/>
          <a:lstStyle/>
          <a:p>
            <a:endParaRPr lang="ru-RU"/>
          </a:p>
        </p:txBody>
      </p:sp>
      <p:sp>
        <p:nvSpPr>
          <p:cNvPr id="11276" name="object 12"/>
          <p:cNvSpPr>
            <a:spLocks noChangeArrowheads="1"/>
          </p:cNvSpPr>
          <p:nvPr/>
        </p:nvSpPr>
        <p:spPr bwMode="auto">
          <a:xfrm>
            <a:off x="3273425" y="2030413"/>
            <a:ext cx="2244725" cy="106045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77" name="object 13"/>
          <p:cNvSpPr txBox="1">
            <a:spLocks noChangeArrowheads="1"/>
          </p:cNvSpPr>
          <p:nvPr/>
        </p:nvSpPr>
        <p:spPr bwMode="auto">
          <a:xfrm>
            <a:off x="3544888" y="2276475"/>
            <a:ext cx="1708150" cy="452438"/>
          </a:xfrm>
          <a:prstGeom prst="rect">
            <a:avLst/>
          </a:prstGeom>
          <a:noFill/>
          <a:ln w="9525">
            <a:noFill/>
            <a:miter lim="800000"/>
            <a:headEnd/>
            <a:tailEnd/>
          </a:ln>
        </p:spPr>
        <p:txBody>
          <a:bodyPr lIns="0" tIns="12065" rIns="0" bIns="0">
            <a:spAutoFit/>
          </a:bodyPr>
          <a:lstStyle/>
          <a:p>
            <a:pPr marL="12700">
              <a:spcBef>
                <a:spcPts val="100"/>
              </a:spcBef>
            </a:pPr>
            <a:r>
              <a:rPr lang="ru-RU" sz="2800">
                <a:solidFill>
                  <a:srgbClr val="FFFFFF"/>
                </a:solidFill>
                <a:latin typeface="Constantia" pitchFamily="18" charset="0"/>
              </a:rPr>
              <a:t>РАСХОДЫ</a:t>
            </a:r>
            <a:endParaRPr lang="ru-RU" sz="2800">
              <a:latin typeface="Constantia" pitchFamily="18" charset="0"/>
            </a:endParaRPr>
          </a:p>
        </p:txBody>
      </p:sp>
      <p:sp>
        <p:nvSpPr>
          <p:cNvPr id="11278" name="object 14"/>
          <p:cNvSpPr txBox="1">
            <a:spLocks noChangeArrowheads="1"/>
          </p:cNvSpPr>
          <p:nvPr/>
        </p:nvSpPr>
        <p:spPr bwMode="auto">
          <a:xfrm>
            <a:off x="498475" y="3571875"/>
            <a:ext cx="2251075" cy="579438"/>
          </a:xfrm>
          <a:prstGeom prst="rect">
            <a:avLst/>
          </a:prstGeom>
          <a:noFill/>
          <a:ln w="9525">
            <a:noFill/>
            <a:miter lim="800000"/>
            <a:headEnd/>
            <a:tailEnd/>
          </a:ln>
        </p:spPr>
        <p:txBody>
          <a:bodyPr lIns="0" tIns="7620" rIns="0" bIns="0">
            <a:spAutoFit/>
          </a:bodyPr>
          <a:lstStyle/>
          <a:p>
            <a:pPr marL="423863" indent="-411163">
              <a:lnSpc>
                <a:spcPct val="102000"/>
              </a:lnSpc>
              <a:spcBef>
                <a:spcPts val="63"/>
              </a:spcBef>
            </a:pPr>
            <a:r>
              <a:rPr lang="ru-RU" b="1">
                <a:solidFill>
                  <a:srgbClr val="FFFFFF"/>
                </a:solidFill>
                <a:latin typeface="Constantia" pitchFamily="18" charset="0"/>
              </a:rPr>
              <a:t>по муниципальным  программам</a:t>
            </a:r>
            <a:endParaRPr lang="ru-RU">
              <a:latin typeface="Constantia" pitchFamily="18" charset="0"/>
            </a:endParaRPr>
          </a:p>
        </p:txBody>
      </p:sp>
      <p:sp>
        <p:nvSpPr>
          <p:cNvPr id="11279" name="object 15"/>
          <p:cNvSpPr>
            <a:spLocks noChangeArrowheads="1"/>
          </p:cNvSpPr>
          <p:nvPr/>
        </p:nvSpPr>
        <p:spPr bwMode="auto">
          <a:xfrm>
            <a:off x="296863" y="3460750"/>
            <a:ext cx="5408612" cy="1157288"/>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80" name="object 16"/>
          <p:cNvSpPr txBox="1">
            <a:spLocks noChangeArrowheads="1"/>
          </p:cNvSpPr>
          <p:nvPr/>
        </p:nvSpPr>
        <p:spPr bwMode="auto">
          <a:xfrm>
            <a:off x="3219450" y="3616325"/>
            <a:ext cx="1189038" cy="579438"/>
          </a:xfrm>
          <a:prstGeom prst="rect">
            <a:avLst/>
          </a:prstGeom>
          <a:noFill/>
          <a:ln w="9525">
            <a:noFill/>
            <a:miter lim="800000"/>
            <a:headEnd/>
            <a:tailEnd/>
          </a:ln>
        </p:spPr>
        <p:txBody>
          <a:bodyPr lIns="0" tIns="12700" rIns="0" bIns="0">
            <a:spAutoFit/>
          </a:bodyPr>
          <a:lstStyle/>
          <a:p>
            <a:pPr algn="ctr">
              <a:spcBef>
                <a:spcPts val="100"/>
              </a:spcBef>
            </a:pPr>
            <a:r>
              <a:rPr lang="ru-RU" b="1">
                <a:solidFill>
                  <a:srgbClr val="FFFFFF"/>
                </a:solidFill>
                <a:latin typeface="Constantia" pitchFamily="18" charset="0"/>
              </a:rPr>
              <a:t>по</a:t>
            </a:r>
            <a:endParaRPr lang="ru-RU">
              <a:latin typeface="Constantia" pitchFamily="18" charset="0"/>
            </a:endParaRPr>
          </a:p>
          <a:p>
            <a:pPr algn="ctr">
              <a:spcBef>
                <a:spcPts val="25"/>
              </a:spcBef>
            </a:pPr>
            <a:r>
              <a:rPr lang="ru-RU" b="1">
                <a:solidFill>
                  <a:srgbClr val="FFFFFF"/>
                </a:solidFill>
                <a:latin typeface="Constantia" pitchFamily="18" charset="0"/>
              </a:rPr>
              <a:t>функциям</a:t>
            </a:r>
            <a:endParaRPr lang="ru-RU">
              <a:latin typeface="Constantia" pitchFamily="18" charset="0"/>
            </a:endParaRPr>
          </a:p>
        </p:txBody>
      </p:sp>
      <p:sp>
        <p:nvSpPr>
          <p:cNvPr id="11281" name="object 17"/>
          <p:cNvSpPr>
            <a:spLocks noChangeArrowheads="1"/>
          </p:cNvSpPr>
          <p:nvPr/>
        </p:nvSpPr>
        <p:spPr bwMode="auto">
          <a:xfrm>
            <a:off x="5999163" y="3492500"/>
            <a:ext cx="3103562" cy="1093788"/>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82" name="object 18"/>
          <p:cNvSpPr txBox="1">
            <a:spLocks noChangeArrowheads="1"/>
          </p:cNvSpPr>
          <p:nvPr/>
        </p:nvSpPr>
        <p:spPr bwMode="auto">
          <a:xfrm>
            <a:off x="6202363" y="3703638"/>
            <a:ext cx="1341437" cy="579437"/>
          </a:xfrm>
          <a:prstGeom prst="rect">
            <a:avLst/>
          </a:prstGeom>
          <a:noFill/>
          <a:ln w="9525">
            <a:noFill/>
            <a:miter lim="800000"/>
            <a:headEnd/>
            <a:tailEnd/>
          </a:ln>
        </p:spPr>
        <p:txBody>
          <a:bodyPr lIns="0" tIns="12700" rIns="0" bIns="0">
            <a:spAutoFit/>
          </a:bodyPr>
          <a:lstStyle/>
          <a:p>
            <a:pPr algn="ctr">
              <a:spcBef>
                <a:spcPts val="100"/>
              </a:spcBef>
            </a:pPr>
            <a:r>
              <a:rPr lang="ru-RU" b="1">
                <a:solidFill>
                  <a:srgbClr val="FFFFFF"/>
                </a:solidFill>
                <a:latin typeface="Constantia" pitchFamily="18" charset="0"/>
              </a:rPr>
              <a:t>по</a:t>
            </a:r>
            <a:endParaRPr lang="ru-RU">
              <a:latin typeface="Constantia" pitchFamily="18" charset="0"/>
            </a:endParaRPr>
          </a:p>
          <a:p>
            <a:pPr>
              <a:spcBef>
                <a:spcPts val="38"/>
              </a:spcBef>
            </a:pPr>
            <a:r>
              <a:rPr lang="ru-RU" b="1">
                <a:solidFill>
                  <a:srgbClr val="FFFFFF"/>
                </a:solidFill>
                <a:latin typeface="Constantia" pitchFamily="18" charset="0"/>
              </a:rPr>
              <a:t>ведомствам</a:t>
            </a:r>
            <a:endParaRPr lang="ru-RU">
              <a:latin typeface="Constantia" pitchFamily="18" charset="0"/>
            </a:endParaRPr>
          </a:p>
        </p:txBody>
      </p:sp>
      <p:sp>
        <p:nvSpPr>
          <p:cNvPr id="11283" name="object 19"/>
          <p:cNvSpPr>
            <a:spLocks noChangeArrowheads="1"/>
          </p:cNvSpPr>
          <p:nvPr/>
        </p:nvSpPr>
        <p:spPr bwMode="auto">
          <a:xfrm>
            <a:off x="247650" y="4763"/>
            <a:ext cx="8645525" cy="649287"/>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84" name="object 20"/>
          <p:cNvSpPr>
            <a:spLocks noChangeArrowheads="1"/>
          </p:cNvSpPr>
          <p:nvPr/>
        </p:nvSpPr>
        <p:spPr bwMode="auto">
          <a:xfrm>
            <a:off x="1031875" y="203200"/>
            <a:ext cx="3306763" cy="244475"/>
          </a:xfrm>
          <a:prstGeom prst="rect">
            <a:avLst/>
          </a:prstGeom>
          <a:blipFill dpi="0" rotWithShape="1">
            <a:blip r:embed="rId1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85" name="object 21"/>
          <p:cNvSpPr txBox="1">
            <a:spLocks noChangeArrowheads="1"/>
          </p:cNvSpPr>
          <p:nvPr/>
        </p:nvSpPr>
        <p:spPr bwMode="auto">
          <a:xfrm>
            <a:off x="42863" y="979488"/>
            <a:ext cx="8199437" cy="574675"/>
          </a:xfrm>
          <a:prstGeom prst="rect">
            <a:avLst/>
          </a:prstGeom>
          <a:noFill/>
          <a:ln w="9525">
            <a:noFill/>
            <a:miter lim="800000"/>
            <a:headEnd/>
            <a:tailEnd/>
          </a:ln>
        </p:spPr>
        <p:txBody>
          <a:bodyPr lIns="0" tIns="12700" rIns="0" bIns="0">
            <a:spAutoFit/>
          </a:bodyPr>
          <a:lstStyle/>
          <a:p>
            <a:pPr marL="12700">
              <a:spcBef>
                <a:spcPts val="100"/>
              </a:spcBef>
            </a:pPr>
            <a:r>
              <a:rPr lang="ru-RU" b="1">
                <a:latin typeface="Constantia" pitchFamily="18" charset="0"/>
              </a:rPr>
              <a:t>РАСХОДЫ БЮДЖЕТА </a:t>
            </a:r>
            <a:r>
              <a:rPr lang="ru-RU" b="1" i="1">
                <a:latin typeface="Constantia" pitchFamily="18" charset="0"/>
              </a:rPr>
              <a:t>- выплачиваемые из бюджета Клопицкого</a:t>
            </a:r>
            <a:endParaRPr lang="ru-RU">
              <a:latin typeface="Constantia" pitchFamily="18" charset="0"/>
            </a:endParaRPr>
          </a:p>
          <a:p>
            <a:pPr marL="12700"/>
            <a:r>
              <a:rPr lang="ru-RU" b="1" i="1">
                <a:latin typeface="Constantia" pitchFamily="18" charset="0"/>
              </a:rPr>
              <a:t>сельского поселения денежные средства</a:t>
            </a:r>
            <a:endParaRPr lang="ru-RU">
              <a:latin typeface="Constantia" pitchFamily="18" charset="0"/>
            </a:endParaRPr>
          </a:p>
        </p:txBody>
      </p:sp>
      <p:sp>
        <p:nvSpPr>
          <p:cNvPr id="11286" name="object 22"/>
          <p:cNvSpPr>
            <a:spLocks noChangeArrowheads="1"/>
          </p:cNvSpPr>
          <p:nvPr/>
        </p:nvSpPr>
        <p:spPr bwMode="auto">
          <a:xfrm>
            <a:off x="247650" y="4686300"/>
            <a:ext cx="2660650" cy="2020888"/>
          </a:xfrm>
          <a:prstGeom prst="rect">
            <a:avLst/>
          </a:prstGeom>
          <a:blipFill dpi="0" rotWithShape="1">
            <a:blip r:embed="rId1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87" name="object 23"/>
          <p:cNvSpPr txBox="1">
            <a:spLocks noChangeArrowheads="1"/>
          </p:cNvSpPr>
          <p:nvPr/>
        </p:nvSpPr>
        <p:spPr bwMode="auto">
          <a:xfrm>
            <a:off x="500063" y="4865688"/>
            <a:ext cx="2159000" cy="1520825"/>
          </a:xfrm>
          <a:prstGeom prst="rect">
            <a:avLst/>
          </a:prstGeom>
          <a:noFill/>
          <a:ln w="9525">
            <a:noFill/>
            <a:miter lim="800000"/>
            <a:headEnd/>
            <a:tailEnd/>
          </a:ln>
        </p:spPr>
        <p:txBody>
          <a:bodyPr lIns="0" tIns="13335" rIns="0" bIns="0">
            <a:spAutoFit/>
          </a:bodyPr>
          <a:lstStyle/>
          <a:p>
            <a:pPr marL="11113" algn="ctr">
              <a:spcBef>
                <a:spcPts val="100"/>
              </a:spcBef>
            </a:pPr>
            <a:r>
              <a:rPr lang="ru-RU" sz="1400" b="1">
                <a:solidFill>
                  <a:srgbClr val="FFFFFF"/>
                </a:solidFill>
                <a:latin typeface="Times New Roman" pitchFamily="18" charset="0"/>
                <a:cs typeface="Times New Roman" pitchFamily="18" charset="0"/>
              </a:rPr>
              <a:t>Документ, определяющий  цели и задачи  муниципальной политики  в определенной сфере,</a:t>
            </a:r>
            <a:endParaRPr lang="ru-RU" sz="1400">
              <a:latin typeface="Times New Roman" pitchFamily="18" charset="0"/>
              <a:cs typeface="Times New Roman" pitchFamily="18" charset="0"/>
            </a:endParaRPr>
          </a:p>
          <a:p>
            <a:pPr marL="11113" algn="ctr"/>
            <a:r>
              <a:rPr lang="ru-RU" sz="1400" b="1">
                <a:solidFill>
                  <a:srgbClr val="FFFFFF"/>
                </a:solidFill>
                <a:latin typeface="Times New Roman" pitchFamily="18" charset="0"/>
                <a:cs typeface="Times New Roman" pitchFamily="18" charset="0"/>
              </a:rPr>
              <a:t>способы их достижения и  примерные объемы</a:t>
            </a:r>
            <a:endParaRPr lang="ru-RU" sz="1400">
              <a:latin typeface="Times New Roman" pitchFamily="18" charset="0"/>
              <a:cs typeface="Times New Roman" pitchFamily="18" charset="0"/>
            </a:endParaRPr>
          </a:p>
          <a:p>
            <a:pPr marL="11113" algn="ctr"/>
            <a:r>
              <a:rPr lang="ru-RU" sz="1400" b="1">
                <a:solidFill>
                  <a:srgbClr val="FFFFFF"/>
                </a:solidFill>
                <a:latin typeface="Times New Roman" pitchFamily="18" charset="0"/>
                <a:cs typeface="Times New Roman" pitchFamily="18" charset="0"/>
              </a:rPr>
              <a:t>используемых финансов</a:t>
            </a:r>
            <a:endParaRPr lang="ru-RU" sz="1400">
              <a:latin typeface="Times New Roman" pitchFamily="18" charset="0"/>
              <a:cs typeface="Times New Roman" pitchFamily="18" charset="0"/>
            </a:endParaRPr>
          </a:p>
        </p:txBody>
      </p:sp>
      <p:sp>
        <p:nvSpPr>
          <p:cNvPr id="11288" name="object 24"/>
          <p:cNvSpPr>
            <a:spLocks noChangeArrowheads="1"/>
          </p:cNvSpPr>
          <p:nvPr/>
        </p:nvSpPr>
        <p:spPr bwMode="auto">
          <a:xfrm>
            <a:off x="2981325" y="4672013"/>
            <a:ext cx="2816225" cy="2016125"/>
          </a:xfrm>
          <a:prstGeom prst="rect">
            <a:avLst/>
          </a:prstGeom>
          <a:blipFill dpi="0" rotWithShape="1">
            <a:blip r:embed="rId1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89" name="object 25"/>
          <p:cNvSpPr txBox="1">
            <a:spLocks noChangeArrowheads="1"/>
          </p:cNvSpPr>
          <p:nvPr/>
        </p:nvSpPr>
        <p:spPr bwMode="auto">
          <a:xfrm>
            <a:off x="3257550" y="4883150"/>
            <a:ext cx="2268538" cy="1519238"/>
          </a:xfrm>
          <a:prstGeom prst="rect">
            <a:avLst/>
          </a:prstGeom>
          <a:noFill/>
          <a:ln w="9525">
            <a:noFill/>
            <a:miter lim="800000"/>
            <a:headEnd/>
            <a:tailEnd/>
          </a:ln>
        </p:spPr>
        <p:txBody>
          <a:bodyPr lIns="0" tIns="12700" rIns="0" bIns="0">
            <a:spAutoFit/>
          </a:bodyPr>
          <a:lstStyle/>
          <a:p>
            <a:pPr marL="12700" indent="412750">
              <a:spcBef>
                <a:spcPts val="100"/>
              </a:spcBef>
            </a:pPr>
            <a:r>
              <a:rPr lang="ru-RU" sz="1400" b="1">
                <a:solidFill>
                  <a:srgbClr val="FFFFFF"/>
                </a:solidFill>
                <a:latin typeface="Times New Roman" pitchFamily="18" charset="0"/>
                <a:cs typeface="Times New Roman" pitchFamily="18" charset="0"/>
              </a:rPr>
              <a:t>Функциональная  классификация бюджетных</a:t>
            </a:r>
            <a:endParaRPr lang="ru-RU" sz="1400">
              <a:latin typeface="Times New Roman" pitchFamily="18" charset="0"/>
              <a:cs typeface="Times New Roman" pitchFamily="18" charset="0"/>
            </a:endParaRPr>
          </a:p>
          <a:p>
            <a:pPr marL="12700" indent="412750" algn="ctr"/>
            <a:r>
              <a:rPr lang="ru-RU" sz="1400" b="1">
                <a:solidFill>
                  <a:srgbClr val="FFFFFF"/>
                </a:solidFill>
                <a:latin typeface="Times New Roman" pitchFamily="18" charset="0"/>
                <a:cs typeface="Times New Roman" pitchFamily="18" charset="0"/>
              </a:rPr>
              <a:t>расходов отражает  направление средств на  выполнение конкретных  функций органов местного  самоуправления</a:t>
            </a:r>
            <a:endParaRPr lang="ru-RU" sz="1400">
              <a:latin typeface="Times New Roman" pitchFamily="18" charset="0"/>
              <a:cs typeface="Times New Roman" pitchFamily="18" charset="0"/>
            </a:endParaRPr>
          </a:p>
        </p:txBody>
      </p:sp>
      <p:sp>
        <p:nvSpPr>
          <p:cNvPr id="11290" name="object 26"/>
          <p:cNvSpPr>
            <a:spLocks noChangeArrowheads="1"/>
          </p:cNvSpPr>
          <p:nvPr/>
        </p:nvSpPr>
        <p:spPr bwMode="auto">
          <a:xfrm>
            <a:off x="201613" y="1487488"/>
            <a:ext cx="2139950" cy="1682750"/>
          </a:xfrm>
          <a:prstGeom prst="rect">
            <a:avLst/>
          </a:prstGeom>
          <a:blipFill dpi="0" rotWithShape="1">
            <a:blip r:embed="rId1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91" name="object 27"/>
          <p:cNvSpPr>
            <a:spLocks noChangeArrowheads="1"/>
          </p:cNvSpPr>
          <p:nvPr/>
        </p:nvSpPr>
        <p:spPr bwMode="auto">
          <a:xfrm>
            <a:off x="6084888" y="4686300"/>
            <a:ext cx="2967037" cy="2020888"/>
          </a:xfrm>
          <a:prstGeom prst="rect">
            <a:avLst/>
          </a:prstGeom>
          <a:blipFill dpi="0" rotWithShape="1">
            <a:blip r:embed="rId1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92" name="object 28"/>
          <p:cNvSpPr txBox="1">
            <a:spLocks noChangeArrowheads="1"/>
          </p:cNvSpPr>
          <p:nvPr/>
        </p:nvSpPr>
        <p:spPr bwMode="auto">
          <a:xfrm>
            <a:off x="6359525" y="4897438"/>
            <a:ext cx="2419350" cy="1519237"/>
          </a:xfrm>
          <a:prstGeom prst="rect">
            <a:avLst/>
          </a:prstGeom>
          <a:noFill/>
          <a:ln w="9525">
            <a:noFill/>
            <a:miter lim="800000"/>
            <a:headEnd/>
            <a:tailEnd/>
          </a:ln>
        </p:spPr>
        <p:txBody>
          <a:bodyPr lIns="0" tIns="13335" rIns="0" bIns="0">
            <a:spAutoFit/>
          </a:bodyPr>
          <a:lstStyle/>
          <a:p>
            <a:pPr marL="12700" algn="ctr">
              <a:spcBef>
                <a:spcPts val="100"/>
              </a:spcBef>
            </a:pPr>
            <a:r>
              <a:rPr lang="ru-RU" sz="1400" b="1">
                <a:solidFill>
                  <a:srgbClr val="FFFFFF"/>
                </a:solidFill>
                <a:latin typeface="Times New Roman" pitchFamily="18" charset="0"/>
                <a:cs typeface="Times New Roman" pitchFamily="18" charset="0"/>
              </a:rPr>
              <a:t>Ведомственная структура  включает в себя группировку  расходов бюджета, которая  отражает распределение</a:t>
            </a:r>
            <a:endParaRPr lang="ru-RU" sz="1400">
              <a:latin typeface="Times New Roman" pitchFamily="18" charset="0"/>
              <a:cs typeface="Times New Roman" pitchFamily="18" charset="0"/>
            </a:endParaRPr>
          </a:p>
          <a:p>
            <a:pPr marL="12700" algn="ctr"/>
            <a:r>
              <a:rPr lang="ru-RU" sz="1400" b="1">
                <a:solidFill>
                  <a:srgbClr val="FFFFFF"/>
                </a:solidFill>
                <a:latin typeface="Times New Roman" pitchFamily="18" charset="0"/>
                <a:cs typeface="Times New Roman" pitchFamily="18" charset="0"/>
              </a:rPr>
              <a:t>бюджетных средств по  главным распорядителям  средств бюджетов</a:t>
            </a:r>
            <a:endParaRPr lang="ru-RU" sz="1400">
              <a:latin typeface="Times New Roman" pitchFamily="18" charset="0"/>
              <a:cs typeface="Times New Roman" pitchFamily="18" charset="0"/>
            </a:endParaRPr>
          </a:p>
        </p:txBody>
      </p:sp>
      <p:sp>
        <p:nvSpPr>
          <p:cNvPr id="11293" name="object 29"/>
          <p:cNvSpPr>
            <a:spLocks noChangeArrowheads="1"/>
          </p:cNvSpPr>
          <p:nvPr/>
        </p:nvSpPr>
        <p:spPr bwMode="auto">
          <a:xfrm>
            <a:off x="4283075" y="3421063"/>
            <a:ext cx="1503363" cy="1163637"/>
          </a:xfrm>
          <a:prstGeom prst="rect">
            <a:avLst/>
          </a:prstGeom>
          <a:blipFill dpi="0" rotWithShape="1">
            <a:blip r:embed="rId1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94" name="object 30"/>
          <p:cNvSpPr>
            <a:spLocks noChangeArrowheads="1"/>
          </p:cNvSpPr>
          <p:nvPr/>
        </p:nvSpPr>
        <p:spPr bwMode="auto">
          <a:xfrm>
            <a:off x="7810500" y="3427413"/>
            <a:ext cx="1169988" cy="1177925"/>
          </a:xfrm>
          <a:prstGeom prst="rect">
            <a:avLst/>
          </a:prstGeom>
          <a:blipFill dpi="0" rotWithShape="1">
            <a:blip r:embed="rId17" cstate="print"/>
            <a:srcRect/>
            <a:stretch>
              <a:fillRect/>
            </a:stretch>
          </a:blipFill>
          <a:ln w="9525">
            <a:noFill/>
            <a:miter lim="800000"/>
            <a:headEnd/>
            <a:tailEnd/>
          </a:ln>
        </p:spPr>
        <p:txBody>
          <a:bodyPr lIns="0" tIns="0" rIns="0" bIns="0"/>
          <a:lstStyle/>
          <a:p>
            <a:endParaRPr lang="ru-RU">
              <a:latin typeface="Calibri" pitchFamily="34" charset="0"/>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2"/>
          <p:cNvSpPr>
            <a:spLocks/>
          </p:cNvSpPr>
          <p:nvPr/>
        </p:nvSpPr>
        <p:spPr bwMode="auto">
          <a:xfrm>
            <a:off x="500063" y="5945188"/>
            <a:ext cx="4897437" cy="912812"/>
          </a:xfrm>
          <a:custGeom>
            <a:avLst/>
            <a:gdLst>
              <a:gd name="T0" fmla="*/ 85588 w 4897755"/>
              <a:gd name="T1" fmla="*/ 21211 h 913129"/>
              <a:gd name="T2" fmla="*/ 3631778 w 4897755"/>
              <a:gd name="T3" fmla="*/ 906430 h 913129"/>
              <a:gd name="T4" fmla="*/ 4890757 w 4897755"/>
              <a:gd name="T5" fmla="*/ 906430 h 913129"/>
              <a:gd name="T6" fmla="*/ 85588 w 4897755"/>
              <a:gd name="T7" fmla="*/ 21211 h 913129"/>
              <a:gd name="T8" fmla="*/ 660 w 4897755"/>
              <a:gd name="T9" fmla="*/ 0 h 913129"/>
              <a:gd name="T10" fmla="*/ 0 w 4897755"/>
              <a:gd name="T11" fmla="*/ 5431 h 913129"/>
              <a:gd name="T12" fmla="*/ 85588 w 4897755"/>
              <a:gd name="T13" fmla="*/ 21211 h 913129"/>
              <a:gd name="T14" fmla="*/ 660 w 4897755"/>
              <a:gd name="T15" fmla="*/ 0 h 913129"/>
              <a:gd name="T16" fmla="*/ 0 60000 65536"/>
              <a:gd name="T17" fmla="*/ 0 60000 65536"/>
              <a:gd name="T18" fmla="*/ 0 60000 65536"/>
              <a:gd name="T19" fmla="*/ 0 60000 65536"/>
              <a:gd name="T20" fmla="*/ 0 60000 65536"/>
              <a:gd name="T21" fmla="*/ 0 60000 65536"/>
              <a:gd name="T22" fmla="*/ 0 60000 65536"/>
              <a:gd name="T23" fmla="*/ 0 60000 65536"/>
              <a:gd name="T24" fmla="*/ 0 w 4897755"/>
              <a:gd name="T25" fmla="*/ 0 h 913129"/>
              <a:gd name="T26" fmla="*/ 4897755 w 4897755"/>
              <a:gd name="T27" fmla="*/ 913129 h 913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97755" h="913129">
                <a:moveTo>
                  <a:pt x="85714" y="21358"/>
                </a:moveTo>
                <a:lnTo>
                  <a:pt x="3636702" y="913064"/>
                </a:lnTo>
                <a:lnTo>
                  <a:pt x="4897405" y="913064"/>
                </a:lnTo>
                <a:lnTo>
                  <a:pt x="85714" y="21358"/>
                </a:lnTo>
                <a:close/>
              </a:path>
              <a:path w="4897755" h="913129">
                <a:moveTo>
                  <a:pt x="660" y="0"/>
                </a:moveTo>
                <a:lnTo>
                  <a:pt x="0" y="5473"/>
                </a:lnTo>
                <a:lnTo>
                  <a:pt x="85714" y="21358"/>
                </a:lnTo>
                <a:lnTo>
                  <a:pt x="660" y="0"/>
                </a:lnTo>
                <a:close/>
              </a:path>
            </a:pathLst>
          </a:custGeom>
          <a:solidFill>
            <a:srgbClr val="B3CAB5">
              <a:alpha val="39999"/>
            </a:srgbClr>
          </a:solidFill>
          <a:ln w="9525">
            <a:noFill/>
            <a:round/>
            <a:headEnd/>
            <a:tailEnd/>
          </a:ln>
        </p:spPr>
        <p:txBody>
          <a:bodyPr lIns="0" tIns="0" rIns="0" bIns="0"/>
          <a:lstStyle/>
          <a:p>
            <a:endParaRPr lang="ru-RU"/>
          </a:p>
        </p:txBody>
      </p:sp>
      <p:sp>
        <p:nvSpPr>
          <p:cNvPr id="12291" name="object 3"/>
          <p:cNvSpPr>
            <a:spLocks/>
          </p:cNvSpPr>
          <p:nvPr/>
        </p:nvSpPr>
        <p:spPr bwMode="auto">
          <a:xfrm>
            <a:off x="485775" y="5938838"/>
            <a:ext cx="3651250" cy="919162"/>
          </a:xfrm>
          <a:custGeom>
            <a:avLst/>
            <a:gdLst>
              <a:gd name="T0" fmla="*/ 0 w 3651885"/>
              <a:gd name="T1" fmla="*/ 0 h 919479"/>
              <a:gd name="T2" fmla="*/ 7903 w 3651885"/>
              <a:gd name="T3" fmla="*/ 6307 h 919479"/>
              <a:gd name="T4" fmla="*/ 2858416 w 3651885"/>
              <a:gd name="T5" fmla="*/ 912351 h 919479"/>
              <a:gd name="T6" fmla="*/ 3638580 w 3651885"/>
              <a:gd name="T7" fmla="*/ 912351 h 919479"/>
              <a:gd name="T8" fmla="*/ 0 w 3651885"/>
              <a:gd name="T9" fmla="*/ 0 h 919479"/>
              <a:gd name="T10" fmla="*/ 0 60000 65536"/>
              <a:gd name="T11" fmla="*/ 0 60000 65536"/>
              <a:gd name="T12" fmla="*/ 0 60000 65536"/>
              <a:gd name="T13" fmla="*/ 0 60000 65536"/>
              <a:gd name="T14" fmla="*/ 0 60000 65536"/>
              <a:gd name="T15" fmla="*/ 0 w 3651885"/>
              <a:gd name="T16" fmla="*/ 0 h 919479"/>
              <a:gd name="T17" fmla="*/ 3651885 w 3651885"/>
              <a:gd name="T18" fmla="*/ 919479 h 919479"/>
            </a:gdLst>
            <a:ahLst/>
            <a:cxnLst>
              <a:cxn ang="T10">
                <a:pos x="T0" y="T1"/>
              </a:cxn>
              <a:cxn ang="T11">
                <a:pos x="T2" y="T3"/>
              </a:cxn>
              <a:cxn ang="T12">
                <a:pos x="T4" y="T5"/>
              </a:cxn>
              <a:cxn ang="T13">
                <a:pos x="T6" y="T7"/>
              </a:cxn>
              <a:cxn ang="T14">
                <a:pos x="T8" y="T9"/>
              </a:cxn>
            </a:cxnLst>
            <a:rect l="T15" t="T16" r="T17" b="T18"/>
            <a:pathLst>
              <a:path w="3651885" h="919479">
                <a:moveTo>
                  <a:pt x="0" y="0"/>
                </a:moveTo>
                <a:lnTo>
                  <a:pt x="7924" y="6349"/>
                </a:lnTo>
                <a:lnTo>
                  <a:pt x="2868870" y="918983"/>
                </a:lnTo>
                <a:lnTo>
                  <a:pt x="3651885" y="918983"/>
                </a:lnTo>
                <a:lnTo>
                  <a:pt x="0" y="0"/>
                </a:lnTo>
                <a:close/>
              </a:path>
            </a:pathLst>
          </a:custGeom>
          <a:solidFill>
            <a:srgbClr val="000000"/>
          </a:solidFill>
          <a:ln w="9525">
            <a:noFill/>
            <a:round/>
            <a:headEnd/>
            <a:tailEnd/>
          </a:ln>
        </p:spPr>
        <p:txBody>
          <a:bodyPr lIns="0" tIns="0" rIns="0" bIns="0"/>
          <a:lstStyle/>
          <a:p>
            <a:endParaRPr lang="ru-RU"/>
          </a:p>
        </p:txBody>
      </p:sp>
      <p:sp>
        <p:nvSpPr>
          <p:cNvPr id="12292" name="object 4"/>
          <p:cNvSpPr>
            <a:spLocks noChangeArrowheads="1"/>
          </p:cNvSpPr>
          <p:nvPr/>
        </p:nvSpPr>
        <p:spPr bwMode="auto">
          <a:xfrm>
            <a:off x="0" y="5789613"/>
            <a:ext cx="3398838" cy="1068387"/>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293" name="object 5"/>
          <p:cNvSpPr>
            <a:spLocks noChangeArrowheads="1"/>
          </p:cNvSpPr>
          <p:nvPr/>
        </p:nvSpPr>
        <p:spPr bwMode="auto">
          <a:xfrm>
            <a:off x="0" y="5783263"/>
            <a:ext cx="3373438" cy="1074737"/>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294" name="object 6"/>
          <p:cNvSpPr>
            <a:spLocks noChangeArrowheads="1"/>
          </p:cNvSpPr>
          <p:nvPr/>
        </p:nvSpPr>
        <p:spPr bwMode="auto">
          <a:xfrm>
            <a:off x="5430838" y="2894013"/>
            <a:ext cx="654050" cy="342900"/>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295" name="object 7"/>
          <p:cNvSpPr>
            <a:spLocks noChangeArrowheads="1"/>
          </p:cNvSpPr>
          <p:nvPr/>
        </p:nvSpPr>
        <p:spPr bwMode="auto">
          <a:xfrm>
            <a:off x="5430838" y="4156075"/>
            <a:ext cx="654050" cy="34290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296" name="object 8"/>
          <p:cNvSpPr>
            <a:spLocks noChangeArrowheads="1"/>
          </p:cNvSpPr>
          <p:nvPr/>
        </p:nvSpPr>
        <p:spPr bwMode="auto">
          <a:xfrm>
            <a:off x="5459413" y="5765800"/>
            <a:ext cx="657225" cy="338138"/>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297" name="object 9"/>
          <p:cNvSpPr>
            <a:spLocks noChangeArrowheads="1"/>
          </p:cNvSpPr>
          <p:nvPr/>
        </p:nvSpPr>
        <p:spPr bwMode="auto">
          <a:xfrm>
            <a:off x="2728913" y="5715000"/>
            <a:ext cx="654050" cy="338138"/>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298" name="object 10"/>
          <p:cNvSpPr>
            <a:spLocks noChangeArrowheads="1"/>
          </p:cNvSpPr>
          <p:nvPr/>
        </p:nvSpPr>
        <p:spPr bwMode="auto">
          <a:xfrm>
            <a:off x="2716213" y="4206875"/>
            <a:ext cx="654050" cy="342900"/>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299" name="object 11"/>
          <p:cNvSpPr>
            <a:spLocks noChangeArrowheads="1"/>
          </p:cNvSpPr>
          <p:nvPr/>
        </p:nvSpPr>
        <p:spPr bwMode="auto">
          <a:xfrm>
            <a:off x="2624138" y="2884488"/>
            <a:ext cx="654050" cy="342900"/>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0" name="object 12"/>
          <p:cNvSpPr>
            <a:spLocks noChangeArrowheads="1"/>
          </p:cNvSpPr>
          <p:nvPr/>
        </p:nvSpPr>
        <p:spPr bwMode="auto">
          <a:xfrm>
            <a:off x="247650" y="4763"/>
            <a:ext cx="8645525" cy="649287"/>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1" name="object 13"/>
          <p:cNvSpPr>
            <a:spLocks noChangeArrowheads="1"/>
          </p:cNvSpPr>
          <p:nvPr/>
        </p:nvSpPr>
        <p:spPr bwMode="auto">
          <a:xfrm>
            <a:off x="855663" y="203200"/>
            <a:ext cx="3305175" cy="244475"/>
          </a:xfrm>
          <a:prstGeom prst="rect">
            <a:avLst/>
          </a:prstGeom>
          <a:blipFill dpi="0" rotWithShape="1">
            <a:blip r:embed="rId1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2" name="object 14"/>
          <p:cNvSpPr txBox="1">
            <a:spLocks noChangeArrowheads="1"/>
          </p:cNvSpPr>
          <p:nvPr/>
        </p:nvSpPr>
        <p:spPr bwMode="auto">
          <a:xfrm>
            <a:off x="42863" y="728663"/>
            <a:ext cx="5505450" cy="755650"/>
          </a:xfrm>
          <a:prstGeom prst="rect">
            <a:avLst/>
          </a:prstGeom>
          <a:noFill/>
          <a:ln w="9525">
            <a:noFill/>
            <a:miter lim="800000"/>
            <a:headEnd/>
            <a:tailEnd/>
          </a:ln>
        </p:spPr>
        <p:txBody>
          <a:bodyPr lIns="0" tIns="12065" rIns="0" bIns="0">
            <a:spAutoFit/>
          </a:bodyPr>
          <a:lstStyle/>
          <a:p>
            <a:pPr marL="12700">
              <a:spcBef>
                <a:spcPts val="100"/>
              </a:spcBef>
            </a:pPr>
            <a:r>
              <a:rPr lang="ru-RU" sz="1600" b="1">
                <a:latin typeface="Constantia" pitchFamily="18" charset="0"/>
              </a:rPr>
              <a:t>МЕЖБЮДЖЕТНЫЕ ТРАНСФЕРТЫ</a:t>
            </a:r>
            <a:r>
              <a:rPr lang="ru-RU" sz="1600" b="1" i="1">
                <a:latin typeface="Constantia" pitchFamily="18" charset="0"/>
              </a:rPr>
              <a:t>-</a:t>
            </a:r>
            <a:endParaRPr lang="ru-RU" sz="1600">
              <a:latin typeface="Constantia" pitchFamily="18" charset="0"/>
            </a:endParaRPr>
          </a:p>
          <a:p>
            <a:pPr marL="12700"/>
            <a:r>
              <a:rPr lang="ru-RU" sz="1600" b="1" i="1">
                <a:latin typeface="Constantia" pitchFamily="18" charset="0"/>
              </a:rPr>
              <a:t>денежные средства, перечисляемые</a:t>
            </a:r>
            <a:endParaRPr lang="ru-RU" sz="1600">
              <a:latin typeface="Constantia" pitchFamily="18" charset="0"/>
            </a:endParaRPr>
          </a:p>
          <a:p>
            <a:pPr marL="12700"/>
            <a:r>
              <a:rPr lang="ru-RU" sz="1600" b="1" i="1">
                <a:latin typeface="Constantia" pitchFamily="18" charset="0"/>
              </a:rPr>
              <a:t>из одного бюджета бюджетной системы РФ другому</a:t>
            </a:r>
            <a:endParaRPr lang="ru-RU" sz="1600">
              <a:latin typeface="Constantia" pitchFamily="18" charset="0"/>
            </a:endParaRPr>
          </a:p>
        </p:txBody>
      </p:sp>
      <p:sp>
        <p:nvSpPr>
          <p:cNvPr id="12303" name="object 15"/>
          <p:cNvSpPr>
            <a:spLocks noChangeArrowheads="1"/>
          </p:cNvSpPr>
          <p:nvPr/>
        </p:nvSpPr>
        <p:spPr bwMode="auto">
          <a:xfrm>
            <a:off x="5362575" y="209550"/>
            <a:ext cx="1155700" cy="1155700"/>
          </a:xfrm>
          <a:prstGeom prst="rect">
            <a:avLst/>
          </a:prstGeom>
          <a:blipFill dpi="0" rotWithShape="1">
            <a:blip r:embed="rId1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4" name="object 16"/>
          <p:cNvSpPr>
            <a:spLocks noChangeArrowheads="1"/>
          </p:cNvSpPr>
          <p:nvPr/>
        </p:nvSpPr>
        <p:spPr bwMode="auto">
          <a:xfrm>
            <a:off x="7378700" y="212725"/>
            <a:ext cx="1201738" cy="1201738"/>
          </a:xfrm>
          <a:prstGeom prst="rect">
            <a:avLst/>
          </a:prstGeom>
          <a:blipFill dpi="0" rotWithShape="1">
            <a:blip r:embed="rId1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5" name="object 17"/>
          <p:cNvSpPr>
            <a:spLocks noChangeArrowheads="1"/>
          </p:cNvSpPr>
          <p:nvPr/>
        </p:nvSpPr>
        <p:spPr bwMode="auto">
          <a:xfrm>
            <a:off x="6007100" y="187325"/>
            <a:ext cx="1925638" cy="627063"/>
          </a:xfrm>
          <a:prstGeom prst="rect">
            <a:avLst/>
          </a:prstGeom>
          <a:blipFill dpi="0" rotWithShape="1">
            <a:blip r:embed="rId1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6" name="object 18"/>
          <p:cNvSpPr>
            <a:spLocks noChangeArrowheads="1"/>
          </p:cNvSpPr>
          <p:nvPr/>
        </p:nvSpPr>
        <p:spPr bwMode="auto">
          <a:xfrm>
            <a:off x="284163" y="1631950"/>
            <a:ext cx="2646362" cy="1042988"/>
          </a:xfrm>
          <a:prstGeom prst="rect">
            <a:avLst/>
          </a:prstGeom>
          <a:blipFill dpi="0" rotWithShape="1">
            <a:blip r:embed="rId1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7" name="object 19"/>
          <p:cNvSpPr>
            <a:spLocks noChangeArrowheads="1"/>
          </p:cNvSpPr>
          <p:nvPr/>
        </p:nvSpPr>
        <p:spPr bwMode="auto">
          <a:xfrm>
            <a:off x="568325" y="1787525"/>
            <a:ext cx="2079625" cy="482600"/>
          </a:xfrm>
          <a:prstGeom prst="rect">
            <a:avLst/>
          </a:prstGeom>
          <a:blipFill dpi="0" rotWithShape="1">
            <a:blip r:embed="rId1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8" name="object 20"/>
          <p:cNvSpPr>
            <a:spLocks noChangeArrowheads="1"/>
          </p:cNvSpPr>
          <p:nvPr/>
        </p:nvSpPr>
        <p:spPr bwMode="auto">
          <a:xfrm>
            <a:off x="757238" y="2336800"/>
            <a:ext cx="1682750" cy="219075"/>
          </a:xfrm>
          <a:prstGeom prst="rect">
            <a:avLst/>
          </a:prstGeom>
          <a:blipFill dpi="0" rotWithShape="1">
            <a:blip r:embed="rId1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09" name="object 21"/>
          <p:cNvSpPr>
            <a:spLocks noChangeArrowheads="1"/>
          </p:cNvSpPr>
          <p:nvPr/>
        </p:nvSpPr>
        <p:spPr bwMode="auto">
          <a:xfrm>
            <a:off x="247650" y="2624138"/>
            <a:ext cx="2668588" cy="1060450"/>
          </a:xfrm>
          <a:prstGeom prst="rect">
            <a:avLst/>
          </a:prstGeom>
          <a:blipFill dpi="0" rotWithShape="1">
            <a:blip r:embed="rId1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10" name="object 22"/>
          <p:cNvSpPr>
            <a:spLocks noChangeArrowheads="1"/>
          </p:cNvSpPr>
          <p:nvPr/>
        </p:nvSpPr>
        <p:spPr bwMode="auto">
          <a:xfrm>
            <a:off x="661988" y="2800350"/>
            <a:ext cx="1901825" cy="693738"/>
          </a:xfrm>
          <a:prstGeom prst="rect">
            <a:avLst/>
          </a:prstGeom>
          <a:blipFill dpi="0" rotWithShape="1">
            <a:blip r:embed="rId1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11" name="object 23"/>
          <p:cNvSpPr>
            <a:spLocks noChangeArrowheads="1"/>
          </p:cNvSpPr>
          <p:nvPr/>
        </p:nvSpPr>
        <p:spPr bwMode="auto">
          <a:xfrm>
            <a:off x="296863" y="3635375"/>
            <a:ext cx="2619375" cy="1489075"/>
          </a:xfrm>
          <a:prstGeom prst="rect">
            <a:avLst/>
          </a:prstGeom>
          <a:blipFill dpi="0" rotWithShape="1">
            <a:blip r:embed="rId2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12" name="object 24"/>
          <p:cNvSpPr>
            <a:spLocks noChangeArrowheads="1"/>
          </p:cNvSpPr>
          <p:nvPr/>
        </p:nvSpPr>
        <p:spPr bwMode="auto">
          <a:xfrm>
            <a:off x="852488" y="3902075"/>
            <a:ext cx="1811337" cy="412750"/>
          </a:xfrm>
          <a:prstGeom prst="rect">
            <a:avLst/>
          </a:prstGeom>
          <a:blipFill dpi="0" rotWithShape="1">
            <a:blip r:embed="rId2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13" name="object 25"/>
          <p:cNvSpPr>
            <a:spLocks/>
          </p:cNvSpPr>
          <p:nvPr/>
        </p:nvSpPr>
        <p:spPr bwMode="auto">
          <a:xfrm>
            <a:off x="584200" y="4198938"/>
            <a:ext cx="450850" cy="111125"/>
          </a:xfrm>
          <a:custGeom>
            <a:avLst/>
            <a:gdLst>
              <a:gd name="T0" fmla="*/ 334644 w 450850"/>
              <a:gd name="T1" fmla="*/ 35817 h 110489"/>
              <a:gd name="T2" fmla="*/ 349300 w 450850"/>
              <a:gd name="T3" fmla="*/ 121206 h 110489"/>
              <a:gd name="T4" fmla="*/ 450418 w 450850"/>
              <a:gd name="T5" fmla="*/ 75646 h 110489"/>
              <a:gd name="T6" fmla="*/ 393649 w 450850"/>
              <a:gd name="T7" fmla="*/ 121206 h 110489"/>
              <a:gd name="T8" fmla="*/ 450418 w 450850"/>
              <a:gd name="T9" fmla="*/ 75646 h 110489"/>
              <a:gd name="T10" fmla="*/ 315442 w 450850"/>
              <a:gd name="T11" fmla="*/ 2579 h 110489"/>
              <a:gd name="T12" fmla="*/ 404228 w 450850"/>
              <a:gd name="T13" fmla="*/ 35817 h 110489"/>
              <a:gd name="T14" fmla="*/ 10121 w 450850"/>
              <a:gd name="T15" fmla="*/ 87536 h 110489"/>
              <a:gd name="T16" fmla="*/ 6436 w 450850"/>
              <a:gd name="T17" fmla="*/ 122708 h 110489"/>
              <a:gd name="T18" fmla="*/ 21009 w 450850"/>
              <a:gd name="T19" fmla="*/ 124428 h 110489"/>
              <a:gd name="T20" fmla="*/ 36268 w 450850"/>
              <a:gd name="T21" fmla="*/ 124051 h 110489"/>
              <a:gd name="T22" fmla="*/ 68529 w 450850"/>
              <a:gd name="T23" fmla="*/ 90114 h 110489"/>
              <a:gd name="T24" fmla="*/ 14376 w 450850"/>
              <a:gd name="T25" fmla="*/ 89255 h 110489"/>
              <a:gd name="T26" fmla="*/ 291047 w 450850"/>
              <a:gd name="T27" fmla="*/ 26933 h 110489"/>
              <a:gd name="T28" fmla="*/ 248869 w 450850"/>
              <a:gd name="T29" fmla="*/ 28081 h 110489"/>
              <a:gd name="T30" fmla="*/ 251520 w 450850"/>
              <a:gd name="T31" fmla="*/ 32376 h 110489"/>
              <a:gd name="T32" fmla="*/ 251459 w 450850"/>
              <a:gd name="T33" fmla="*/ 36533 h 110489"/>
              <a:gd name="T34" fmla="*/ 192899 w 450850"/>
              <a:gd name="T35" fmla="*/ 57066 h 110489"/>
              <a:gd name="T36" fmla="*/ 156705 w 450850"/>
              <a:gd name="T37" fmla="*/ 107450 h 110489"/>
              <a:gd name="T38" fmla="*/ 193780 w 450850"/>
              <a:gd name="T39" fmla="*/ 123605 h 110489"/>
              <a:gd name="T40" fmla="*/ 270155 w 450850"/>
              <a:gd name="T41" fmla="*/ 106733 h 110489"/>
              <a:gd name="T42" fmla="*/ 271246 w 450850"/>
              <a:gd name="T43" fmla="*/ 101575 h 110489"/>
              <a:gd name="T44" fmla="*/ 205282 w 450850"/>
              <a:gd name="T45" fmla="*/ 98711 h 110489"/>
              <a:gd name="T46" fmla="*/ 199313 w 450850"/>
              <a:gd name="T47" fmla="*/ 92979 h 110489"/>
              <a:gd name="T48" fmla="*/ 201117 w 450850"/>
              <a:gd name="T49" fmla="*/ 83379 h 110489"/>
              <a:gd name="T50" fmla="*/ 236664 w 450850"/>
              <a:gd name="T51" fmla="*/ 67193 h 110489"/>
              <a:gd name="T52" fmla="*/ 282281 w 450850"/>
              <a:gd name="T53" fmla="*/ 64902 h 110489"/>
              <a:gd name="T54" fmla="*/ 291103 w 450850"/>
              <a:gd name="T55" fmla="*/ 32524 h 110489"/>
              <a:gd name="T56" fmla="*/ 155953 w 450850"/>
              <a:gd name="T57" fmla="*/ 35817 h 110489"/>
              <a:gd name="T58" fmla="*/ 89966 w 450850"/>
              <a:gd name="T59" fmla="*/ 121206 h 110489"/>
              <a:gd name="T60" fmla="*/ 155953 w 450850"/>
              <a:gd name="T61" fmla="*/ 35817 h 110489"/>
              <a:gd name="T62" fmla="*/ 232587 w 450850"/>
              <a:gd name="T63" fmla="*/ 106733 h 110489"/>
              <a:gd name="T64" fmla="*/ 231747 w 450850"/>
              <a:gd name="T65" fmla="*/ 112323 h 110489"/>
              <a:gd name="T66" fmla="*/ 231999 w 450850"/>
              <a:gd name="T67" fmla="*/ 118366 h 110489"/>
              <a:gd name="T68" fmla="*/ 270370 w 450850"/>
              <a:gd name="T69" fmla="*/ 121206 h 110489"/>
              <a:gd name="T70" fmla="*/ 269582 w 450850"/>
              <a:gd name="T71" fmla="*/ 112323 h 110489"/>
              <a:gd name="T72" fmla="*/ 282281 w 450850"/>
              <a:gd name="T73" fmla="*/ 64902 h 110489"/>
              <a:gd name="T74" fmla="*/ 240703 w 450850"/>
              <a:gd name="T75" fmla="*/ 72207 h 110489"/>
              <a:gd name="T76" fmla="*/ 214058 w 450850"/>
              <a:gd name="T77" fmla="*/ 98711 h 110489"/>
              <a:gd name="T78" fmla="*/ 282281 w 450850"/>
              <a:gd name="T79" fmla="*/ 64902 h 110489"/>
              <a:gd name="T80" fmla="*/ 54724 w 450850"/>
              <a:gd name="T81" fmla="*/ 2579 h 110489"/>
              <a:gd name="T82" fmla="*/ 29756 w 450850"/>
              <a:gd name="T83" fmla="*/ 85531 h 110489"/>
              <a:gd name="T84" fmla="*/ 68529 w 450850"/>
              <a:gd name="T85" fmla="*/ 90114 h 110489"/>
              <a:gd name="T86" fmla="*/ 85115 w 450850"/>
              <a:gd name="T87" fmla="*/ 35817 h 110489"/>
              <a:gd name="T88" fmla="*/ 165963 w 450850"/>
              <a:gd name="T89" fmla="*/ 2579 h 110489"/>
              <a:gd name="T90" fmla="*/ 235839 w 450850"/>
              <a:gd name="T91" fmla="*/ 0 h 110489"/>
              <a:gd name="T92" fmla="*/ 189712 w 450850"/>
              <a:gd name="T93" fmla="*/ 18480 h 110489"/>
              <a:gd name="T94" fmla="*/ 215150 w 450850"/>
              <a:gd name="T95" fmla="*/ 40974 h 110489"/>
              <a:gd name="T96" fmla="*/ 221411 w 450850"/>
              <a:gd name="T97" fmla="*/ 32376 h 110489"/>
              <a:gd name="T98" fmla="*/ 228561 w 450850"/>
              <a:gd name="T99" fmla="*/ 28225 h 110489"/>
              <a:gd name="T100" fmla="*/ 291047 w 450850"/>
              <a:gd name="T101" fmla="*/ 26933 h 110489"/>
              <a:gd name="T102" fmla="*/ 251927 w 450850"/>
              <a:gd name="T103" fmla="*/ 142 h 1104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0850"/>
              <a:gd name="T157" fmla="*/ 0 h 110489"/>
              <a:gd name="T158" fmla="*/ 450850 w 450850"/>
              <a:gd name="T159" fmla="*/ 110489 h 1104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0850" h="110489">
                <a:moveTo>
                  <a:pt x="375031" y="31750"/>
                </a:moveTo>
                <a:lnTo>
                  <a:pt x="334644" y="31750"/>
                </a:lnTo>
                <a:lnTo>
                  <a:pt x="308914" y="107442"/>
                </a:lnTo>
                <a:lnTo>
                  <a:pt x="349300" y="107442"/>
                </a:lnTo>
                <a:lnTo>
                  <a:pt x="375031" y="31750"/>
                </a:lnTo>
                <a:close/>
              </a:path>
              <a:path w="450850" h="110489">
                <a:moveTo>
                  <a:pt x="450418" y="67056"/>
                </a:moveTo>
                <a:lnTo>
                  <a:pt x="407365" y="67056"/>
                </a:lnTo>
                <a:lnTo>
                  <a:pt x="393649" y="107442"/>
                </a:lnTo>
                <a:lnTo>
                  <a:pt x="436702" y="107442"/>
                </a:lnTo>
                <a:lnTo>
                  <a:pt x="450418" y="67056"/>
                </a:lnTo>
                <a:close/>
              </a:path>
              <a:path w="450850" h="110489">
                <a:moveTo>
                  <a:pt x="414210" y="2286"/>
                </a:moveTo>
                <a:lnTo>
                  <a:pt x="315442" y="2286"/>
                </a:lnTo>
                <a:lnTo>
                  <a:pt x="305447" y="31750"/>
                </a:lnTo>
                <a:lnTo>
                  <a:pt x="404228" y="31750"/>
                </a:lnTo>
                <a:lnTo>
                  <a:pt x="414210" y="2286"/>
                </a:lnTo>
                <a:close/>
              </a:path>
              <a:path w="450850" h="110489">
                <a:moveTo>
                  <a:pt x="10121" y="77596"/>
                </a:moveTo>
                <a:lnTo>
                  <a:pt x="0" y="107442"/>
                </a:lnTo>
                <a:lnTo>
                  <a:pt x="6436" y="108775"/>
                </a:lnTo>
                <a:lnTo>
                  <a:pt x="13439" y="109728"/>
                </a:lnTo>
                <a:lnTo>
                  <a:pt x="21009" y="110299"/>
                </a:lnTo>
                <a:lnTo>
                  <a:pt x="29146" y="110489"/>
                </a:lnTo>
                <a:lnTo>
                  <a:pt x="36268" y="109964"/>
                </a:lnTo>
                <a:lnTo>
                  <a:pt x="66874" y="84085"/>
                </a:lnTo>
                <a:lnTo>
                  <a:pt x="68529" y="79882"/>
                </a:lnTo>
                <a:lnTo>
                  <a:pt x="17754" y="79882"/>
                </a:lnTo>
                <a:lnTo>
                  <a:pt x="14376" y="79120"/>
                </a:lnTo>
                <a:lnTo>
                  <a:pt x="10121" y="77596"/>
                </a:lnTo>
                <a:close/>
              </a:path>
              <a:path w="450850" h="110489">
                <a:moveTo>
                  <a:pt x="291047" y="23875"/>
                </a:moveTo>
                <a:lnTo>
                  <a:pt x="245605" y="23875"/>
                </a:lnTo>
                <a:lnTo>
                  <a:pt x="248869" y="24892"/>
                </a:lnTo>
                <a:lnTo>
                  <a:pt x="250332" y="27050"/>
                </a:lnTo>
                <a:lnTo>
                  <a:pt x="251520" y="28701"/>
                </a:lnTo>
                <a:lnTo>
                  <a:pt x="251487" y="31750"/>
                </a:lnTo>
                <a:lnTo>
                  <a:pt x="251459" y="32384"/>
                </a:lnTo>
                <a:lnTo>
                  <a:pt x="202336" y="48513"/>
                </a:lnTo>
                <a:lnTo>
                  <a:pt x="192899" y="50585"/>
                </a:lnTo>
                <a:lnTo>
                  <a:pt x="155892" y="88137"/>
                </a:lnTo>
                <a:lnTo>
                  <a:pt x="156705" y="95250"/>
                </a:lnTo>
                <a:lnTo>
                  <a:pt x="186829" y="109855"/>
                </a:lnTo>
                <a:lnTo>
                  <a:pt x="193780" y="109571"/>
                </a:lnTo>
                <a:lnTo>
                  <a:pt x="232587" y="94614"/>
                </a:lnTo>
                <a:lnTo>
                  <a:pt x="270155" y="94614"/>
                </a:lnTo>
                <a:lnTo>
                  <a:pt x="270243" y="93852"/>
                </a:lnTo>
                <a:lnTo>
                  <a:pt x="271246" y="90043"/>
                </a:lnTo>
                <a:lnTo>
                  <a:pt x="272108" y="87502"/>
                </a:lnTo>
                <a:lnTo>
                  <a:pt x="205282" y="87502"/>
                </a:lnTo>
                <a:lnTo>
                  <a:pt x="202374" y="86487"/>
                </a:lnTo>
                <a:lnTo>
                  <a:pt x="199313" y="82423"/>
                </a:lnTo>
                <a:lnTo>
                  <a:pt x="199097" y="79882"/>
                </a:lnTo>
                <a:lnTo>
                  <a:pt x="201117" y="73913"/>
                </a:lnTo>
                <a:lnTo>
                  <a:pt x="230301" y="61340"/>
                </a:lnTo>
                <a:lnTo>
                  <a:pt x="236664" y="59562"/>
                </a:lnTo>
                <a:lnTo>
                  <a:pt x="242887" y="57531"/>
                </a:lnTo>
                <a:lnTo>
                  <a:pt x="282281" y="57531"/>
                </a:lnTo>
                <a:lnTo>
                  <a:pt x="290385" y="33655"/>
                </a:lnTo>
                <a:lnTo>
                  <a:pt x="291103" y="28828"/>
                </a:lnTo>
                <a:lnTo>
                  <a:pt x="291047" y="23875"/>
                </a:lnTo>
                <a:close/>
              </a:path>
              <a:path w="450850" h="110489">
                <a:moveTo>
                  <a:pt x="155953" y="31750"/>
                </a:moveTo>
                <a:lnTo>
                  <a:pt x="115697" y="31750"/>
                </a:lnTo>
                <a:lnTo>
                  <a:pt x="89966" y="107442"/>
                </a:lnTo>
                <a:lnTo>
                  <a:pt x="130238" y="107442"/>
                </a:lnTo>
                <a:lnTo>
                  <a:pt x="155953" y="31750"/>
                </a:lnTo>
                <a:close/>
              </a:path>
              <a:path w="450850" h="110489">
                <a:moveTo>
                  <a:pt x="270155" y="94614"/>
                </a:moveTo>
                <a:lnTo>
                  <a:pt x="232587" y="94614"/>
                </a:lnTo>
                <a:lnTo>
                  <a:pt x="232016" y="97662"/>
                </a:lnTo>
                <a:lnTo>
                  <a:pt x="231747" y="99568"/>
                </a:lnTo>
                <a:lnTo>
                  <a:pt x="231759" y="103250"/>
                </a:lnTo>
                <a:lnTo>
                  <a:pt x="231999" y="104925"/>
                </a:lnTo>
                <a:lnTo>
                  <a:pt x="232562" y="107442"/>
                </a:lnTo>
                <a:lnTo>
                  <a:pt x="270370" y="107442"/>
                </a:lnTo>
                <a:lnTo>
                  <a:pt x="269753" y="103250"/>
                </a:lnTo>
                <a:lnTo>
                  <a:pt x="269582" y="99568"/>
                </a:lnTo>
                <a:lnTo>
                  <a:pt x="270155" y="94614"/>
                </a:lnTo>
                <a:close/>
              </a:path>
              <a:path w="450850" h="110489">
                <a:moveTo>
                  <a:pt x="282281" y="57531"/>
                </a:moveTo>
                <a:lnTo>
                  <a:pt x="242887" y="57531"/>
                </a:lnTo>
                <a:lnTo>
                  <a:pt x="240703" y="64007"/>
                </a:lnTo>
                <a:lnTo>
                  <a:pt x="238988" y="68961"/>
                </a:lnTo>
                <a:lnTo>
                  <a:pt x="214058" y="87502"/>
                </a:lnTo>
                <a:lnTo>
                  <a:pt x="272108" y="87502"/>
                </a:lnTo>
                <a:lnTo>
                  <a:pt x="282281" y="57531"/>
                </a:lnTo>
                <a:close/>
              </a:path>
              <a:path w="450850" h="110489">
                <a:moveTo>
                  <a:pt x="165963" y="2286"/>
                </a:moveTo>
                <a:lnTo>
                  <a:pt x="54724" y="2286"/>
                </a:lnTo>
                <a:lnTo>
                  <a:pt x="31164" y="71627"/>
                </a:lnTo>
                <a:lnTo>
                  <a:pt x="29756" y="75818"/>
                </a:lnTo>
                <a:lnTo>
                  <a:pt x="25679" y="79882"/>
                </a:lnTo>
                <a:lnTo>
                  <a:pt x="68529" y="79882"/>
                </a:lnTo>
                <a:lnTo>
                  <a:pt x="70129" y="75818"/>
                </a:lnTo>
                <a:lnTo>
                  <a:pt x="85115" y="31750"/>
                </a:lnTo>
                <a:lnTo>
                  <a:pt x="155953" y="31750"/>
                </a:lnTo>
                <a:lnTo>
                  <a:pt x="165963" y="2286"/>
                </a:lnTo>
                <a:close/>
              </a:path>
              <a:path w="450850" h="110489">
                <a:moveTo>
                  <a:pt x="243357" y="0"/>
                </a:moveTo>
                <a:lnTo>
                  <a:pt x="235839" y="0"/>
                </a:lnTo>
                <a:lnTo>
                  <a:pt x="228650" y="507"/>
                </a:lnTo>
                <a:lnTo>
                  <a:pt x="189712" y="16382"/>
                </a:lnTo>
                <a:lnTo>
                  <a:pt x="178028" y="32384"/>
                </a:lnTo>
                <a:lnTo>
                  <a:pt x="215150" y="36321"/>
                </a:lnTo>
                <a:lnTo>
                  <a:pt x="218274" y="31876"/>
                </a:lnTo>
                <a:lnTo>
                  <a:pt x="221411" y="28701"/>
                </a:lnTo>
                <a:lnTo>
                  <a:pt x="224548" y="27050"/>
                </a:lnTo>
                <a:lnTo>
                  <a:pt x="228561" y="25018"/>
                </a:lnTo>
                <a:lnTo>
                  <a:pt x="233870" y="23875"/>
                </a:lnTo>
                <a:lnTo>
                  <a:pt x="291047" y="23875"/>
                </a:lnTo>
                <a:lnTo>
                  <a:pt x="290893" y="17652"/>
                </a:lnTo>
                <a:lnTo>
                  <a:pt x="251927" y="121"/>
                </a:lnTo>
                <a:lnTo>
                  <a:pt x="243357" y="0"/>
                </a:lnTo>
                <a:close/>
              </a:path>
            </a:pathLst>
          </a:custGeom>
          <a:solidFill>
            <a:srgbClr val="FFFFFF"/>
          </a:solidFill>
          <a:ln w="9525">
            <a:noFill/>
            <a:round/>
            <a:headEnd/>
            <a:tailEnd/>
          </a:ln>
        </p:spPr>
        <p:txBody>
          <a:bodyPr lIns="0" tIns="0" rIns="0" bIns="0"/>
          <a:lstStyle/>
          <a:p>
            <a:endParaRPr lang="ru-RU"/>
          </a:p>
        </p:txBody>
      </p:sp>
      <p:sp>
        <p:nvSpPr>
          <p:cNvPr id="12314" name="object 26"/>
          <p:cNvSpPr>
            <a:spLocks noChangeArrowheads="1"/>
          </p:cNvSpPr>
          <p:nvPr/>
        </p:nvSpPr>
        <p:spPr bwMode="auto">
          <a:xfrm>
            <a:off x="577850" y="4194175"/>
            <a:ext cx="461963" cy="120650"/>
          </a:xfrm>
          <a:prstGeom prst="rect">
            <a:avLst/>
          </a:prstGeom>
          <a:blipFill dpi="0" rotWithShape="1">
            <a:blip r:embed="rId2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15" name="object 27"/>
          <p:cNvSpPr>
            <a:spLocks noChangeArrowheads="1"/>
          </p:cNvSpPr>
          <p:nvPr/>
        </p:nvSpPr>
        <p:spPr bwMode="auto">
          <a:xfrm>
            <a:off x="846138" y="4437063"/>
            <a:ext cx="1550987" cy="404812"/>
          </a:xfrm>
          <a:prstGeom prst="rect">
            <a:avLst/>
          </a:prstGeom>
          <a:blipFill dpi="0" rotWithShape="1">
            <a:blip r:embed="rId2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16" name="object 28"/>
          <p:cNvSpPr>
            <a:spLocks noChangeArrowheads="1"/>
          </p:cNvSpPr>
          <p:nvPr/>
        </p:nvSpPr>
        <p:spPr bwMode="auto">
          <a:xfrm>
            <a:off x="296863" y="5048250"/>
            <a:ext cx="2619375" cy="1809750"/>
          </a:xfrm>
          <a:prstGeom prst="rect">
            <a:avLst/>
          </a:prstGeom>
          <a:blipFill dpi="0" rotWithShape="1">
            <a:blip r:embed="rId2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17" name="object 29"/>
          <p:cNvSpPr>
            <a:spLocks noChangeArrowheads="1"/>
          </p:cNvSpPr>
          <p:nvPr/>
        </p:nvSpPr>
        <p:spPr bwMode="auto">
          <a:xfrm>
            <a:off x="660400" y="5614988"/>
            <a:ext cx="2005013" cy="412750"/>
          </a:xfrm>
          <a:prstGeom prst="rect">
            <a:avLst/>
          </a:prstGeom>
          <a:blipFill dpi="0" rotWithShape="1">
            <a:blip r:embed="rId2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18" name="object 30"/>
          <p:cNvSpPr>
            <a:spLocks noChangeArrowheads="1"/>
          </p:cNvSpPr>
          <p:nvPr/>
        </p:nvSpPr>
        <p:spPr bwMode="auto">
          <a:xfrm>
            <a:off x="944563" y="6110288"/>
            <a:ext cx="1355725" cy="201612"/>
          </a:xfrm>
          <a:prstGeom prst="rect">
            <a:avLst/>
          </a:prstGeom>
          <a:blipFill dpi="0" rotWithShape="1">
            <a:blip r:embed="rId2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19" name="object 31"/>
          <p:cNvSpPr>
            <a:spLocks noChangeArrowheads="1"/>
          </p:cNvSpPr>
          <p:nvPr/>
        </p:nvSpPr>
        <p:spPr bwMode="auto">
          <a:xfrm>
            <a:off x="3017838" y="1733550"/>
            <a:ext cx="2633662" cy="973138"/>
          </a:xfrm>
          <a:prstGeom prst="rect">
            <a:avLst/>
          </a:prstGeom>
          <a:blipFill dpi="0" rotWithShape="1">
            <a:blip r:embed="rId2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20" name="object 32"/>
          <p:cNvSpPr>
            <a:spLocks noChangeArrowheads="1"/>
          </p:cNvSpPr>
          <p:nvPr/>
        </p:nvSpPr>
        <p:spPr bwMode="auto">
          <a:xfrm>
            <a:off x="3508375" y="2090738"/>
            <a:ext cx="1736725" cy="222250"/>
          </a:xfrm>
          <a:prstGeom prst="rect">
            <a:avLst/>
          </a:prstGeom>
          <a:blipFill dpi="0" rotWithShape="1">
            <a:blip r:embed="rId2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21" name="object 33"/>
          <p:cNvSpPr>
            <a:spLocks noChangeArrowheads="1"/>
          </p:cNvSpPr>
          <p:nvPr/>
        </p:nvSpPr>
        <p:spPr bwMode="auto">
          <a:xfrm>
            <a:off x="2981325" y="2619375"/>
            <a:ext cx="2670175" cy="1060450"/>
          </a:xfrm>
          <a:prstGeom prst="rect">
            <a:avLst/>
          </a:prstGeom>
          <a:blipFill dpi="0" rotWithShape="1">
            <a:blip r:embed="rId2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22" name="object 34"/>
          <p:cNvSpPr>
            <a:spLocks noChangeArrowheads="1"/>
          </p:cNvSpPr>
          <p:nvPr/>
        </p:nvSpPr>
        <p:spPr bwMode="auto">
          <a:xfrm>
            <a:off x="3309938" y="2743200"/>
            <a:ext cx="2057400" cy="612775"/>
          </a:xfrm>
          <a:prstGeom prst="rect">
            <a:avLst/>
          </a:prstGeom>
          <a:blipFill dpi="0" rotWithShape="1">
            <a:blip r:embed="rId3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23" name="object 35"/>
          <p:cNvSpPr>
            <a:spLocks noChangeArrowheads="1"/>
          </p:cNvSpPr>
          <p:nvPr/>
        </p:nvSpPr>
        <p:spPr bwMode="auto">
          <a:xfrm>
            <a:off x="3548063" y="3429000"/>
            <a:ext cx="1574800" cy="107950"/>
          </a:xfrm>
          <a:prstGeom prst="rect">
            <a:avLst/>
          </a:prstGeom>
          <a:blipFill dpi="0" rotWithShape="1">
            <a:blip r:embed="rId3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24" name="object 36"/>
          <p:cNvSpPr>
            <a:spLocks noChangeArrowheads="1"/>
          </p:cNvSpPr>
          <p:nvPr/>
        </p:nvSpPr>
        <p:spPr bwMode="auto">
          <a:xfrm>
            <a:off x="3035300" y="3635375"/>
            <a:ext cx="2616200" cy="1489075"/>
          </a:xfrm>
          <a:prstGeom prst="rect">
            <a:avLst/>
          </a:prstGeom>
          <a:blipFill dpi="0" rotWithShape="1">
            <a:blip r:embed="rId3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25" name="object 37"/>
          <p:cNvSpPr>
            <a:spLocks noChangeArrowheads="1"/>
          </p:cNvSpPr>
          <p:nvPr/>
        </p:nvSpPr>
        <p:spPr bwMode="auto">
          <a:xfrm>
            <a:off x="3419475" y="3803650"/>
            <a:ext cx="1951038" cy="374650"/>
          </a:xfrm>
          <a:prstGeom prst="rect">
            <a:avLst/>
          </a:prstGeom>
          <a:blipFill dpi="0" rotWithShape="1">
            <a:blip r:embed="rId3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26" name="object 38"/>
          <p:cNvSpPr>
            <a:spLocks noChangeArrowheads="1"/>
          </p:cNvSpPr>
          <p:nvPr/>
        </p:nvSpPr>
        <p:spPr bwMode="auto">
          <a:xfrm>
            <a:off x="3321050" y="4244975"/>
            <a:ext cx="2089150" cy="695325"/>
          </a:xfrm>
          <a:prstGeom prst="rect">
            <a:avLst/>
          </a:prstGeom>
          <a:blipFill dpi="0" rotWithShape="1">
            <a:blip r:embed="rId3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27" name="object 39"/>
          <p:cNvSpPr>
            <a:spLocks noChangeArrowheads="1"/>
          </p:cNvSpPr>
          <p:nvPr/>
        </p:nvSpPr>
        <p:spPr bwMode="auto">
          <a:xfrm>
            <a:off x="3035300" y="5048250"/>
            <a:ext cx="2616200" cy="1809750"/>
          </a:xfrm>
          <a:prstGeom prst="rect">
            <a:avLst/>
          </a:prstGeom>
          <a:blipFill dpi="0" rotWithShape="1">
            <a:blip r:embed="rId3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28" name="object 40"/>
          <p:cNvSpPr>
            <a:spLocks noChangeArrowheads="1"/>
          </p:cNvSpPr>
          <p:nvPr/>
        </p:nvSpPr>
        <p:spPr bwMode="auto">
          <a:xfrm>
            <a:off x="3495675" y="5453063"/>
            <a:ext cx="1809750" cy="174625"/>
          </a:xfrm>
          <a:prstGeom prst="rect">
            <a:avLst/>
          </a:prstGeom>
          <a:blipFill dpi="0" rotWithShape="1">
            <a:blip r:embed="rId3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29" name="object 41"/>
          <p:cNvSpPr>
            <a:spLocks noChangeArrowheads="1"/>
          </p:cNvSpPr>
          <p:nvPr/>
        </p:nvSpPr>
        <p:spPr bwMode="auto">
          <a:xfrm>
            <a:off x="3360738" y="5711825"/>
            <a:ext cx="2006600" cy="354013"/>
          </a:xfrm>
          <a:prstGeom prst="rect">
            <a:avLst/>
          </a:prstGeom>
          <a:blipFill dpi="0" rotWithShape="1">
            <a:blip r:embed="rId3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30" name="object 42"/>
          <p:cNvSpPr>
            <a:spLocks noChangeArrowheads="1"/>
          </p:cNvSpPr>
          <p:nvPr/>
        </p:nvSpPr>
        <p:spPr bwMode="auto">
          <a:xfrm>
            <a:off x="3500438" y="6138863"/>
            <a:ext cx="1717675" cy="344487"/>
          </a:xfrm>
          <a:prstGeom prst="rect">
            <a:avLst/>
          </a:prstGeom>
          <a:blipFill dpi="0" rotWithShape="1">
            <a:blip r:embed="rId3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31" name="object 43"/>
          <p:cNvSpPr>
            <a:spLocks noChangeArrowheads="1"/>
          </p:cNvSpPr>
          <p:nvPr/>
        </p:nvSpPr>
        <p:spPr bwMode="auto">
          <a:xfrm>
            <a:off x="5792788" y="1663700"/>
            <a:ext cx="2820987" cy="1038225"/>
          </a:xfrm>
          <a:prstGeom prst="rect">
            <a:avLst/>
          </a:prstGeom>
          <a:blipFill dpi="0" rotWithShape="1">
            <a:blip r:embed="rId3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32" name="object 44"/>
          <p:cNvSpPr>
            <a:spLocks noChangeArrowheads="1"/>
          </p:cNvSpPr>
          <p:nvPr/>
        </p:nvSpPr>
        <p:spPr bwMode="auto">
          <a:xfrm>
            <a:off x="6513513" y="1819275"/>
            <a:ext cx="1477962" cy="177800"/>
          </a:xfrm>
          <a:prstGeom prst="rect">
            <a:avLst/>
          </a:prstGeom>
          <a:blipFill dpi="0" rotWithShape="1">
            <a:blip r:embed="rId4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33" name="object 45"/>
          <p:cNvSpPr>
            <a:spLocks noChangeArrowheads="1"/>
          </p:cNvSpPr>
          <p:nvPr/>
        </p:nvSpPr>
        <p:spPr bwMode="auto">
          <a:xfrm>
            <a:off x="6562725" y="2090738"/>
            <a:ext cx="1333500" cy="179387"/>
          </a:xfrm>
          <a:prstGeom prst="rect">
            <a:avLst/>
          </a:prstGeom>
          <a:blipFill dpi="0" rotWithShape="1">
            <a:blip r:embed="rId4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34" name="object 46"/>
          <p:cNvSpPr>
            <a:spLocks noChangeArrowheads="1"/>
          </p:cNvSpPr>
          <p:nvPr/>
        </p:nvSpPr>
        <p:spPr bwMode="auto">
          <a:xfrm>
            <a:off x="6645275" y="2363788"/>
            <a:ext cx="1160463" cy="211137"/>
          </a:xfrm>
          <a:prstGeom prst="rect">
            <a:avLst/>
          </a:prstGeom>
          <a:blipFill dpi="0" rotWithShape="1">
            <a:blip r:embed="rId4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35" name="object 47"/>
          <p:cNvSpPr>
            <a:spLocks noChangeArrowheads="1"/>
          </p:cNvSpPr>
          <p:nvPr/>
        </p:nvSpPr>
        <p:spPr bwMode="auto">
          <a:xfrm>
            <a:off x="5792788" y="2601913"/>
            <a:ext cx="2857500" cy="1082675"/>
          </a:xfrm>
          <a:prstGeom prst="rect">
            <a:avLst/>
          </a:prstGeom>
          <a:blipFill dpi="0" rotWithShape="1">
            <a:blip r:embed="rId4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36" name="object 48"/>
          <p:cNvSpPr>
            <a:spLocks noChangeArrowheads="1"/>
          </p:cNvSpPr>
          <p:nvPr/>
        </p:nvSpPr>
        <p:spPr bwMode="auto">
          <a:xfrm>
            <a:off x="6011863" y="2725738"/>
            <a:ext cx="931862" cy="165100"/>
          </a:xfrm>
          <a:prstGeom prst="rect">
            <a:avLst/>
          </a:prstGeom>
          <a:blipFill dpi="0" rotWithShape="1">
            <a:blip r:embed="rId4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37" name="object 49"/>
          <p:cNvSpPr>
            <a:spLocks noChangeArrowheads="1"/>
          </p:cNvSpPr>
          <p:nvPr/>
        </p:nvSpPr>
        <p:spPr bwMode="auto">
          <a:xfrm>
            <a:off x="6016625" y="2935288"/>
            <a:ext cx="1633538" cy="179387"/>
          </a:xfrm>
          <a:prstGeom prst="rect">
            <a:avLst/>
          </a:prstGeom>
          <a:blipFill dpi="0" rotWithShape="1">
            <a:blip r:embed="rId4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38" name="object 50"/>
          <p:cNvSpPr>
            <a:spLocks noChangeArrowheads="1"/>
          </p:cNvSpPr>
          <p:nvPr/>
        </p:nvSpPr>
        <p:spPr bwMode="auto">
          <a:xfrm>
            <a:off x="6022975" y="3184525"/>
            <a:ext cx="1273175" cy="141288"/>
          </a:xfrm>
          <a:prstGeom prst="rect">
            <a:avLst/>
          </a:prstGeom>
          <a:blipFill dpi="0" rotWithShape="1">
            <a:blip r:embed="rId4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39" name="object 51"/>
          <p:cNvSpPr>
            <a:spLocks/>
          </p:cNvSpPr>
          <p:nvPr/>
        </p:nvSpPr>
        <p:spPr bwMode="auto">
          <a:xfrm>
            <a:off x="5995988" y="3403600"/>
            <a:ext cx="825500" cy="122238"/>
          </a:xfrm>
          <a:custGeom>
            <a:avLst/>
            <a:gdLst>
              <a:gd name="T0" fmla="*/ 0 w 824865"/>
              <a:gd name="T1" fmla="*/ 142652 h 121285"/>
              <a:gd name="T2" fmla="*/ 125671 w 824865"/>
              <a:gd name="T3" fmla="*/ 111516 h 121285"/>
              <a:gd name="T4" fmla="*/ 100672 w 824865"/>
              <a:gd name="T5" fmla="*/ 111516 h 121285"/>
              <a:gd name="T6" fmla="*/ 125671 w 824865"/>
              <a:gd name="T7" fmla="*/ 111516 h 121285"/>
              <a:gd name="T8" fmla="*/ 149462 w 824865"/>
              <a:gd name="T9" fmla="*/ 57178 h 121285"/>
              <a:gd name="T10" fmla="*/ 178202 w 824865"/>
              <a:gd name="T11" fmla="*/ 113545 h 121285"/>
              <a:gd name="T12" fmla="*/ 235437 w 824865"/>
              <a:gd name="T13" fmla="*/ 97409 h 121285"/>
              <a:gd name="T14" fmla="*/ 185472 w 824865"/>
              <a:gd name="T15" fmla="*/ 87116 h 121285"/>
              <a:gd name="T16" fmla="*/ 181747 w 824865"/>
              <a:gd name="T17" fmla="*/ 74000 h 121285"/>
              <a:gd name="T18" fmla="*/ 256588 w 824865"/>
              <a:gd name="T19" fmla="*/ 62718 h 121285"/>
              <a:gd name="T20" fmla="*/ 188955 w 824865"/>
              <a:gd name="T21" fmla="*/ 47301 h 121285"/>
              <a:gd name="T22" fmla="*/ 202380 w 824865"/>
              <a:gd name="T23" fmla="*/ 27393 h 121285"/>
              <a:gd name="T24" fmla="*/ 259299 w 824865"/>
              <a:gd name="T25" fmla="*/ 18714 h 121285"/>
              <a:gd name="T26" fmla="*/ 328094 w 824865"/>
              <a:gd name="T27" fmla="*/ 2544 h 121285"/>
              <a:gd name="T28" fmla="*/ 296213 w 824865"/>
              <a:gd name="T29" fmla="*/ 111516 h 121285"/>
              <a:gd name="T30" fmla="*/ 385983 w 824865"/>
              <a:gd name="T31" fmla="*/ 39818 h 121285"/>
              <a:gd name="T32" fmla="*/ 377049 w 824865"/>
              <a:gd name="T33" fmla="*/ 70351 h 121285"/>
              <a:gd name="T34" fmla="*/ 365007 w 824865"/>
              <a:gd name="T35" fmla="*/ 111516 h 121285"/>
              <a:gd name="T36" fmla="*/ 420506 w 824865"/>
              <a:gd name="T37" fmla="*/ 2544 h 121285"/>
              <a:gd name="T38" fmla="*/ 460608 w 824865"/>
              <a:gd name="T39" fmla="*/ 109330 h 121285"/>
              <a:gd name="T40" fmla="*/ 488767 w 824865"/>
              <a:gd name="T41" fmla="*/ 85919 h 121285"/>
              <a:gd name="T42" fmla="*/ 494297 w 824865"/>
              <a:gd name="T43" fmla="*/ 66760 h 121285"/>
              <a:gd name="T44" fmla="*/ 479321 w 824865"/>
              <a:gd name="T45" fmla="*/ 43527 h 121285"/>
              <a:gd name="T46" fmla="*/ 456644 w 824865"/>
              <a:gd name="T47" fmla="*/ 2544 h 121285"/>
              <a:gd name="T48" fmla="*/ 243250 w 824865"/>
              <a:gd name="T49" fmla="*/ 89512 h 121285"/>
              <a:gd name="T50" fmla="*/ 494297 w 824865"/>
              <a:gd name="T51" fmla="*/ 66760 h 121285"/>
              <a:gd name="T52" fmla="*/ 458494 w 824865"/>
              <a:gd name="T53" fmla="*/ 70351 h 121285"/>
              <a:gd name="T54" fmla="*/ 454193 w 824865"/>
              <a:gd name="T55" fmla="*/ 81879 h 121285"/>
              <a:gd name="T56" fmla="*/ 446965 w 824865"/>
              <a:gd name="T57" fmla="*/ 85919 h 121285"/>
              <a:gd name="T58" fmla="*/ 494297 w 824865"/>
              <a:gd name="T59" fmla="*/ 66760 h 121285"/>
              <a:gd name="T60" fmla="*/ 52637 w 824865"/>
              <a:gd name="T61" fmla="*/ 27693 h 121285"/>
              <a:gd name="T62" fmla="*/ 34658 w 824865"/>
              <a:gd name="T63" fmla="*/ 70052 h 121285"/>
              <a:gd name="T64" fmla="*/ 85056 w 824865"/>
              <a:gd name="T65" fmla="*/ 34278 h 121285"/>
              <a:gd name="T66" fmla="*/ 147654 w 824865"/>
              <a:gd name="T67" fmla="*/ 2544 h 121285"/>
              <a:gd name="T68" fmla="*/ 88541 w 824865"/>
              <a:gd name="T69" fmla="*/ 80980 h 121285"/>
              <a:gd name="T70" fmla="*/ 260357 w 824865"/>
              <a:gd name="T71" fmla="*/ 24849 h 121285"/>
              <a:gd name="T72" fmla="*/ 223935 w 824865"/>
              <a:gd name="T73" fmla="*/ 30088 h 121285"/>
              <a:gd name="T74" fmla="*/ 224450 w 824865"/>
              <a:gd name="T75" fmla="*/ 47301 h 121285"/>
              <a:gd name="T76" fmla="*/ 261316 w 824865"/>
              <a:gd name="T77" fmla="*/ 35923 h 121285"/>
              <a:gd name="T78" fmla="*/ 260357 w 824865"/>
              <a:gd name="T79" fmla="*/ 24849 h 121285"/>
              <a:gd name="T80" fmla="*/ 349906 w 824865"/>
              <a:gd name="T81" fmla="*/ 39818 h 121285"/>
              <a:gd name="T82" fmla="*/ 609723 w 824865"/>
              <a:gd name="T83" fmla="*/ 2544 h 121285"/>
              <a:gd name="T84" fmla="*/ 537831 w 824865"/>
              <a:gd name="T85" fmla="*/ 111516 h 121285"/>
              <a:gd name="T86" fmla="*/ 609723 w 824865"/>
              <a:gd name="T87" fmla="*/ 2544 h 121285"/>
              <a:gd name="T88" fmla="*/ 593073 w 824865"/>
              <a:gd name="T89" fmla="*/ 111516 h 121285"/>
              <a:gd name="T90" fmla="*/ 712456 w 824865"/>
              <a:gd name="T91" fmla="*/ 57929 h 121285"/>
              <a:gd name="T92" fmla="*/ 659027 w 824865"/>
              <a:gd name="T93" fmla="*/ 2544 h 121285"/>
              <a:gd name="T94" fmla="*/ 662640 w 824865"/>
              <a:gd name="T95" fmla="*/ 111516 h 121285"/>
              <a:gd name="T96" fmla="*/ 777769 w 824865"/>
              <a:gd name="T97" fmla="*/ 9279 h 121285"/>
              <a:gd name="T98" fmla="*/ 722271 w 824865"/>
              <a:gd name="T99" fmla="*/ 104183 h 121285"/>
              <a:gd name="T100" fmla="*/ 777769 w 824865"/>
              <a:gd name="T101" fmla="*/ 9279 h 121285"/>
              <a:gd name="T102" fmla="*/ 806682 w 824865"/>
              <a:gd name="T103" fmla="*/ 56729 h 121285"/>
              <a:gd name="T104" fmla="*/ 838046 w 824865"/>
              <a:gd name="T105" fmla="*/ 56729 h 121285"/>
              <a:gd name="T106" fmla="*/ 694778 w 824865"/>
              <a:gd name="T107" fmla="*/ 2544 h 121285"/>
              <a:gd name="T108" fmla="*/ 728724 w 824865"/>
              <a:gd name="T109" fmla="*/ 2544 h 1212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4865"/>
              <a:gd name="T166" fmla="*/ 0 h 121285"/>
              <a:gd name="T167" fmla="*/ 824865 w 824865"/>
              <a:gd name="T168" fmla="*/ 121285 h 1212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4865" h="121285">
                <a:moveTo>
                  <a:pt x="132461" y="68707"/>
                </a:moveTo>
                <a:lnTo>
                  <a:pt x="17780" y="68707"/>
                </a:lnTo>
                <a:lnTo>
                  <a:pt x="0" y="121031"/>
                </a:lnTo>
                <a:lnTo>
                  <a:pt x="24637" y="121031"/>
                </a:lnTo>
                <a:lnTo>
                  <a:pt x="33655" y="94615"/>
                </a:lnTo>
                <a:lnTo>
                  <a:pt x="123657" y="94615"/>
                </a:lnTo>
                <a:lnTo>
                  <a:pt x="132461" y="68707"/>
                </a:lnTo>
                <a:close/>
              </a:path>
              <a:path w="824865" h="121285">
                <a:moveTo>
                  <a:pt x="123657" y="94615"/>
                </a:moveTo>
                <a:lnTo>
                  <a:pt x="99060" y="94615"/>
                </a:lnTo>
                <a:lnTo>
                  <a:pt x="90043" y="121031"/>
                </a:lnTo>
                <a:lnTo>
                  <a:pt x="114681" y="121031"/>
                </a:lnTo>
                <a:lnTo>
                  <a:pt x="123657" y="94615"/>
                </a:lnTo>
                <a:close/>
              </a:path>
              <a:path w="824865" h="121285">
                <a:moveTo>
                  <a:pt x="215773" y="0"/>
                </a:moveTo>
                <a:lnTo>
                  <a:pt x="172847" y="13462"/>
                </a:lnTo>
                <a:lnTo>
                  <a:pt x="147066" y="48513"/>
                </a:lnTo>
                <a:lnTo>
                  <a:pt x="143891" y="62785"/>
                </a:lnTo>
                <a:lnTo>
                  <a:pt x="144003" y="69850"/>
                </a:lnTo>
                <a:lnTo>
                  <a:pt x="175345" y="96335"/>
                </a:lnTo>
                <a:lnTo>
                  <a:pt x="183896" y="96647"/>
                </a:lnTo>
                <a:lnTo>
                  <a:pt x="193990" y="96285"/>
                </a:lnTo>
                <a:lnTo>
                  <a:pt x="231663" y="82645"/>
                </a:lnTo>
                <a:lnTo>
                  <a:pt x="239350" y="75946"/>
                </a:lnTo>
                <a:lnTo>
                  <a:pt x="186309" y="75946"/>
                </a:lnTo>
                <a:lnTo>
                  <a:pt x="182499" y="73913"/>
                </a:lnTo>
                <a:lnTo>
                  <a:pt x="180467" y="69850"/>
                </a:lnTo>
                <a:lnTo>
                  <a:pt x="178943" y="67056"/>
                </a:lnTo>
                <a:lnTo>
                  <a:pt x="178833" y="62785"/>
                </a:lnTo>
                <a:lnTo>
                  <a:pt x="180086" y="57150"/>
                </a:lnTo>
                <a:lnTo>
                  <a:pt x="251206" y="57150"/>
                </a:lnTo>
                <a:lnTo>
                  <a:pt x="252475" y="53212"/>
                </a:lnTo>
                <a:lnTo>
                  <a:pt x="255095" y="44497"/>
                </a:lnTo>
                <a:lnTo>
                  <a:pt x="255968" y="40132"/>
                </a:lnTo>
                <a:lnTo>
                  <a:pt x="185927" y="40132"/>
                </a:lnTo>
                <a:lnTo>
                  <a:pt x="188468" y="34671"/>
                </a:lnTo>
                <a:lnTo>
                  <a:pt x="191262" y="30480"/>
                </a:lnTo>
                <a:lnTo>
                  <a:pt x="199136" y="23241"/>
                </a:lnTo>
                <a:lnTo>
                  <a:pt x="204470" y="21082"/>
                </a:lnTo>
                <a:lnTo>
                  <a:pt x="256184" y="21082"/>
                </a:lnTo>
                <a:lnTo>
                  <a:pt x="255143" y="15875"/>
                </a:lnTo>
                <a:lnTo>
                  <a:pt x="225034" y="381"/>
                </a:lnTo>
                <a:lnTo>
                  <a:pt x="215773" y="0"/>
                </a:lnTo>
                <a:close/>
              </a:path>
              <a:path w="824865" h="121285">
                <a:moveTo>
                  <a:pt x="322834" y="2159"/>
                </a:moveTo>
                <a:lnTo>
                  <a:pt x="287274" y="2159"/>
                </a:lnTo>
                <a:lnTo>
                  <a:pt x="255905" y="94615"/>
                </a:lnTo>
                <a:lnTo>
                  <a:pt x="291464" y="94615"/>
                </a:lnTo>
                <a:lnTo>
                  <a:pt x="303275" y="59690"/>
                </a:lnTo>
                <a:lnTo>
                  <a:pt x="371005" y="59690"/>
                </a:lnTo>
                <a:lnTo>
                  <a:pt x="379795" y="33782"/>
                </a:lnTo>
                <a:lnTo>
                  <a:pt x="312038" y="33782"/>
                </a:lnTo>
                <a:lnTo>
                  <a:pt x="322834" y="2159"/>
                </a:lnTo>
                <a:close/>
              </a:path>
              <a:path w="824865" h="121285">
                <a:moveTo>
                  <a:pt x="371005" y="59690"/>
                </a:moveTo>
                <a:lnTo>
                  <a:pt x="335534" y="59690"/>
                </a:lnTo>
                <a:lnTo>
                  <a:pt x="323596" y="94615"/>
                </a:lnTo>
                <a:lnTo>
                  <a:pt x="359156" y="94615"/>
                </a:lnTo>
                <a:lnTo>
                  <a:pt x="371005" y="59690"/>
                </a:lnTo>
                <a:close/>
              </a:path>
              <a:path w="824865" h="121285">
                <a:moveTo>
                  <a:pt x="449325" y="2159"/>
                </a:moveTo>
                <a:lnTo>
                  <a:pt x="413766" y="2159"/>
                </a:lnTo>
                <a:lnTo>
                  <a:pt x="382397" y="94615"/>
                </a:lnTo>
                <a:lnTo>
                  <a:pt x="435101" y="94615"/>
                </a:lnTo>
                <a:lnTo>
                  <a:pt x="453225" y="92759"/>
                </a:lnTo>
                <a:lnTo>
                  <a:pt x="467598" y="87201"/>
                </a:lnTo>
                <a:lnTo>
                  <a:pt x="478232" y="77952"/>
                </a:lnTo>
                <a:lnTo>
                  <a:pt x="480932" y="72898"/>
                </a:lnTo>
                <a:lnTo>
                  <a:pt x="425323" y="72898"/>
                </a:lnTo>
                <a:lnTo>
                  <a:pt x="430784" y="56642"/>
                </a:lnTo>
                <a:lnTo>
                  <a:pt x="486374" y="56642"/>
                </a:lnTo>
                <a:lnTo>
                  <a:pt x="487068" y="51929"/>
                </a:lnTo>
                <a:lnTo>
                  <a:pt x="482568" y="42560"/>
                </a:lnTo>
                <a:lnTo>
                  <a:pt x="471638" y="36931"/>
                </a:lnTo>
                <a:lnTo>
                  <a:pt x="454279" y="35051"/>
                </a:lnTo>
                <a:lnTo>
                  <a:pt x="438150" y="35051"/>
                </a:lnTo>
                <a:lnTo>
                  <a:pt x="449325" y="2159"/>
                </a:lnTo>
                <a:close/>
              </a:path>
              <a:path w="824865" h="121285">
                <a:moveTo>
                  <a:pt x="210693" y="67437"/>
                </a:moveTo>
                <a:lnTo>
                  <a:pt x="195199" y="75946"/>
                </a:lnTo>
                <a:lnTo>
                  <a:pt x="239350" y="75946"/>
                </a:lnTo>
                <a:lnTo>
                  <a:pt x="244601" y="70612"/>
                </a:lnTo>
                <a:lnTo>
                  <a:pt x="210693" y="67437"/>
                </a:lnTo>
                <a:close/>
              </a:path>
              <a:path w="824865" h="121285">
                <a:moveTo>
                  <a:pt x="486374" y="56642"/>
                </a:moveTo>
                <a:lnTo>
                  <a:pt x="448945" y="56642"/>
                </a:lnTo>
                <a:lnTo>
                  <a:pt x="451161" y="59350"/>
                </a:lnTo>
                <a:lnTo>
                  <a:pt x="451144" y="59690"/>
                </a:lnTo>
                <a:lnTo>
                  <a:pt x="449325" y="65024"/>
                </a:lnTo>
                <a:lnTo>
                  <a:pt x="448563" y="67563"/>
                </a:lnTo>
                <a:lnTo>
                  <a:pt x="446913" y="69469"/>
                </a:lnTo>
                <a:lnTo>
                  <a:pt x="444626" y="70866"/>
                </a:lnTo>
                <a:lnTo>
                  <a:pt x="442341" y="72136"/>
                </a:lnTo>
                <a:lnTo>
                  <a:pt x="439800" y="72898"/>
                </a:lnTo>
                <a:lnTo>
                  <a:pt x="480932" y="72898"/>
                </a:lnTo>
                <a:lnTo>
                  <a:pt x="485139" y="65024"/>
                </a:lnTo>
                <a:lnTo>
                  <a:pt x="486374" y="56642"/>
                </a:lnTo>
                <a:close/>
              </a:path>
              <a:path w="824865" h="121285">
                <a:moveTo>
                  <a:pt x="145287" y="2159"/>
                </a:moveTo>
                <a:lnTo>
                  <a:pt x="59055" y="2159"/>
                </a:lnTo>
                <a:lnTo>
                  <a:pt x="51797" y="23495"/>
                </a:lnTo>
                <a:lnTo>
                  <a:pt x="46749" y="36639"/>
                </a:lnTo>
                <a:lnTo>
                  <a:pt x="40878" y="48625"/>
                </a:lnTo>
                <a:lnTo>
                  <a:pt x="34104" y="59436"/>
                </a:lnTo>
                <a:lnTo>
                  <a:pt x="26670" y="68707"/>
                </a:lnTo>
                <a:lnTo>
                  <a:pt x="61849" y="68707"/>
                </a:lnTo>
                <a:lnTo>
                  <a:pt x="83693" y="29083"/>
                </a:lnTo>
                <a:lnTo>
                  <a:pt x="83947" y="28067"/>
                </a:lnTo>
                <a:lnTo>
                  <a:pt x="136487" y="28067"/>
                </a:lnTo>
                <a:lnTo>
                  <a:pt x="145287" y="2159"/>
                </a:lnTo>
                <a:close/>
              </a:path>
              <a:path w="824865" h="121285">
                <a:moveTo>
                  <a:pt x="136487" y="28067"/>
                </a:moveTo>
                <a:lnTo>
                  <a:pt x="100964" y="28067"/>
                </a:lnTo>
                <a:lnTo>
                  <a:pt x="87122" y="68707"/>
                </a:lnTo>
                <a:lnTo>
                  <a:pt x="122682" y="68707"/>
                </a:lnTo>
                <a:lnTo>
                  <a:pt x="136487" y="28067"/>
                </a:lnTo>
                <a:close/>
              </a:path>
              <a:path w="824865" h="121285">
                <a:moveTo>
                  <a:pt x="256184" y="21082"/>
                </a:moveTo>
                <a:lnTo>
                  <a:pt x="214884" y="21082"/>
                </a:lnTo>
                <a:lnTo>
                  <a:pt x="218312" y="22479"/>
                </a:lnTo>
                <a:lnTo>
                  <a:pt x="220345" y="25526"/>
                </a:lnTo>
                <a:lnTo>
                  <a:pt x="222376" y="28448"/>
                </a:lnTo>
                <a:lnTo>
                  <a:pt x="222410" y="33782"/>
                </a:lnTo>
                <a:lnTo>
                  <a:pt x="220852" y="40132"/>
                </a:lnTo>
                <a:lnTo>
                  <a:pt x="255968" y="40132"/>
                </a:lnTo>
                <a:lnTo>
                  <a:pt x="256674" y="36542"/>
                </a:lnTo>
                <a:lnTo>
                  <a:pt x="257127" y="30480"/>
                </a:lnTo>
                <a:lnTo>
                  <a:pt x="257056" y="28067"/>
                </a:lnTo>
                <a:lnTo>
                  <a:pt x="256667" y="23495"/>
                </a:lnTo>
                <a:lnTo>
                  <a:pt x="256184" y="21082"/>
                </a:lnTo>
                <a:close/>
              </a:path>
              <a:path w="824865" h="121285">
                <a:moveTo>
                  <a:pt x="390525" y="2159"/>
                </a:moveTo>
                <a:lnTo>
                  <a:pt x="355092" y="2159"/>
                </a:lnTo>
                <a:lnTo>
                  <a:pt x="344297" y="33782"/>
                </a:lnTo>
                <a:lnTo>
                  <a:pt x="379795" y="33782"/>
                </a:lnTo>
                <a:lnTo>
                  <a:pt x="390525" y="2159"/>
                </a:lnTo>
                <a:close/>
              </a:path>
              <a:path w="824865" h="121285">
                <a:moveTo>
                  <a:pt x="599948" y="2159"/>
                </a:moveTo>
                <a:lnTo>
                  <a:pt x="525018" y="2159"/>
                </a:lnTo>
                <a:lnTo>
                  <a:pt x="493649" y="94615"/>
                </a:lnTo>
                <a:lnTo>
                  <a:pt x="529208" y="94615"/>
                </a:lnTo>
                <a:lnTo>
                  <a:pt x="551815" y="28067"/>
                </a:lnTo>
                <a:lnTo>
                  <a:pt x="591185" y="28067"/>
                </a:lnTo>
                <a:lnTo>
                  <a:pt x="599948" y="2159"/>
                </a:lnTo>
                <a:close/>
              </a:path>
              <a:path w="824865" h="121285">
                <a:moveTo>
                  <a:pt x="648462" y="2159"/>
                </a:moveTo>
                <a:lnTo>
                  <a:pt x="614933" y="2159"/>
                </a:lnTo>
                <a:lnTo>
                  <a:pt x="583565" y="94615"/>
                </a:lnTo>
                <a:lnTo>
                  <a:pt x="617220" y="94615"/>
                </a:lnTo>
                <a:lnTo>
                  <a:pt x="667512" y="49149"/>
                </a:lnTo>
                <a:lnTo>
                  <a:pt x="701034" y="49149"/>
                </a:lnTo>
                <a:lnTo>
                  <a:pt x="701337" y="48260"/>
                </a:lnTo>
                <a:lnTo>
                  <a:pt x="632841" y="48260"/>
                </a:lnTo>
                <a:lnTo>
                  <a:pt x="648462" y="2159"/>
                </a:lnTo>
                <a:close/>
              </a:path>
              <a:path w="824865" h="121285">
                <a:moveTo>
                  <a:pt x="701034" y="49149"/>
                </a:moveTo>
                <a:lnTo>
                  <a:pt x="667512" y="49149"/>
                </a:lnTo>
                <a:lnTo>
                  <a:pt x="652018" y="94615"/>
                </a:lnTo>
                <a:lnTo>
                  <a:pt x="685546" y="94615"/>
                </a:lnTo>
                <a:lnTo>
                  <a:pt x="701034" y="49149"/>
                </a:lnTo>
                <a:close/>
              </a:path>
              <a:path w="824865" h="121285">
                <a:moveTo>
                  <a:pt x="765301" y="7874"/>
                </a:moveTo>
                <a:lnTo>
                  <a:pt x="738124" y="7874"/>
                </a:lnTo>
                <a:lnTo>
                  <a:pt x="748538" y="48133"/>
                </a:lnTo>
                <a:lnTo>
                  <a:pt x="710692" y="88392"/>
                </a:lnTo>
                <a:lnTo>
                  <a:pt x="737997" y="88392"/>
                </a:lnTo>
                <a:lnTo>
                  <a:pt x="779399" y="48133"/>
                </a:lnTo>
                <a:lnTo>
                  <a:pt x="765301" y="7874"/>
                </a:lnTo>
                <a:close/>
              </a:path>
              <a:path w="824865" h="121285">
                <a:moveTo>
                  <a:pt x="810514" y="7874"/>
                </a:moveTo>
                <a:lnTo>
                  <a:pt x="783336" y="7874"/>
                </a:lnTo>
                <a:lnTo>
                  <a:pt x="793750" y="48133"/>
                </a:lnTo>
                <a:lnTo>
                  <a:pt x="755903" y="88392"/>
                </a:lnTo>
                <a:lnTo>
                  <a:pt x="783081" y="88392"/>
                </a:lnTo>
                <a:lnTo>
                  <a:pt x="824611" y="48133"/>
                </a:lnTo>
                <a:lnTo>
                  <a:pt x="810514" y="7874"/>
                </a:lnTo>
                <a:close/>
              </a:path>
              <a:path w="824865" h="121285">
                <a:moveTo>
                  <a:pt x="717042" y="2159"/>
                </a:moveTo>
                <a:lnTo>
                  <a:pt x="683641" y="2159"/>
                </a:lnTo>
                <a:lnTo>
                  <a:pt x="632841" y="48260"/>
                </a:lnTo>
                <a:lnTo>
                  <a:pt x="701337" y="48260"/>
                </a:lnTo>
                <a:lnTo>
                  <a:pt x="717042" y="2159"/>
                </a:lnTo>
                <a:close/>
              </a:path>
            </a:pathLst>
          </a:custGeom>
          <a:solidFill>
            <a:srgbClr val="FFFFFF"/>
          </a:solidFill>
          <a:ln w="9525">
            <a:noFill/>
            <a:round/>
            <a:headEnd/>
            <a:tailEnd/>
          </a:ln>
        </p:spPr>
        <p:txBody>
          <a:bodyPr lIns="0" tIns="0" rIns="0" bIns="0"/>
          <a:lstStyle/>
          <a:p>
            <a:endParaRPr lang="ru-RU"/>
          </a:p>
        </p:txBody>
      </p:sp>
      <p:sp>
        <p:nvSpPr>
          <p:cNvPr id="12340" name="object 52"/>
          <p:cNvSpPr>
            <a:spLocks/>
          </p:cNvSpPr>
          <p:nvPr/>
        </p:nvSpPr>
        <p:spPr bwMode="auto">
          <a:xfrm>
            <a:off x="6421438" y="3460750"/>
            <a:ext cx="25400" cy="15875"/>
          </a:xfrm>
          <a:custGeom>
            <a:avLst/>
            <a:gdLst>
              <a:gd name="T0" fmla="*/ 3251 w 26035"/>
              <a:gd name="T1" fmla="*/ 0 h 16510"/>
              <a:gd name="T2" fmla="*/ 0 w 26035"/>
              <a:gd name="T3" fmla="*/ 7133 h 16510"/>
              <a:gd name="T4" fmla="*/ 6881 w 26035"/>
              <a:gd name="T5" fmla="*/ 7133 h 16510"/>
              <a:gd name="T6" fmla="*/ 8620 w 26035"/>
              <a:gd name="T7" fmla="*/ 7133 h 16510"/>
              <a:gd name="T8" fmla="*/ 14293 w 26035"/>
              <a:gd name="T9" fmla="*/ 3678 h 16510"/>
              <a:gd name="T10" fmla="*/ 15425 w 26035"/>
              <a:gd name="T11" fmla="*/ 1225 h 16510"/>
              <a:gd name="T12" fmla="*/ 14065 w 26035"/>
              <a:gd name="T13" fmla="*/ 0 h 16510"/>
              <a:gd name="T14" fmla="*/ 10132 w 26035"/>
              <a:gd name="T15" fmla="*/ 0 h 16510"/>
              <a:gd name="T16" fmla="*/ 3251 w 26035"/>
              <a:gd name="T17" fmla="*/ 0 h 16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35"/>
              <a:gd name="T28" fmla="*/ 0 h 16510"/>
              <a:gd name="T29" fmla="*/ 26035 w 26035"/>
              <a:gd name="T30" fmla="*/ 16510 h 16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35" h="16510">
                <a:moveTo>
                  <a:pt x="5461" y="0"/>
                </a:moveTo>
                <a:lnTo>
                  <a:pt x="0" y="16255"/>
                </a:lnTo>
                <a:lnTo>
                  <a:pt x="11557" y="16255"/>
                </a:lnTo>
                <a:lnTo>
                  <a:pt x="14477" y="16255"/>
                </a:lnTo>
                <a:lnTo>
                  <a:pt x="24002" y="8381"/>
                </a:lnTo>
                <a:lnTo>
                  <a:pt x="25908" y="2793"/>
                </a:lnTo>
                <a:lnTo>
                  <a:pt x="23622" y="0"/>
                </a:lnTo>
                <a:lnTo>
                  <a:pt x="17018" y="0"/>
                </a:lnTo>
                <a:lnTo>
                  <a:pt x="5461" y="0"/>
                </a:lnTo>
                <a:close/>
              </a:path>
            </a:pathLst>
          </a:custGeom>
          <a:noFill/>
          <a:ln w="10668">
            <a:solidFill>
              <a:srgbClr val="7C7C7C"/>
            </a:solidFill>
            <a:round/>
            <a:headEnd/>
            <a:tailEnd/>
          </a:ln>
        </p:spPr>
        <p:txBody>
          <a:bodyPr lIns="0" tIns="0" rIns="0" bIns="0"/>
          <a:lstStyle/>
          <a:p>
            <a:endParaRPr lang="ru-RU"/>
          </a:p>
        </p:txBody>
      </p:sp>
      <p:sp>
        <p:nvSpPr>
          <p:cNvPr id="12341" name="object 53"/>
          <p:cNvSpPr>
            <a:spLocks/>
          </p:cNvSpPr>
          <p:nvPr/>
        </p:nvSpPr>
        <p:spPr bwMode="auto">
          <a:xfrm>
            <a:off x="6057900" y="3432175"/>
            <a:ext cx="39688" cy="39688"/>
          </a:xfrm>
          <a:custGeom>
            <a:avLst/>
            <a:gdLst>
              <a:gd name="T0" fmla="*/ 26164 w 39370"/>
              <a:gd name="T1" fmla="*/ 0 h 40639"/>
              <a:gd name="T2" fmla="*/ 0 w 39370"/>
              <a:gd name="T3" fmla="*/ 24716 h 40639"/>
              <a:gd name="T4" fmla="*/ 29924 w 39370"/>
              <a:gd name="T5" fmla="*/ 24716 h 40639"/>
              <a:gd name="T6" fmla="*/ 46313 w 39370"/>
              <a:gd name="T7" fmla="*/ 0 h 40639"/>
              <a:gd name="T8" fmla="*/ 26164 w 39370"/>
              <a:gd name="T9" fmla="*/ 0 h 40639"/>
              <a:gd name="T10" fmla="*/ 0 60000 65536"/>
              <a:gd name="T11" fmla="*/ 0 60000 65536"/>
              <a:gd name="T12" fmla="*/ 0 60000 65536"/>
              <a:gd name="T13" fmla="*/ 0 60000 65536"/>
              <a:gd name="T14" fmla="*/ 0 60000 65536"/>
              <a:gd name="T15" fmla="*/ 0 w 39370"/>
              <a:gd name="T16" fmla="*/ 0 h 40639"/>
              <a:gd name="T17" fmla="*/ 39370 w 39370"/>
              <a:gd name="T18" fmla="*/ 40639 h 40639"/>
            </a:gdLst>
            <a:ahLst/>
            <a:cxnLst>
              <a:cxn ang="T10">
                <a:pos x="T0" y="T1"/>
              </a:cxn>
              <a:cxn ang="T11">
                <a:pos x="T2" y="T3"/>
              </a:cxn>
              <a:cxn ang="T12">
                <a:pos x="T4" y="T5"/>
              </a:cxn>
              <a:cxn ang="T13">
                <a:pos x="T6" y="T7"/>
              </a:cxn>
              <a:cxn ang="T14">
                <a:pos x="T8" y="T9"/>
              </a:cxn>
            </a:cxnLst>
            <a:rect l="T15" t="T16" r="T17" b="T18"/>
            <a:pathLst>
              <a:path w="39370" h="40639">
                <a:moveTo>
                  <a:pt x="22098" y="0"/>
                </a:moveTo>
                <a:lnTo>
                  <a:pt x="0" y="40639"/>
                </a:lnTo>
                <a:lnTo>
                  <a:pt x="25273" y="40639"/>
                </a:lnTo>
                <a:lnTo>
                  <a:pt x="39115" y="0"/>
                </a:lnTo>
                <a:lnTo>
                  <a:pt x="22098" y="0"/>
                </a:lnTo>
                <a:close/>
              </a:path>
            </a:pathLst>
          </a:custGeom>
          <a:noFill/>
          <a:ln w="10668">
            <a:solidFill>
              <a:srgbClr val="7C7C7C"/>
            </a:solidFill>
            <a:round/>
            <a:headEnd/>
            <a:tailEnd/>
          </a:ln>
        </p:spPr>
        <p:txBody>
          <a:bodyPr lIns="0" tIns="0" rIns="0" bIns="0"/>
          <a:lstStyle/>
          <a:p>
            <a:endParaRPr lang="ru-RU"/>
          </a:p>
        </p:txBody>
      </p:sp>
      <p:sp>
        <p:nvSpPr>
          <p:cNvPr id="12342" name="object 54"/>
          <p:cNvSpPr>
            <a:spLocks/>
          </p:cNvSpPr>
          <p:nvPr/>
        </p:nvSpPr>
        <p:spPr bwMode="auto">
          <a:xfrm>
            <a:off x="6181725" y="3424238"/>
            <a:ext cx="36513" cy="19050"/>
          </a:xfrm>
          <a:custGeom>
            <a:avLst/>
            <a:gdLst>
              <a:gd name="T0" fmla="*/ 20135 w 36829"/>
              <a:gd name="T1" fmla="*/ 0 h 19050"/>
              <a:gd name="T2" fmla="*/ 15474 w 36829"/>
              <a:gd name="T3" fmla="*/ 0 h 19050"/>
              <a:gd name="T4" fmla="*/ 11022 w 36829"/>
              <a:gd name="T5" fmla="*/ 2159 h 19050"/>
              <a:gd name="T6" fmla="*/ 6994 w 36829"/>
              <a:gd name="T7" fmla="*/ 6603 h 19050"/>
              <a:gd name="T8" fmla="*/ 4450 w 36829"/>
              <a:gd name="T9" fmla="*/ 9398 h 19050"/>
              <a:gd name="T10" fmla="*/ 2120 w 36829"/>
              <a:gd name="T11" fmla="*/ 13588 h 19050"/>
              <a:gd name="T12" fmla="*/ 0 w 36829"/>
              <a:gd name="T13" fmla="*/ 19050 h 19050"/>
              <a:gd name="T14" fmla="*/ 29142 w 36829"/>
              <a:gd name="T15" fmla="*/ 19050 h 19050"/>
              <a:gd name="T16" fmla="*/ 30523 w 36829"/>
              <a:gd name="T17" fmla="*/ 12318 h 19050"/>
              <a:gd name="T18" fmla="*/ 30416 w 36829"/>
              <a:gd name="T19" fmla="*/ 7365 h 19050"/>
              <a:gd name="T20" fmla="*/ 28719 w 36829"/>
              <a:gd name="T21" fmla="*/ 4444 h 19050"/>
              <a:gd name="T22" fmla="*/ 27025 w 36829"/>
              <a:gd name="T23" fmla="*/ 1397 h 19050"/>
              <a:gd name="T24" fmla="*/ 24164 w 36829"/>
              <a:gd name="T25" fmla="*/ 0 h 19050"/>
              <a:gd name="T26" fmla="*/ 20135 w 36829"/>
              <a:gd name="T27" fmla="*/ 0 h 190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829"/>
              <a:gd name="T43" fmla="*/ 0 h 19050"/>
              <a:gd name="T44" fmla="*/ 36829 w 36829"/>
              <a:gd name="T45" fmla="*/ 19050 h 190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829" h="19050">
                <a:moveTo>
                  <a:pt x="24130" y="0"/>
                </a:moveTo>
                <a:lnTo>
                  <a:pt x="18542" y="0"/>
                </a:lnTo>
                <a:lnTo>
                  <a:pt x="13208" y="2159"/>
                </a:lnTo>
                <a:lnTo>
                  <a:pt x="8382" y="6603"/>
                </a:lnTo>
                <a:lnTo>
                  <a:pt x="5334" y="9398"/>
                </a:lnTo>
                <a:lnTo>
                  <a:pt x="2540" y="13588"/>
                </a:lnTo>
                <a:lnTo>
                  <a:pt x="0" y="19050"/>
                </a:lnTo>
                <a:lnTo>
                  <a:pt x="34925" y="19050"/>
                </a:lnTo>
                <a:lnTo>
                  <a:pt x="36576" y="12318"/>
                </a:lnTo>
                <a:lnTo>
                  <a:pt x="36449" y="7365"/>
                </a:lnTo>
                <a:lnTo>
                  <a:pt x="34417" y="4444"/>
                </a:lnTo>
                <a:lnTo>
                  <a:pt x="32385" y="1397"/>
                </a:lnTo>
                <a:lnTo>
                  <a:pt x="28956" y="0"/>
                </a:lnTo>
                <a:lnTo>
                  <a:pt x="24130" y="0"/>
                </a:lnTo>
                <a:close/>
              </a:path>
            </a:pathLst>
          </a:custGeom>
          <a:noFill/>
          <a:ln w="10668">
            <a:solidFill>
              <a:srgbClr val="7C7C7C"/>
            </a:solidFill>
            <a:round/>
            <a:headEnd/>
            <a:tailEnd/>
          </a:ln>
        </p:spPr>
        <p:txBody>
          <a:bodyPr lIns="0" tIns="0" rIns="0" bIns="0"/>
          <a:lstStyle/>
          <a:p>
            <a:endParaRPr lang="ru-RU"/>
          </a:p>
        </p:txBody>
      </p:sp>
      <p:sp>
        <p:nvSpPr>
          <p:cNvPr id="12343" name="object 55"/>
          <p:cNvSpPr>
            <a:spLocks/>
          </p:cNvSpPr>
          <p:nvPr/>
        </p:nvSpPr>
        <p:spPr bwMode="auto">
          <a:xfrm>
            <a:off x="6751638" y="3411538"/>
            <a:ext cx="69850" cy="80962"/>
          </a:xfrm>
          <a:custGeom>
            <a:avLst/>
            <a:gdLst>
              <a:gd name="T0" fmla="*/ 33231 w 69215"/>
              <a:gd name="T1" fmla="*/ 0 h 80645"/>
              <a:gd name="T2" fmla="*/ 66155 w 69215"/>
              <a:gd name="T3" fmla="*/ 0 h 80645"/>
              <a:gd name="T4" fmla="*/ 83233 w 69215"/>
              <a:gd name="T5" fmla="*/ 43716 h 80645"/>
              <a:gd name="T6" fmla="*/ 32923 w 69215"/>
              <a:gd name="T7" fmla="*/ 87433 h 80645"/>
              <a:gd name="T8" fmla="*/ 0 w 69215"/>
              <a:gd name="T9" fmla="*/ 87433 h 80645"/>
              <a:gd name="T10" fmla="*/ 45847 w 69215"/>
              <a:gd name="T11" fmla="*/ 43716 h 80645"/>
              <a:gd name="T12" fmla="*/ 33231 w 69215"/>
              <a:gd name="T13" fmla="*/ 0 h 80645"/>
              <a:gd name="T14" fmla="*/ 0 60000 65536"/>
              <a:gd name="T15" fmla="*/ 0 60000 65536"/>
              <a:gd name="T16" fmla="*/ 0 60000 65536"/>
              <a:gd name="T17" fmla="*/ 0 60000 65536"/>
              <a:gd name="T18" fmla="*/ 0 60000 65536"/>
              <a:gd name="T19" fmla="*/ 0 60000 65536"/>
              <a:gd name="T20" fmla="*/ 0 60000 65536"/>
              <a:gd name="T21" fmla="*/ 0 w 69215"/>
              <a:gd name="T22" fmla="*/ 0 h 80645"/>
              <a:gd name="T23" fmla="*/ 69215 w 69215"/>
              <a:gd name="T24" fmla="*/ 80645 h 806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215" h="80645">
                <a:moveTo>
                  <a:pt x="27432" y="0"/>
                </a:moveTo>
                <a:lnTo>
                  <a:pt x="54610" y="0"/>
                </a:lnTo>
                <a:lnTo>
                  <a:pt x="68707" y="40259"/>
                </a:lnTo>
                <a:lnTo>
                  <a:pt x="27177" y="80518"/>
                </a:lnTo>
                <a:lnTo>
                  <a:pt x="0" y="80518"/>
                </a:lnTo>
                <a:lnTo>
                  <a:pt x="37846" y="40259"/>
                </a:lnTo>
                <a:lnTo>
                  <a:pt x="27432" y="0"/>
                </a:lnTo>
                <a:close/>
              </a:path>
            </a:pathLst>
          </a:custGeom>
          <a:noFill/>
          <a:ln w="10667">
            <a:solidFill>
              <a:srgbClr val="7C7C7C"/>
            </a:solidFill>
            <a:round/>
            <a:headEnd/>
            <a:tailEnd/>
          </a:ln>
        </p:spPr>
        <p:txBody>
          <a:bodyPr lIns="0" tIns="0" rIns="0" bIns="0"/>
          <a:lstStyle/>
          <a:p>
            <a:endParaRPr lang="ru-RU"/>
          </a:p>
        </p:txBody>
      </p:sp>
      <p:sp>
        <p:nvSpPr>
          <p:cNvPr id="12344" name="object 56"/>
          <p:cNvSpPr>
            <a:spLocks/>
          </p:cNvSpPr>
          <p:nvPr/>
        </p:nvSpPr>
        <p:spPr bwMode="auto">
          <a:xfrm>
            <a:off x="6707188" y="3411538"/>
            <a:ext cx="68262" cy="80962"/>
          </a:xfrm>
          <a:custGeom>
            <a:avLst/>
            <a:gdLst>
              <a:gd name="T0" fmla="*/ 20504 w 69215"/>
              <a:gd name="T1" fmla="*/ 0 h 80645"/>
              <a:gd name="T2" fmla="*/ 40813 w 69215"/>
              <a:gd name="T3" fmla="*/ 0 h 80645"/>
              <a:gd name="T4" fmla="*/ 51351 w 69215"/>
              <a:gd name="T5" fmla="*/ 43716 h 80645"/>
              <a:gd name="T6" fmla="*/ 20406 w 69215"/>
              <a:gd name="T7" fmla="*/ 87433 h 80645"/>
              <a:gd name="T8" fmla="*/ 0 w 69215"/>
              <a:gd name="T9" fmla="*/ 87433 h 80645"/>
              <a:gd name="T10" fmla="*/ 28288 w 69215"/>
              <a:gd name="T11" fmla="*/ 43716 h 80645"/>
              <a:gd name="T12" fmla="*/ 20504 w 69215"/>
              <a:gd name="T13" fmla="*/ 0 h 80645"/>
              <a:gd name="T14" fmla="*/ 0 60000 65536"/>
              <a:gd name="T15" fmla="*/ 0 60000 65536"/>
              <a:gd name="T16" fmla="*/ 0 60000 65536"/>
              <a:gd name="T17" fmla="*/ 0 60000 65536"/>
              <a:gd name="T18" fmla="*/ 0 60000 65536"/>
              <a:gd name="T19" fmla="*/ 0 60000 65536"/>
              <a:gd name="T20" fmla="*/ 0 60000 65536"/>
              <a:gd name="T21" fmla="*/ 0 w 69215"/>
              <a:gd name="T22" fmla="*/ 0 h 80645"/>
              <a:gd name="T23" fmla="*/ 69215 w 69215"/>
              <a:gd name="T24" fmla="*/ 80645 h 806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215" h="80645">
                <a:moveTo>
                  <a:pt x="27431" y="0"/>
                </a:moveTo>
                <a:lnTo>
                  <a:pt x="54609" y="0"/>
                </a:lnTo>
                <a:lnTo>
                  <a:pt x="68706" y="40259"/>
                </a:lnTo>
                <a:lnTo>
                  <a:pt x="27304" y="80518"/>
                </a:lnTo>
                <a:lnTo>
                  <a:pt x="0" y="80518"/>
                </a:lnTo>
                <a:lnTo>
                  <a:pt x="37846" y="40259"/>
                </a:lnTo>
                <a:lnTo>
                  <a:pt x="27431" y="0"/>
                </a:lnTo>
                <a:close/>
              </a:path>
            </a:pathLst>
          </a:custGeom>
          <a:noFill/>
          <a:ln w="10668">
            <a:solidFill>
              <a:srgbClr val="7C7C7C"/>
            </a:solidFill>
            <a:round/>
            <a:headEnd/>
            <a:tailEnd/>
          </a:ln>
        </p:spPr>
        <p:txBody>
          <a:bodyPr lIns="0" tIns="0" rIns="0" bIns="0"/>
          <a:lstStyle/>
          <a:p>
            <a:endParaRPr lang="ru-RU"/>
          </a:p>
        </p:txBody>
      </p:sp>
      <p:sp>
        <p:nvSpPr>
          <p:cNvPr id="12345" name="object 57"/>
          <p:cNvSpPr>
            <a:spLocks/>
          </p:cNvSpPr>
          <p:nvPr/>
        </p:nvSpPr>
        <p:spPr bwMode="auto">
          <a:xfrm>
            <a:off x="6580188" y="3406775"/>
            <a:ext cx="133350" cy="92075"/>
          </a:xfrm>
          <a:custGeom>
            <a:avLst/>
            <a:gdLst>
              <a:gd name="T0" fmla="*/ 28393 w 133984"/>
              <a:gd name="T1" fmla="*/ 0 h 92710"/>
              <a:gd name="T2" fmla="*/ 58745 w 133984"/>
              <a:gd name="T3" fmla="*/ 0 h 92710"/>
              <a:gd name="T4" fmla="*/ 44605 w 133984"/>
              <a:gd name="T5" fmla="*/ 39903 h 92710"/>
              <a:gd name="T6" fmla="*/ 90587 w 133984"/>
              <a:gd name="T7" fmla="*/ 0 h 92710"/>
              <a:gd name="T8" fmla="*/ 120820 w 133984"/>
              <a:gd name="T9" fmla="*/ 0 h 92710"/>
              <a:gd name="T10" fmla="*/ 92312 w 133984"/>
              <a:gd name="T11" fmla="*/ 80031 h 92710"/>
              <a:gd name="T12" fmla="*/ 61963 w 133984"/>
              <a:gd name="T13" fmla="*/ 80031 h 92710"/>
              <a:gd name="T14" fmla="*/ 75990 w 133984"/>
              <a:gd name="T15" fmla="*/ 40676 h 92710"/>
              <a:gd name="T16" fmla="*/ 30463 w 133984"/>
              <a:gd name="T17" fmla="*/ 80031 h 92710"/>
              <a:gd name="T18" fmla="*/ 0 w 133984"/>
              <a:gd name="T19" fmla="*/ 80031 h 92710"/>
              <a:gd name="T20" fmla="*/ 28393 w 133984"/>
              <a:gd name="T21" fmla="*/ 0 h 927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984"/>
              <a:gd name="T34" fmla="*/ 0 h 92710"/>
              <a:gd name="T35" fmla="*/ 133984 w 133984"/>
              <a:gd name="T36" fmla="*/ 92710 h 927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984" h="92710">
                <a:moveTo>
                  <a:pt x="31368" y="0"/>
                </a:moveTo>
                <a:lnTo>
                  <a:pt x="64897" y="0"/>
                </a:lnTo>
                <a:lnTo>
                  <a:pt x="49275" y="46100"/>
                </a:lnTo>
                <a:lnTo>
                  <a:pt x="100075" y="0"/>
                </a:lnTo>
                <a:lnTo>
                  <a:pt x="133476" y="0"/>
                </a:lnTo>
                <a:lnTo>
                  <a:pt x="101980" y="92456"/>
                </a:lnTo>
                <a:lnTo>
                  <a:pt x="68452" y="92456"/>
                </a:lnTo>
                <a:lnTo>
                  <a:pt x="83947" y="46989"/>
                </a:lnTo>
                <a:lnTo>
                  <a:pt x="33654" y="92456"/>
                </a:lnTo>
                <a:lnTo>
                  <a:pt x="0" y="92456"/>
                </a:lnTo>
                <a:lnTo>
                  <a:pt x="31368" y="0"/>
                </a:lnTo>
                <a:close/>
              </a:path>
            </a:pathLst>
          </a:custGeom>
          <a:noFill/>
          <a:ln w="10668">
            <a:solidFill>
              <a:srgbClr val="7C7C7C"/>
            </a:solidFill>
            <a:round/>
            <a:headEnd/>
            <a:tailEnd/>
          </a:ln>
        </p:spPr>
        <p:txBody>
          <a:bodyPr lIns="0" tIns="0" rIns="0" bIns="0"/>
          <a:lstStyle/>
          <a:p>
            <a:endParaRPr lang="ru-RU"/>
          </a:p>
        </p:txBody>
      </p:sp>
      <p:sp>
        <p:nvSpPr>
          <p:cNvPr id="12346" name="object 58"/>
          <p:cNvSpPr>
            <a:spLocks/>
          </p:cNvSpPr>
          <p:nvPr/>
        </p:nvSpPr>
        <p:spPr bwMode="auto">
          <a:xfrm>
            <a:off x="6489700" y="3406775"/>
            <a:ext cx="106363" cy="92075"/>
          </a:xfrm>
          <a:custGeom>
            <a:avLst/>
            <a:gdLst>
              <a:gd name="T0" fmla="*/ 29474 w 106679"/>
              <a:gd name="T1" fmla="*/ 0 h 92710"/>
              <a:gd name="T2" fmla="*/ 99879 w 106679"/>
              <a:gd name="T3" fmla="*/ 0 h 92710"/>
              <a:gd name="T4" fmla="*/ 91645 w 106679"/>
              <a:gd name="T5" fmla="*/ 22426 h 92710"/>
              <a:gd name="T6" fmla="*/ 54654 w 106679"/>
              <a:gd name="T7" fmla="*/ 22426 h 92710"/>
              <a:gd name="T8" fmla="*/ 33412 w 106679"/>
              <a:gd name="T9" fmla="*/ 80031 h 92710"/>
              <a:gd name="T10" fmla="*/ 0 w 106679"/>
              <a:gd name="T11" fmla="*/ 80031 h 92710"/>
              <a:gd name="T12" fmla="*/ 29474 w 106679"/>
              <a:gd name="T13" fmla="*/ 0 h 92710"/>
              <a:gd name="T14" fmla="*/ 0 60000 65536"/>
              <a:gd name="T15" fmla="*/ 0 60000 65536"/>
              <a:gd name="T16" fmla="*/ 0 60000 65536"/>
              <a:gd name="T17" fmla="*/ 0 60000 65536"/>
              <a:gd name="T18" fmla="*/ 0 60000 65536"/>
              <a:gd name="T19" fmla="*/ 0 60000 65536"/>
              <a:gd name="T20" fmla="*/ 0 60000 65536"/>
              <a:gd name="T21" fmla="*/ 0 w 106679"/>
              <a:gd name="T22" fmla="*/ 0 h 92710"/>
              <a:gd name="T23" fmla="*/ 106679 w 106679"/>
              <a:gd name="T24" fmla="*/ 92710 h 927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679" h="92710">
                <a:moveTo>
                  <a:pt x="31369" y="0"/>
                </a:moveTo>
                <a:lnTo>
                  <a:pt x="106299" y="0"/>
                </a:lnTo>
                <a:lnTo>
                  <a:pt x="97536" y="25908"/>
                </a:lnTo>
                <a:lnTo>
                  <a:pt x="58166" y="25908"/>
                </a:lnTo>
                <a:lnTo>
                  <a:pt x="35559" y="92456"/>
                </a:lnTo>
                <a:lnTo>
                  <a:pt x="0" y="92456"/>
                </a:lnTo>
                <a:lnTo>
                  <a:pt x="31369" y="0"/>
                </a:lnTo>
                <a:close/>
              </a:path>
            </a:pathLst>
          </a:custGeom>
          <a:noFill/>
          <a:ln w="10668">
            <a:solidFill>
              <a:srgbClr val="7C7C7C"/>
            </a:solidFill>
            <a:round/>
            <a:headEnd/>
            <a:tailEnd/>
          </a:ln>
        </p:spPr>
        <p:txBody>
          <a:bodyPr lIns="0" tIns="0" rIns="0" bIns="0"/>
          <a:lstStyle/>
          <a:p>
            <a:endParaRPr lang="ru-RU"/>
          </a:p>
        </p:txBody>
      </p:sp>
      <p:sp>
        <p:nvSpPr>
          <p:cNvPr id="12347" name="object 59"/>
          <p:cNvSpPr>
            <a:spLocks/>
          </p:cNvSpPr>
          <p:nvPr/>
        </p:nvSpPr>
        <p:spPr bwMode="auto">
          <a:xfrm>
            <a:off x="6378575" y="3406775"/>
            <a:ext cx="104775" cy="92075"/>
          </a:xfrm>
          <a:custGeom>
            <a:avLst/>
            <a:gdLst>
              <a:gd name="T0" fmla="*/ 31369 w 104775"/>
              <a:gd name="T1" fmla="*/ 0 h 92710"/>
              <a:gd name="T2" fmla="*/ 66928 w 104775"/>
              <a:gd name="T3" fmla="*/ 0 h 92710"/>
              <a:gd name="T4" fmla="*/ 55752 w 104775"/>
              <a:gd name="T5" fmla="*/ 28472 h 92710"/>
              <a:gd name="T6" fmla="*/ 71882 w 104775"/>
              <a:gd name="T7" fmla="*/ 28472 h 92710"/>
              <a:gd name="T8" fmla="*/ 89241 w 104775"/>
              <a:gd name="T9" fmla="*/ 30099 h 92710"/>
              <a:gd name="T10" fmla="*/ 100171 w 104775"/>
              <a:gd name="T11" fmla="*/ 34970 h 92710"/>
              <a:gd name="T12" fmla="*/ 104671 w 104775"/>
              <a:gd name="T13" fmla="*/ 43082 h 92710"/>
              <a:gd name="T14" fmla="*/ 102742 w 104775"/>
              <a:gd name="T15" fmla="*/ 54415 h 92710"/>
              <a:gd name="T16" fmla="*/ 95835 w 104775"/>
              <a:gd name="T17" fmla="*/ 65606 h 92710"/>
              <a:gd name="T18" fmla="*/ 85201 w 104775"/>
              <a:gd name="T19" fmla="*/ 73612 h 92710"/>
              <a:gd name="T20" fmla="*/ 70828 w 104775"/>
              <a:gd name="T21" fmla="*/ 78424 h 92710"/>
              <a:gd name="T22" fmla="*/ 52704 w 104775"/>
              <a:gd name="T23" fmla="*/ 80031 h 92710"/>
              <a:gd name="T24" fmla="*/ 0 w 104775"/>
              <a:gd name="T25" fmla="*/ 80031 h 92710"/>
              <a:gd name="T26" fmla="*/ 31369 w 104775"/>
              <a:gd name="T27" fmla="*/ 0 h 927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775"/>
              <a:gd name="T43" fmla="*/ 0 h 92710"/>
              <a:gd name="T44" fmla="*/ 104775 w 104775"/>
              <a:gd name="T45" fmla="*/ 92710 h 927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775" h="92710">
                <a:moveTo>
                  <a:pt x="31369" y="0"/>
                </a:moveTo>
                <a:lnTo>
                  <a:pt x="66928" y="0"/>
                </a:lnTo>
                <a:lnTo>
                  <a:pt x="55752" y="32892"/>
                </a:lnTo>
                <a:lnTo>
                  <a:pt x="71882" y="32892"/>
                </a:lnTo>
                <a:lnTo>
                  <a:pt x="89241" y="34772"/>
                </a:lnTo>
                <a:lnTo>
                  <a:pt x="100171" y="40401"/>
                </a:lnTo>
                <a:lnTo>
                  <a:pt x="104671" y="49770"/>
                </a:lnTo>
                <a:lnTo>
                  <a:pt x="102742" y="62864"/>
                </a:lnTo>
                <a:lnTo>
                  <a:pt x="95835" y="75793"/>
                </a:lnTo>
                <a:lnTo>
                  <a:pt x="85201" y="85042"/>
                </a:lnTo>
                <a:lnTo>
                  <a:pt x="70828" y="90600"/>
                </a:lnTo>
                <a:lnTo>
                  <a:pt x="52704" y="92456"/>
                </a:lnTo>
                <a:lnTo>
                  <a:pt x="0" y="92456"/>
                </a:lnTo>
                <a:lnTo>
                  <a:pt x="31369" y="0"/>
                </a:lnTo>
                <a:close/>
              </a:path>
            </a:pathLst>
          </a:custGeom>
          <a:noFill/>
          <a:ln w="10668">
            <a:solidFill>
              <a:srgbClr val="7C7C7C"/>
            </a:solidFill>
            <a:round/>
            <a:headEnd/>
            <a:tailEnd/>
          </a:ln>
        </p:spPr>
        <p:txBody>
          <a:bodyPr lIns="0" tIns="0" rIns="0" bIns="0"/>
          <a:lstStyle/>
          <a:p>
            <a:endParaRPr lang="ru-RU"/>
          </a:p>
        </p:txBody>
      </p:sp>
      <p:sp>
        <p:nvSpPr>
          <p:cNvPr id="12348" name="object 60"/>
          <p:cNvSpPr>
            <a:spLocks/>
          </p:cNvSpPr>
          <p:nvPr/>
        </p:nvSpPr>
        <p:spPr bwMode="auto">
          <a:xfrm>
            <a:off x="6251575" y="3406775"/>
            <a:ext cx="134938" cy="92075"/>
          </a:xfrm>
          <a:custGeom>
            <a:avLst/>
            <a:gdLst>
              <a:gd name="T0" fmla="*/ 32961 w 134620"/>
              <a:gd name="T1" fmla="*/ 0 h 92710"/>
              <a:gd name="T2" fmla="*/ 70327 w 134620"/>
              <a:gd name="T3" fmla="*/ 0 h 92710"/>
              <a:gd name="T4" fmla="*/ 58984 w 134620"/>
              <a:gd name="T5" fmla="*/ 27373 h 92710"/>
              <a:gd name="T6" fmla="*/ 92880 w 134620"/>
              <a:gd name="T7" fmla="*/ 27373 h 92710"/>
              <a:gd name="T8" fmla="*/ 104225 w 134620"/>
              <a:gd name="T9" fmla="*/ 0 h 92710"/>
              <a:gd name="T10" fmla="*/ 141458 w 134620"/>
              <a:gd name="T11" fmla="*/ 0 h 92710"/>
              <a:gd name="T12" fmla="*/ 108494 w 134620"/>
              <a:gd name="T13" fmla="*/ 80031 h 92710"/>
              <a:gd name="T14" fmla="*/ 71128 w 134620"/>
              <a:gd name="T15" fmla="*/ 80031 h 92710"/>
              <a:gd name="T16" fmla="*/ 83672 w 134620"/>
              <a:gd name="T17" fmla="*/ 49800 h 92710"/>
              <a:gd name="T18" fmla="*/ 49775 w 134620"/>
              <a:gd name="T19" fmla="*/ 49800 h 92710"/>
              <a:gd name="T20" fmla="*/ 37365 w 134620"/>
              <a:gd name="T21" fmla="*/ 80031 h 92710"/>
              <a:gd name="T22" fmla="*/ 0 w 134620"/>
              <a:gd name="T23" fmla="*/ 80031 h 92710"/>
              <a:gd name="T24" fmla="*/ 32961 w 134620"/>
              <a:gd name="T25" fmla="*/ 0 h 927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620"/>
              <a:gd name="T40" fmla="*/ 0 h 92710"/>
              <a:gd name="T41" fmla="*/ 134620 w 134620"/>
              <a:gd name="T42" fmla="*/ 92710 h 927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620" h="92710">
                <a:moveTo>
                  <a:pt x="31368" y="0"/>
                </a:moveTo>
                <a:lnTo>
                  <a:pt x="66928" y="0"/>
                </a:lnTo>
                <a:lnTo>
                  <a:pt x="56133" y="31623"/>
                </a:lnTo>
                <a:lnTo>
                  <a:pt x="88391" y="31623"/>
                </a:lnTo>
                <a:lnTo>
                  <a:pt x="99187" y="0"/>
                </a:lnTo>
                <a:lnTo>
                  <a:pt x="134619" y="0"/>
                </a:lnTo>
                <a:lnTo>
                  <a:pt x="103250" y="92456"/>
                </a:lnTo>
                <a:lnTo>
                  <a:pt x="67690" y="92456"/>
                </a:lnTo>
                <a:lnTo>
                  <a:pt x="79628" y="57531"/>
                </a:lnTo>
                <a:lnTo>
                  <a:pt x="47370" y="57531"/>
                </a:lnTo>
                <a:lnTo>
                  <a:pt x="35559" y="92456"/>
                </a:lnTo>
                <a:lnTo>
                  <a:pt x="0" y="92456"/>
                </a:lnTo>
                <a:lnTo>
                  <a:pt x="31368" y="0"/>
                </a:lnTo>
                <a:close/>
              </a:path>
            </a:pathLst>
          </a:custGeom>
          <a:noFill/>
          <a:ln w="10668">
            <a:solidFill>
              <a:srgbClr val="7C7C7C"/>
            </a:solidFill>
            <a:round/>
            <a:headEnd/>
            <a:tailEnd/>
          </a:ln>
        </p:spPr>
        <p:txBody>
          <a:bodyPr lIns="0" tIns="0" rIns="0" bIns="0"/>
          <a:lstStyle/>
          <a:p>
            <a:endParaRPr lang="ru-RU"/>
          </a:p>
        </p:txBody>
      </p:sp>
      <p:sp>
        <p:nvSpPr>
          <p:cNvPr id="12349" name="object 61"/>
          <p:cNvSpPr>
            <a:spLocks/>
          </p:cNvSpPr>
          <p:nvPr/>
        </p:nvSpPr>
        <p:spPr bwMode="auto">
          <a:xfrm>
            <a:off x="5995988" y="3406775"/>
            <a:ext cx="146050" cy="119063"/>
          </a:xfrm>
          <a:custGeom>
            <a:avLst/>
            <a:gdLst>
              <a:gd name="T0" fmla="*/ 64723 w 145414"/>
              <a:gd name="T1" fmla="*/ 0 h 119379"/>
              <a:gd name="T2" fmla="*/ 159229 w 145414"/>
              <a:gd name="T3" fmla="*/ 0 h 119379"/>
              <a:gd name="T4" fmla="*/ 134456 w 145414"/>
              <a:gd name="T5" fmla="*/ 62945 h 119379"/>
              <a:gd name="T6" fmla="*/ 145174 w 145414"/>
              <a:gd name="T7" fmla="*/ 62945 h 119379"/>
              <a:gd name="T8" fmla="*/ 125688 w 145414"/>
              <a:gd name="T9" fmla="*/ 112436 h 119379"/>
              <a:gd name="T10" fmla="*/ 98686 w 145414"/>
              <a:gd name="T11" fmla="*/ 112436 h 119379"/>
              <a:gd name="T12" fmla="*/ 108573 w 145414"/>
              <a:gd name="T13" fmla="*/ 87450 h 119379"/>
              <a:gd name="T14" fmla="*/ 36884 w 145414"/>
              <a:gd name="T15" fmla="*/ 87450 h 119379"/>
              <a:gd name="T16" fmla="*/ 27005 w 145414"/>
              <a:gd name="T17" fmla="*/ 112436 h 119379"/>
              <a:gd name="T18" fmla="*/ 0 w 145414"/>
              <a:gd name="T19" fmla="*/ 112436 h 119379"/>
              <a:gd name="T20" fmla="*/ 19486 w 145414"/>
              <a:gd name="T21" fmla="*/ 62945 h 119379"/>
              <a:gd name="T22" fmla="*/ 29230 w 145414"/>
              <a:gd name="T23" fmla="*/ 62945 h 119379"/>
              <a:gd name="T24" fmla="*/ 37450 w 145414"/>
              <a:gd name="T25" fmla="*/ 54095 h 119379"/>
              <a:gd name="T26" fmla="*/ 44802 w 145414"/>
              <a:gd name="T27" fmla="*/ 43950 h 119379"/>
              <a:gd name="T28" fmla="*/ 51288 w 145414"/>
              <a:gd name="T29" fmla="*/ 32521 h 119379"/>
              <a:gd name="T30" fmla="*/ 56926 w 145414"/>
              <a:gd name="T31" fmla="*/ 19820 h 119379"/>
              <a:gd name="T32" fmla="*/ 64723 w 145414"/>
              <a:gd name="T33" fmla="*/ 0 h 1193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414"/>
              <a:gd name="T52" fmla="*/ 0 h 119379"/>
              <a:gd name="T53" fmla="*/ 145414 w 145414"/>
              <a:gd name="T54" fmla="*/ 119379 h 1193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414" h="119379">
                <a:moveTo>
                  <a:pt x="59055" y="0"/>
                </a:moveTo>
                <a:lnTo>
                  <a:pt x="145287" y="0"/>
                </a:lnTo>
                <a:lnTo>
                  <a:pt x="122682" y="66548"/>
                </a:lnTo>
                <a:lnTo>
                  <a:pt x="132461" y="66548"/>
                </a:lnTo>
                <a:lnTo>
                  <a:pt x="114681" y="118872"/>
                </a:lnTo>
                <a:lnTo>
                  <a:pt x="90043" y="118872"/>
                </a:lnTo>
                <a:lnTo>
                  <a:pt x="99060" y="92456"/>
                </a:lnTo>
                <a:lnTo>
                  <a:pt x="33655" y="92456"/>
                </a:lnTo>
                <a:lnTo>
                  <a:pt x="24637" y="118872"/>
                </a:lnTo>
                <a:lnTo>
                  <a:pt x="0" y="118872"/>
                </a:lnTo>
                <a:lnTo>
                  <a:pt x="17780" y="66548"/>
                </a:lnTo>
                <a:lnTo>
                  <a:pt x="26670" y="66548"/>
                </a:lnTo>
                <a:lnTo>
                  <a:pt x="34172" y="57191"/>
                </a:lnTo>
                <a:lnTo>
                  <a:pt x="40878" y="46466"/>
                </a:lnTo>
                <a:lnTo>
                  <a:pt x="46797" y="34383"/>
                </a:lnTo>
                <a:lnTo>
                  <a:pt x="51943" y="20954"/>
                </a:lnTo>
                <a:lnTo>
                  <a:pt x="59055" y="0"/>
                </a:lnTo>
                <a:close/>
              </a:path>
            </a:pathLst>
          </a:custGeom>
          <a:noFill/>
          <a:ln w="10668">
            <a:solidFill>
              <a:srgbClr val="7C7C7C"/>
            </a:solidFill>
            <a:round/>
            <a:headEnd/>
            <a:tailEnd/>
          </a:ln>
        </p:spPr>
        <p:txBody>
          <a:bodyPr lIns="0" tIns="0" rIns="0" bIns="0"/>
          <a:lstStyle/>
          <a:p>
            <a:endParaRPr lang="ru-RU"/>
          </a:p>
        </p:txBody>
      </p:sp>
      <p:sp>
        <p:nvSpPr>
          <p:cNvPr id="12350" name="object 62"/>
          <p:cNvSpPr>
            <a:spLocks/>
          </p:cNvSpPr>
          <p:nvPr/>
        </p:nvSpPr>
        <p:spPr bwMode="auto">
          <a:xfrm>
            <a:off x="6140450" y="3403600"/>
            <a:ext cx="112713" cy="96838"/>
          </a:xfrm>
          <a:custGeom>
            <a:avLst/>
            <a:gdLst>
              <a:gd name="T0" fmla="*/ 60259 w 113664"/>
              <a:gd name="T1" fmla="*/ 0 h 97154"/>
              <a:gd name="T2" fmla="*/ 93257 w 113664"/>
              <a:gd name="T3" fmla="*/ 14826 h 97154"/>
              <a:gd name="T4" fmla="*/ 94976 w 113664"/>
              <a:gd name="T5" fmla="*/ 27678 h 97154"/>
              <a:gd name="T6" fmla="*/ 94536 w 113664"/>
              <a:gd name="T7" fmla="*/ 34217 h 97154"/>
              <a:gd name="T8" fmla="*/ 93221 w 113664"/>
              <a:gd name="T9" fmla="*/ 41555 h 97154"/>
              <a:gd name="T10" fmla="*/ 91024 w 113664"/>
              <a:gd name="T11" fmla="*/ 49693 h 97154"/>
              <a:gd name="T12" fmla="*/ 89958 w 113664"/>
              <a:gd name="T13" fmla="*/ 53371 h 97154"/>
              <a:gd name="T14" fmla="*/ 30343 w 113664"/>
              <a:gd name="T15" fmla="*/ 53371 h 97154"/>
              <a:gd name="T16" fmla="*/ 29279 w 113664"/>
              <a:gd name="T17" fmla="*/ 58708 h 97154"/>
              <a:gd name="T18" fmla="*/ 29385 w 113664"/>
              <a:gd name="T19" fmla="*/ 62623 h 97154"/>
              <a:gd name="T20" fmla="*/ 30663 w 113664"/>
              <a:gd name="T21" fmla="*/ 65231 h 97154"/>
              <a:gd name="T22" fmla="*/ 32365 w 113664"/>
              <a:gd name="T23" fmla="*/ 69026 h 97154"/>
              <a:gd name="T24" fmla="*/ 35559 w 113664"/>
              <a:gd name="T25" fmla="*/ 70925 h 97154"/>
              <a:gd name="T26" fmla="*/ 40138 w 113664"/>
              <a:gd name="T27" fmla="*/ 70925 h 97154"/>
              <a:gd name="T28" fmla="*/ 43012 w 113664"/>
              <a:gd name="T29" fmla="*/ 70925 h 97154"/>
              <a:gd name="T30" fmla="*/ 56000 w 113664"/>
              <a:gd name="T31" fmla="*/ 62976 h 97154"/>
              <a:gd name="T32" fmla="*/ 84423 w 113664"/>
              <a:gd name="T33" fmla="*/ 65943 h 97154"/>
              <a:gd name="T34" fmla="*/ 56486 w 113664"/>
              <a:gd name="T35" fmla="*/ 87151 h 97154"/>
              <a:gd name="T36" fmla="*/ 33536 w 113664"/>
              <a:gd name="T37" fmla="*/ 90261 h 97154"/>
              <a:gd name="T38" fmla="*/ 26371 w 113664"/>
              <a:gd name="T39" fmla="*/ 89969 h 97154"/>
              <a:gd name="T40" fmla="*/ 0 w 113664"/>
              <a:gd name="T41" fmla="*/ 64602 h 97154"/>
              <a:gd name="T42" fmla="*/ 3 w 113664"/>
              <a:gd name="T43" fmla="*/ 58633 h 97154"/>
              <a:gd name="T44" fmla="*/ 17111 w 113664"/>
              <a:gd name="T45" fmla="*/ 19304 h 97154"/>
              <a:gd name="T46" fmla="*/ 50295 w 113664"/>
              <a:gd name="T47" fmla="*/ 790 h 97154"/>
              <a:gd name="T48" fmla="*/ 60259 w 113664"/>
              <a:gd name="T49" fmla="*/ 0 h 97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664"/>
              <a:gd name="T76" fmla="*/ 0 h 97154"/>
              <a:gd name="T77" fmla="*/ 113664 w 113664"/>
              <a:gd name="T78" fmla="*/ 97154 h 97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664" h="97154">
                <a:moveTo>
                  <a:pt x="71885" y="0"/>
                </a:moveTo>
                <a:lnTo>
                  <a:pt x="111255" y="15875"/>
                </a:lnTo>
                <a:lnTo>
                  <a:pt x="113303" y="29638"/>
                </a:lnTo>
                <a:lnTo>
                  <a:pt x="112779" y="36639"/>
                </a:lnTo>
                <a:lnTo>
                  <a:pt x="111208" y="44497"/>
                </a:lnTo>
                <a:lnTo>
                  <a:pt x="108588" y="53212"/>
                </a:lnTo>
                <a:lnTo>
                  <a:pt x="107318" y="57150"/>
                </a:lnTo>
                <a:lnTo>
                  <a:pt x="36198" y="57150"/>
                </a:lnTo>
                <a:lnTo>
                  <a:pt x="34928" y="62865"/>
                </a:lnTo>
                <a:lnTo>
                  <a:pt x="35055" y="67056"/>
                </a:lnTo>
                <a:lnTo>
                  <a:pt x="36579" y="69850"/>
                </a:lnTo>
                <a:lnTo>
                  <a:pt x="38611" y="73913"/>
                </a:lnTo>
                <a:lnTo>
                  <a:pt x="42421" y="75946"/>
                </a:lnTo>
                <a:lnTo>
                  <a:pt x="47882" y="75946"/>
                </a:lnTo>
                <a:lnTo>
                  <a:pt x="51311" y="75946"/>
                </a:lnTo>
                <a:lnTo>
                  <a:pt x="66805" y="67437"/>
                </a:lnTo>
                <a:lnTo>
                  <a:pt x="100714" y="70612"/>
                </a:lnTo>
                <a:lnTo>
                  <a:pt x="67387" y="93325"/>
                </a:lnTo>
                <a:lnTo>
                  <a:pt x="40008" y="96647"/>
                </a:lnTo>
                <a:lnTo>
                  <a:pt x="31458" y="96335"/>
                </a:lnTo>
                <a:lnTo>
                  <a:pt x="0" y="69177"/>
                </a:lnTo>
                <a:lnTo>
                  <a:pt x="3" y="62785"/>
                </a:lnTo>
                <a:lnTo>
                  <a:pt x="20413" y="20671"/>
                </a:lnTo>
                <a:lnTo>
                  <a:pt x="59999" y="853"/>
                </a:lnTo>
                <a:lnTo>
                  <a:pt x="71885" y="0"/>
                </a:lnTo>
                <a:close/>
              </a:path>
            </a:pathLst>
          </a:custGeom>
          <a:noFill/>
          <a:ln w="10667">
            <a:solidFill>
              <a:srgbClr val="7C7C7C"/>
            </a:solidFill>
            <a:round/>
            <a:headEnd/>
            <a:tailEnd/>
          </a:ln>
        </p:spPr>
        <p:txBody>
          <a:bodyPr lIns="0" tIns="0" rIns="0" bIns="0"/>
          <a:lstStyle/>
          <a:p>
            <a:endParaRPr lang="ru-RU"/>
          </a:p>
        </p:txBody>
      </p:sp>
      <p:sp>
        <p:nvSpPr>
          <p:cNvPr id="12351" name="object 63"/>
          <p:cNvSpPr>
            <a:spLocks noChangeArrowheads="1"/>
          </p:cNvSpPr>
          <p:nvPr/>
        </p:nvSpPr>
        <p:spPr bwMode="auto">
          <a:xfrm>
            <a:off x="5843588" y="3635375"/>
            <a:ext cx="2806700" cy="1489075"/>
          </a:xfrm>
          <a:prstGeom prst="rect">
            <a:avLst/>
          </a:prstGeom>
          <a:blipFill dpi="0" rotWithShape="1">
            <a:blip r:embed="rId4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52" name="object 64"/>
          <p:cNvSpPr>
            <a:spLocks noChangeArrowheads="1"/>
          </p:cNvSpPr>
          <p:nvPr/>
        </p:nvSpPr>
        <p:spPr bwMode="auto">
          <a:xfrm>
            <a:off x="6084888" y="3844925"/>
            <a:ext cx="930275" cy="163513"/>
          </a:xfrm>
          <a:prstGeom prst="rect">
            <a:avLst/>
          </a:prstGeom>
          <a:blipFill dpi="0" rotWithShape="1">
            <a:blip r:embed="rId4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53" name="object 65"/>
          <p:cNvSpPr>
            <a:spLocks noChangeArrowheads="1"/>
          </p:cNvSpPr>
          <p:nvPr/>
        </p:nvSpPr>
        <p:spPr bwMode="auto">
          <a:xfrm>
            <a:off x="6089650" y="4054475"/>
            <a:ext cx="1633538" cy="179388"/>
          </a:xfrm>
          <a:prstGeom prst="rect">
            <a:avLst/>
          </a:prstGeom>
          <a:blipFill dpi="0" rotWithShape="1">
            <a:blip r:embed="rId4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54" name="object 66"/>
          <p:cNvSpPr>
            <a:spLocks noChangeArrowheads="1"/>
          </p:cNvSpPr>
          <p:nvPr/>
        </p:nvSpPr>
        <p:spPr bwMode="auto">
          <a:xfrm>
            <a:off x="6064250" y="4303713"/>
            <a:ext cx="2054225" cy="131762"/>
          </a:xfrm>
          <a:prstGeom prst="rect">
            <a:avLst/>
          </a:prstGeom>
          <a:blipFill dpi="0" rotWithShape="1">
            <a:blip r:embed="rId5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55" name="object 67"/>
          <p:cNvSpPr>
            <a:spLocks noChangeArrowheads="1"/>
          </p:cNvSpPr>
          <p:nvPr/>
        </p:nvSpPr>
        <p:spPr bwMode="auto">
          <a:xfrm>
            <a:off x="6081713" y="4518025"/>
            <a:ext cx="2162175" cy="355600"/>
          </a:xfrm>
          <a:prstGeom prst="rect">
            <a:avLst/>
          </a:prstGeom>
          <a:blipFill dpi="0" rotWithShape="1">
            <a:blip r:embed="rId5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56" name="object 68"/>
          <p:cNvSpPr>
            <a:spLocks noChangeArrowheads="1"/>
          </p:cNvSpPr>
          <p:nvPr/>
        </p:nvSpPr>
        <p:spPr bwMode="auto">
          <a:xfrm>
            <a:off x="5843588" y="4987925"/>
            <a:ext cx="2806700" cy="1870075"/>
          </a:xfrm>
          <a:prstGeom prst="rect">
            <a:avLst/>
          </a:prstGeom>
          <a:blipFill dpi="0" rotWithShape="1">
            <a:blip r:embed="rId5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57" name="object 69"/>
          <p:cNvSpPr>
            <a:spLocks noChangeArrowheads="1"/>
          </p:cNvSpPr>
          <p:nvPr/>
        </p:nvSpPr>
        <p:spPr bwMode="auto">
          <a:xfrm>
            <a:off x="6102350" y="5111750"/>
            <a:ext cx="1749425" cy="168275"/>
          </a:xfrm>
          <a:prstGeom prst="rect">
            <a:avLst/>
          </a:prstGeom>
          <a:blipFill dpi="0" rotWithShape="1">
            <a:blip r:embed="rId5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58" name="object 70"/>
          <p:cNvSpPr>
            <a:spLocks/>
          </p:cNvSpPr>
          <p:nvPr/>
        </p:nvSpPr>
        <p:spPr bwMode="auto">
          <a:xfrm>
            <a:off x="6086475" y="5367338"/>
            <a:ext cx="608013" cy="120650"/>
          </a:xfrm>
          <a:custGeom>
            <a:avLst/>
            <a:gdLst>
              <a:gd name="T0" fmla="*/ 0 w 607695"/>
              <a:gd name="T1" fmla="*/ 108396 h 121285"/>
              <a:gd name="T2" fmla="*/ 125022 w 607695"/>
              <a:gd name="T3" fmla="*/ 84739 h 121285"/>
              <a:gd name="T4" fmla="*/ 100152 w 607695"/>
              <a:gd name="T5" fmla="*/ 84739 h 121285"/>
              <a:gd name="T6" fmla="*/ 125022 w 607695"/>
              <a:gd name="T7" fmla="*/ 84739 h 121285"/>
              <a:gd name="T8" fmla="*/ 148690 w 607695"/>
              <a:gd name="T9" fmla="*/ 43449 h 121285"/>
              <a:gd name="T10" fmla="*/ 177337 w 607695"/>
              <a:gd name="T11" fmla="*/ 86280 h 121285"/>
              <a:gd name="T12" fmla="*/ 234269 w 607695"/>
              <a:gd name="T13" fmla="*/ 74018 h 121285"/>
              <a:gd name="T14" fmla="*/ 184514 w 607695"/>
              <a:gd name="T15" fmla="*/ 66199 h 121285"/>
              <a:gd name="T16" fmla="*/ 180811 w 607695"/>
              <a:gd name="T17" fmla="*/ 56230 h 121285"/>
              <a:gd name="T18" fmla="*/ 255391 w 607695"/>
              <a:gd name="T19" fmla="*/ 47658 h 121285"/>
              <a:gd name="T20" fmla="*/ 188110 w 607695"/>
              <a:gd name="T21" fmla="*/ 35944 h 121285"/>
              <a:gd name="T22" fmla="*/ 196457 w 607695"/>
              <a:gd name="T23" fmla="*/ 24795 h 121285"/>
              <a:gd name="T24" fmla="*/ 259052 w 607695"/>
              <a:gd name="T25" fmla="*/ 18881 h 121285"/>
              <a:gd name="T26" fmla="*/ 218156 w 607695"/>
              <a:gd name="T27" fmla="*/ 0 h 121285"/>
              <a:gd name="T28" fmla="*/ 396764 w 607695"/>
              <a:gd name="T29" fmla="*/ 43449 h 121285"/>
              <a:gd name="T30" fmla="*/ 425411 w 607695"/>
              <a:gd name="T31" fmla="*/ 86280 h 121285"/>
              <a:gd name="T32" fmla="*/ 482344 w 607695"/>
              <a:gd name="T33" fmla="*/ 74018 h 121285"/>
              <a:gd name="T34" fmla="*/ 432588 w 607695"/>
              <a:gd name="T35" fmla="*/ 66199 h 121285"/>
              <a:gd name="T36" fmla="*/ 428884 w 607695"/>
              <a:gd name="T37" fmla="*/ 56230 h 121285"/>
              <a:gd name="T38" fmla="*/ 503467 w 607695"/>
              <a:gd name="T39" fmla="*/ 47658 h 121285"/>
              <a:gd name="T40" fmla="*/ 436184 w 607695"/>
              <a:gd name="T41" fmla="*/ 35944 h 121285"/>
              <a:gd name="T42" fmla="*/ 444529 w 607695"/>
              <a:gd name="T43" fmla="*/ 24795 h 121285"/>
              <a:gd name="T44" fmla="*/ 507127 w 607695"/>
              <a:gd name="T45" fmla="*/ 18881 h 121285"/>
              <a:gd name="T46" fmla="*/ 466231 w 607695"/>
              <a:gd name="T47" fmla="*/ 0 h 121285"/>
              <a:gd name="T48" fmla="*/ 258731 w 607695"/>
              <a:gd name="T49" fmla="*/ 84739 h 121285"/>
              <a:gd name="T50" fmla="*/ 375151 w 607695"/>
              <a:gd name="T51" fmla="*/ 53459 h 121285"/>
              <a:gd name="T52" fmla="*/ 326400 w 607695"/>
              <a:gd name="T53" fmla="*/ 1934 h 121285"/>
              <a:gd name="T54" fmla="*/ 327299 w 607695"/>
              <a:gd name="T55" fmla="*/ 84739 h 121285"/>
              <a:gd name="T56" fmla="*/ 614279 w 607695"/>
              <a:gd name="T57" fmla="*/ 1934 h 121285"/>
              <a:gd name="T58" fmla="*/ 542759 w 607695"/>
              <a:gd name="T59" fmla="*/ 84739 h 121285"/>
              <a:gd name="T60" fmla="*/ 614279 w 607695"/>
              <a:gd name="T61" fmla="*/ 1934 h 121285"/>
              <a:gd name="T62" fmla="*/ 242008 w 607695"/>
              <a:gd name="T63" fmla="*/ 68020 h 121285"/>
              <a:gd name="T64" fmla="*/ 461223 w 607695"/>
              <a:gd name="T65" fmla="*/ 60396 h 121285"/>
              <a:gd name="T66" fmla="*/ 495378 w 607695"/>
              <a:gd name="T67" fmla="*/ 63241 h 121285"/>
              <a:gd name="T68" fmla="*/ 59833 w 607695"/>
              <a:gd name="T69" fmla="*/ 1934 h 121285"/>
              <a:gd name="T70" fmla="*/ 41362 w 607695"/>
              <a:gd name="T71" fmla="*/ 43549 h 121285"/>
              <a:gd name="T72" fmla="*/ 62533 w 607695"/>
              <a:gd name="T73" fmla="*/ 61534 h 121285"/>
              <a:gd name="T74" fmla="*/ 138040 w 607695"/>
              <a:gd name="T75" fmla="*/ 25023 h 121285"/>
              <a:gd name="T76" fmla="*/ 102078 w 607695"/>
              <a:gd name="T77" fmla="*/ 25023 h 121285"/>
              <a:gd name="T78" fmla="*/ 138040 w 607695"/>
              <a:gd name="T79" fmla="*/ 25023 h 121285"/>
              <a:gd name="T80" fmla="*/ 220851 w 607695"/>
              <a:gd name="T81" fmla="*/ 20131 h 121285"/>
              <a:gd name="T82" fmla="*/ 224874 w 607695"/>
              <a:gd name="T83" fmla="*/ 30256 h 121285"/>
              <a:gd name="T84" fmla="*/ 259524 w 607695"/>
              <a:gd name="T85" fmla="*/ 32729 h 121285"/>
              <a:gd name="T86" fmla="*/ 259502 w 607695"/>
              <a:gd name="T87" fmla="*/ 21042 h 121285"/>
              <a:gd name="T88" fmla="*/ 465458 w 607695"/>
              <a:gd name="T89" fmla="*/ 18881 h 121285"/>
              <a:gd name="T90" fmla="*/ 472906 w 607695"/>
              <a:gd name="T91" fmla="*/ 25477 h 121285"/>
              <a:gd name="T92" fmla="*/ 506902 w 607695"/>
              <a:gd name="T93" fmla="*/ 35944 h 121285"/>
              <a:gd name="T94" fmla="*/ 507937 w 607695"/>
              <a:gd name="T95" fmla="*/ 24795 h 121285"/>
              <a:gd name="T96" fmla="*/ 394966 w 607695"/>
              <a:gd name="T97" fmla="*/ 1934 h 121285"/>
              <a:gd name="T98" fmla="*/ 384075 w 607695"/>
              <a:gd name="T99" fmla="*/ 30256 h 1212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7695"/>
              <a:gd name="T151" fmla="*/ 0 h 121285"/>
              <a:gd name="T152" fmla="*/ 607695 w 607695"/>
              <a:gd name="T153" fmla="*/ 121285 h 1212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7695" h="121285">
                <a:moveTo>
                  <a:pt x="132461" y="68706"/>
                </a:moveTo>
                <a:lnTo>
                  <a:pt x="17780" y="68706"/>
                </a:lnTo>
                <a:lnTo>
                  <a:pt x="0" y="121030"/>
                </a:lnTo>
                <a:lnTo>
                  <a:pt x="24637" y="121030"/>
                </a:lnTo>
                <a:lnTo>
                  <a:pt x="33655" y="94614"/>
                </a:lnTo>
                <a:lnTo>
                  <a:pt x="123657" y="94614"/>
                </a:lnTo>
                <a:lnTo>
                  <a:pt x="132461" y="68706"/>
                </a:lnTo>
                <a:close/>
              </a:path>
              <a:path w="607695" h="121285">
                <a:moveTo>
                  <a:pt x="123657" y="94614"/>
                </a:moveTo>
                <a:lnTo>
                  <a:pt x="99060" y="94614"/>
                </a:lnTo>
                <a:lnTo>
                  <a:pt x="90170" y="121030"/>
                </a:lnTo>
                <a:lnTo>
                  <a:pt x="114681" y="121030"/>
                </a:lnTo>
                <a:lnTo>
                  <a:pt x="123657" y="94614"/>
                </a:lnTo>
                <a:close/>
              </a:path>
              <a:path w="607695" h="121285">
                <a:moveTo>
                  <a:pt x="215773" y="0"/>
                </a:moveTo>
                <a:lnTo>
                  <a:pt x="172847" y="13461"/>
                </a:lnTo>
                <a:lnTo>
                  <a:pt x="147066" y="48513"/>
                </a:lnTo>
                <a:lnTo>
                  <a:pt x="143938" y="62785"/>
                </a:lnTo>
                <a:lnTo>
                  <a:pt x="144019" y="69849"/>
                </a:lnTo>
                <a:lnTo>
                  <a:pt x="175400" y="96335"/>
                </a:lnTo>
                <a:lnTo>
                  <a:pt x="184023" y="96646"/>
                </a:lnTo>
                <a:lnTo>
                  <a:pt x="194097" y="96267"/>
                </a:lnTo>
                <a:lnTo>
                  <a:pt x="231711" y="82645"/>
                </a:lnTo>
                <a:lnTo>
                  <a:pt x="239365" y="75945"/>
                </a:lnTo>
                <a:lnTo>
                  <a:pt x="186309" y="75945"/>
                </a:lnTo>
                <a:lnTo>
                  <a:pt x="182499" y="73913"/>
                </a:lnTo>
                <a:lnTo>
                  <a:pt x="180467" y="69849"/>
                </a:lnTo>
                <a:lnTo>
                  <a:pt x="178943" y="67055"/>
                </a:lnTo>
                <a:lnTo>
                  <a:pt x="178835" y="62785"/>
                </a:lnTo>
                <a:lnTo>
                  <a:pt x="180212" y="57149"/>
                </a:lnTo>
                <a:lnTo>
                  <a:pt x="251206" y="57149"/>
                </a:lnTo>
                <a:lnTo>
                  <a:pt x="252603" y="53212"/>
                </a:lnTo>
                <a:lnTo>
                  <a:pt x="255148" y="44497"/>
                </a:lnTo>
                <a:lnTo>
                  <a:pt x="256001" y="40131"/>
                </a:lnTo>
                <a:lnTo>
                  <a:pt x="186055" y="40131"/>
                </a:lnTo>
                <a:lnTo>
                  <a:pt x="188468" y="34670"/>
                </a:lnTo>
                <a:lnTo>
                  <a:pt x="191262" y="30479"/>
                </a:lnTo>
                <a:lnTo>
                  <a:pt x="194310" y="27685"/>
                </a:lnTo>
                <a:lnTo>
                  <a:pt x="199262" y="23240"/>
                </a:lnTo>
                <a:lnTo>
                  <a:pt x="204470" y="21081"/>
                </a:lnTo>
                <a:lnTo>
                  <a:pt x="256224" y="21081"/>
                </a:lnTo>
                <a:lnTo>
                  <a:pt x="255270" y="15874"/>
                </a:lnTo>
                <a:lnTo>
                  <a:pt x="225036" y="380"/>
                </a:lnTo>
                <a:lnTo>
                  <a:pt x="215773" y="0"/>
                </a:lnTo>
                <a:close/>
              </a:path>
              <a:path w="607695" h="121285">
                <a:moveTo>
                  <a:pt x="461137" y="0"/>
                </a:moveTo>
                <a:lnTo>
                  <a:pt x="418211" y="13461"/>
                </a:lnTo>
                <a:lnTo>
                  <a:pt x="392430" y="48513"/>
                </a:lnTo>
                <a:lnTo>
                  <a:pt x="389302" y="62785"/>
                </a:lnTo>
                <a:lnTo>
                  <a:pt x="389383" y="69849"/>
                </a:lnTo>
                <a:lnTo>
                  <a:pt x="420764" y="96335"/>
                </a:lnTo>
                <a:lnTo>
                  <a:pt x="429387" y="96646"/>
                </a:lnTo>
                <a:lnTo>
                  <a:pt x="439461" y="96267"/>
                </a:lnTo>
                <a:lnTo>
                  <a:pt x="477075" y="82645"/>
                </a:lnTo>
                <a:lnTo>
                  <a:pt x="484729" y="75945"/>
                </a:lnTo>
                <a:lnTo>
                  <a:pt x="431673" y="75945"/>
                </a:lnTo>
                <a:lnTo>
                  <a:pt x="427863" y="73913"/>
                </a:lnTo>
                <a:lnTo>
                  <a:pt x="425830" y="69849"/>
                </a:lnTo>
                <a:lnTo>
                  <a:pt x="424306" y="67055"/>
                </a:lnTo>
                <a:lnTo>
                  <a:pt x="424199" y="62785"/>
                </a:lnTo>
                <a:lnTo>
                  <a:pt x="425576" y="57149"/>
                </a:lnTo>
                <a:lnTo>
                  <a:pt x="496570" y="57149"/>
                </a:lnTo>
                <a:lnTo>
                  <a:pt x="497967" y="53212"/>
                </a:lnTo>
                <a:lnTo>
                  <a:pt x="500512" y="44497"/>
                </a:lnTo>
                <a:lnTo>
                  <a:pt x="501365" y="40131"/>
                </a:lnTo>
                <a:lnTo>
                  <a:pt x="431419" y="40131"/>
                </a:lnTo>
                <a:lnTo>
                  <a:pt x="433831" y="34670"/>
                </a:lnTo>
                <a:lnTo>
                  <a:pt x="436625" y="30479"/>
                </a:lnTo>
                <a:lnTo>
                  <a:pt x="439674" y="27685"/>
                </a:lnTo>
                <a:lnTo>
                  <a:pt x="444626" y="23240"/>
                </a:lnTo>
                <a:lnTo>
                  <a:pt x="449834" y="21081"/>
                </a:lnTo>
                <a:lnTo>
                  <a:pt x="501588" y="21081"/>
                </a:lnTo>
                <a:lnTo>
                  <a:pt x="500634" y="15874"/>
                </a:lnTo>
                <a:lnTo>
                  <a:pt x="470400" y="380"/>
                </a:lnTo>
                <a:lnTo>
                  <a:pt x="461137" y="0"/>
                </a:lnTo>
                <a:close/>
              </a:path>
              <a:path w="607695" h="121285">
                <a:moveTo>
                  <a:pt x="322834" y="2158"/>
                </a:moveTo>
                <a:lnTo>
                  <a:pt x="287400" y="2158"/>
                </a:lnTo>
                <a:lnTo>
                  <a:pt x="255905" y="94614"/>
                </a:lnTo>
                <a:lnTo>
                  <a:pt x="291465" y="94614"/>
                </a:lnTo>
                <a:lnTo>
                  <a:pt x="303275" y="59689"/>
                </a:lnTo>
                <a:lnTo>
                  <a:pt x="371053" y="59689"/>
                </a:lnTo>
                <a:lnTo>
                  <a:pt x="379879" y="33781"/>
                </a:lnTo>
                <a:lnTo>
                  <a:pt x="312038" y="33781"/>
                </a:lnTo>
                <a:lnTo>
                  <a:pt x="322834" y="2158"/>
                </a:lnTo>
                <a:close/>
              </a:path>
              <a:path w="607695" h="121285">
                <a:moveTo>
                  <a:pt x="371053" y="59689"/>
                </a:moveTo>
                <a:lnTo>
                  <a:pt x="335534" y="59689"/>
                </a:lnTo>
                <a:lnTo>
                  <a:pt x="323723" y="94614"/>
                </a:lnTo>
                <a:lnTo>
                  <a:pt x="359156" y="94614"/>
                </a:lnTo>
                <a:lnTo>
                  <a:pt x="371053" y="59689"/>
                </a:lnTo>
                <a:close/>
              </a:path>
              <a:path w="607695" h="121285">
                <a:moveTo>
                  <a:pt x="607568" y="2158"/>
                </a:moveTo>
                <a:lnTo>
                  <a:pt x="532765" y="2158"/>
                </a:lnTo>
                <a:lnTo>
                  <a:pt x="501269" y="94614"/>
                </a:lnTo>
                <a:lnTo>
                  <a:pt x="536828" y="94614"/>
                </a:lnTo>
                <a:lnTo>
                  <a:pt x="559435" y="27939"/>
                </a:lnTo>
                <a:lnTo>
                  <a:pt x="598804" y="27939"/>
                </a:lnTo>
                <a:lnTo>
                  <a:pt x="607568" y="2158"/>
                </a:lnTo>
                <a:close/>
              </a:path>
              <a:path w="607695" h="121285">
                <a:moveTo>
                  <a:pt x="210820" y="67436"/>
                </a:moveTo>
                <a:lnTo>
                  <a:pt x="195325" y="75945"/>
                </a:lnTo>
                <a:lnTo>
                  <a:pt x="239365" y="75945"/>
                </a:lnTo>
                <a:lnTo>
                  <a:pt x="244601" y="70611"/>
                </a:lnTo>
                <a:lnTo>
                  <a:pt x="210820" y="67436"/>
                </a:lnTo>
                <a:close/>
              </a:path>
              <a:path w="607695" h="121285">
                <a:moveTo>
                  <a:pt x="456184" y="67436"/>
                </a:moveTo>
                <a:lnTo>
                  <a:pt x="440690" y="75945"/>
                </a:lnTo>
                <a:lnTo>
                  <a:pt x="484729" y="75945"/>
                </a:lnTo>
                <a:lnTo>
                  <a:pt x="489966" y="70611"/>
                </a:lnTo>
                <a:lnTo>
                  <a:pt x="456184" y="67436"/>
                </a:lnTo>
                <a:close/>
              </a:path>
              <a:path w="607695" h="121285">
                <a:moveTo>
                  <a:pt x="145287" y="2158"/>
                </a:moveTo>
                <a:lnTo>
                  <a:pt x="59182" y="2158"/>
                </a:lnTo>
                <a:lnTo>
                  <a:pt x="51921" y="23494"/>
                </a:lnTo>
                <a:lnTo>
                  <a:pt x="46805" y="36639"/>
                </a:lnTo>
                <a:lnTo>
                  <a:pt x="40909" y="48625"/>
                </a:lnTo>
                <a:lnTo>
                  <a:pt x="34228" y="59350"/>
                </a:lnTo>
                <a:lnTo>
                  <a:pt x="26797" y="68706"/>
                </a:lnTo>
                <a:lnTo>
                  <a:pt x="61849" y="68706"/>
                </a:lnTo>
                <a:lnTo>
                  <a:pt x="83756" y="28892"/>
                </a:lnTo>
                <a:lnTo>
                  <a:pt x="84074" y="27939"/>
                </a:lnTo>
                <a:lnTo>
                  <a:pt x="136530" y="27939"/>
                </a:lnTo>
                <a:lnTo>
                  <a:pt x="145287" y="2158"/>
                </a:lnTo>
                <a:close/>
              </a:path>
              <a:path w="607695" h="121285">
                <a:moveTo>
                  <a:pt x="136530" y="27939"/>
                </a:moveTo>
                <a:lnTo>
                  <a:pt x="100965" y="27939"/>
                </a:lnTo>
                <a:lnTo>
                  <a:pt x="87122" y="68706"/>
                </a:lnTo>
                <a:lnTo>
                  <a:pt x="122682" y="68706"/>
                </a:lnTo>
                <a:lnTo>
                  <a:pt x="136530" y="27939"/>
                </a:lnTo>
                <a:close/>
              </a:path>
              <a:path w="607695" h="121285">
                <a:moveTo>
                  <a:pt x="256224" y="21081"/>
                </a:moveTo>
                <a:lnTo>
                  <a:pt x="215011" y="21081"/>
                </a:lnTo>
                <a:lnTo>
                  <a:pt x="218440" y="22478"/>
                </a:lnTo>
                <a:lnTo>
                  <a:pt x="220345" y="25526"/>
                </a:lnTo>
                <a:lnTo>
                  <a:pt x="222376" y="28447"/>
                </a:lnTo>
                <a:lnTo>
                  <a:pt x="222417" y="33781"/>
                </a:lnTo>
                <a:lnTo>
                  <a:pt x="220980" y="40131"/>
                </a:lnTo>
                <a:lnTo>
                  <a:pt x="256001" y="40131"/>
                </a:lnTo>
                <a:lnTo>
                  <a:pt x="256689" y="36542"/>
                </a:lnTo>
                <a:lnTo>
                  <a:pt x="257131" y="30479"/>
                </a:lnTo>
                <a:lnTo>
                  <a:pt x="257025" y="27685"/>
                </a:lnTo>
                <a:lnTo>
                  <a:pt x="256667" y="23494"/>
                </a:lnTo>
                <a:lnTo>
                  <a:pt x="256224" y="21081"/>
                </a:lnTo>
                <a:close/>
              </a:path>
              <a:path w="607695" h="121285">
                <a:moveTo>
                  <a:pt x="501588" y="21081"/>
                </a:moveTo>
                <a:lnTo>
                  <a:pt x="460375" y="21081"/>
                </a:lnTo>
                <a:lnTo>
                  <a:pt x="463803" y="22478"/>
                </a:lnTo>
                <a:lnTo>
                  <a:pt x="465709" y="25526"/>
                </a:lnTo>
                <a:lnTo>
                  <a:pt x="467741" y="28447"/>
                </a:lnTo>
                <a:lnTo>
                  <a:pt x="467781" y="33781"/>
                </a:lnTo>
                <a:lnTo>
                  <a:pt x="466344" y="40131"/>
                </a:lnTo>
                <a:lnTo>
                  <a:pt x="501365" y="40131"/>
                </a:lnTo>
                <a:lnTo>
                  <a:pt x="502053" y="36542"/>
                </a:lnTo>
                <a:lnTo>
                  <a:pt x="502495" y="30479"/>
                </a:lnTo>
                <a:lnTo>
                  <a:pt x="502389" y="27685"/>
                </a:lnTo>
                <a:lnTo>
                  <a:pt x="502030" y="23494"/>
                </a:lnTo>
                <a:lnTo>
                  <a:pt x="501588" y="21081"/>
                </a:lnTo>
                <a:close/>
              </a:path>
              <a:path w="607695" h="121285">
                <a:moveTo>
                  <a:pt x="390651" y="2158"/>
                </a:moveTo>
                <a:lnTo>
                  <a:pt x="355092" y="2158"/>
                </a:lnTo>
                <a:lnTo>
                  <a:pt x="344297" y="33781"/>
                </a:lnTo>
                <a:lnTo>
                  <a:pt x="379879" y="33781"/>
                </a:lnTo>
                <a:lnTo>
                  <a:pt x="390651" y="2158"/>
                </a:lnTo>
                <a:close/>
              </a:path>
            </a:pathLst>
          </a:custGeom>
          <a:solidFill>
            <a:srgbClr val="FFFFFF"/>
          </a:solidFill>
          <a:ln w="9525">
            <a:noFill/>
            <a:round/>
            <a:headEnd/>
            <a:tailEnd/>
          </a:ln>
        </p:spPr>
        <p:txBody>
          <a:bodyPr lIns="0" tIns="0" rIns="0" bIns="0"/>
          <a:lstStyle/>
          <a:p>
            <a:endParaRPr lang="ru-RU"/>
          </a:p>
        </p:txBody>
      </p:sp>
      <p:sp>
        <p:nvSpPr>
          <p:cNvPr id="12359" name="object 71"/>
          <p:cNvSpPr>
            <a:spLocks/>
          </p:cNvSpPr>
          <p:nvPr/>
        </p:nvSpPr>
        <p:spPr bwMode="auto">
          <a:xfrm>
            <a:off x="6148388" y="5394325"/>
            <a:ext cx="39687" cy="41275"/>
          </a:xfrm>
          <a:custGeom>
            <a:avLst/>
            <a:gdLst>
              <a:gd name="T0" fmla="*/ 26300 w 39370"/>
              <a:gd name="T1" fmla="*/ 0 h 41275"/>
              <a:gd name="T2" fmla="*/ 0 w 39370"/>
              <a:gd name="T3" fmla="*/ 40766 h 41275"/>
              <a:gd name="T4" fmla="*/ 29907 w 39370"/>
              <a:gd name="T5" fmla="*/ 40766 h 41275"/>
              <a:gd name="T6" fmla="*/ 46291 w 39370"/>
              <a:gd name="T7" fmla="*/ 0 h 41275"/>
              <a:gd name="T8" fmla="*/ 26300 w 39370"/>
              <a:gd name="T9" fmla="*/ 0 h 41275"/>
              <a:gd name="T10" fmla="*/ 0 60000 65536"/>
              <a:gd name="T11" fmla="*/ 0 60000 65536"/>
              <a:gd name="T12" fmla="*/ 0 60000 65536"/>
              <a:gd name="T13" fmla="*/ 0 60000 65536"/>
              <a:gd name="T14" fmla="*/ 0 60000 65536"/>
              <a:gd name="T15" fmla="*/ 0 w 39370"/>
              <a:gd name="T16" fmla="*/ 0 h 41275"/>
              <a:gd name="T17" fmla="*/ 39370 w 39370"/>
              <a:gd name="T18" fmla="*/ 41275 h 41275"/>
            </a:gdLst>
            <a:ahLst/>
            <a:cxnLst>
              <a:cxn ang="T10">
                <a:pos x="T0" y="T1"/>
              </a:cxn>
              <a:cxn ang="T11">
                <a:pos x="T2" y="T3"/>
              </a:cxn>
              <a:cxn ang="T12">
                <a:pos x="T4" y="T5"/>
              </a:cxn>
              <a:cxn ang="T13">
                <a:pos x="T6" y="T7"/>
              </a:cxn>
              <a:cxn ang="T14">
                <a:pos x="T8" y="T9"/>
              </a:cxn>
            </a:cxnLst>
            <a:rect l="T15" t="T16" r="T17" b="T18"/>
            <a:pathLst>
              <a:path w="39370" h="41275">
                <a:moveTo>
                  <a:pt x="22225" y="0"/>
                </a:moveTo>
                <a:lnTo>
                  <a:pt x="0" y="40766"/>
                </a:lnTo>
                <a:lnTo>
                  <a:pt x="25273" y="40766"/>
                </a:lnTo>
                <a:lnTo>
                  <a:pt x="39116" y="0"/>
                </a:lnTo>
                <a:lnTo>
                  <a:pt x="22225" y="0"/>
                </a:lnTo>
                <a:close/>
              </a:path>
            </a:pathLst>
          </a:custGeom>
          <a:noFill/>
          <a:ln w="10668">
            <a:solidFill>
              <a:srgbClr val="7C7C7C"/>
            </a:solidFill>
            <a:round/>
            <a:headEnd/>
            <a:tailEnd/>
          </a:ln>
        </p:spPr>
        <p:txBody>
          <a:bodyPr lIns="0" tIns="0" rIns="0" bIns="0"/>
          <a:lstStyle/>
          <a:p>
            <a:endParaRPr lang="ru-RU"/>
          </a:p>
        </p:txBody>
      </p:sp>
      <p:sp>
        <p:nvSpPr>
          <p:cNvPr id="12360" name="object 72"/>
          <p:cNvSpPr>
            <a:spLocks/>
          </p:cNvSpPr>
          <p:nvPr/>
        </p:nvSpPr>
        <p:spPr bwMode="auto">
          <a:xfrm>
            <a:off x="6518275" y="5387975"/>
            <a:ext cx="36513" cy="19050"/>
          </a:xfrm>
          <a:custGeom>
            <a:avLst/>
            <a:gdLst>
              <a:gd name="T0" fmla="*/ 20029 w 36829"/>
              <a:gd name="T1" fmla="*/ 0 h 19050"/>
              <a:gd name="T2" fmla="*/ 15368 w 36829"/>
              <a:gd name="T3" fmla="*/ 0 h 19050"/>
              <a:gd name="T4" fmla="*/ 11022 w 36829"/>
              <a:gd name="T5" fmla="*/ 2159 h 19050"/>
              <a:gd name="T6" fmla="*/ 6887 w 36829"/>
              <a:gd name="T7" fmla="*/ 6604 h 19050"/>
              <a:gd name="T8" fmla="*/ 4343 w 36829"/>
              <a:gd name="T9" fmla="*/ 9398 h 19050"/>
              <a:gd name="T10" fmla="*/ 2013 w 36829"/>
              <a:gd name="T11" fmla="*/ 13589 h 19050"/>
              <a:gd name="T12" fmla="*/ 0 w 36829"/>
              <a:gd name="T13" fmla="*/ 19050 h 19050"/>
              <a:gd name="T14" fmla="*/ 29142 w 36829"/>
              <a:gd name="T15" fmla="*/ 19050 h 19050"/>
              <a:gd name="T16" fmla="*/ 30416 w 36829"/>
              <a:gd name="T17" fmla="*/ 12319 h 19050"/>
              <a:gd name="T18" fmla="*/ 30309 w 36829"/>
              <a:gd name="T19" fmla="*/ 7366 h 19050"/>
              <a:gd name="T20" fmla="*/ 28613 w 36829"/>
              <a:gd name="T21" fmla="*/ 4445 h 19050"/>
              <a:gd name="T22" fmla="*/ 27024 w 36829"/>
              <a:gd name="T23" fmla="*/ 1397 h 19050"/>
              <a:gd name="T24" fmla="*/ 24163 w 36829"/>
              <a:gd name="T25" fmla="*/ 0 h 19050"/>
              <a:gd name="T26" fmla="*/ 20029 w 36829"/>
              <a:gd name="T27" fmla="*/ 0 h 190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829"/>
              <a:gd name="T43" fmla="*/ 0 h 19050"/>
              <a:gd name="T44" fmla="*/ 36829 w 36829"/>
              <a:gd name="T45" fmla="*/ 19050 h 190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829" h="19050">
                <a:moveTo>
                  <a:pt x="24002" y="0"/>
                </a:moveTo>
                <a:lnTo>
                  <a:pt x="18415" y="0"/>
                </a:lnTo>
                <a:lnTo>
                  <a:pt x="13207" y="2159"/>
                </a:lnTo>
                <a:lnTo>
                  <a:pt x="8254" y="6604"/>
                </a:lnTo>
                <a:lnTo>
                  <a:pt x="5206" y="9398"/>
                </a:lnTo>
                <a:lnTo>
                  <a:pt x="2412" y="13589"/>
                </a:lnTo>
                <a:lnTo>
                  <a:pt x="0" y="19050"/>
                </a:lnTo>
                <a:lnTo>
                  <a:pt x="34925" y="19050"/>
                </a:lnTo>
                <a:lnTo>
                  <a:pt x="36449" y="12319"/>
                </a:lnTo>
                <a:lnTo>
                  <a:pt x="36322" y="7366"/>
                </a:lnTo>
                <a:lnTo>
                  <a:pt x="34290" y="4445"/>
                </a:lnTo>
                <a:lnTo>
                  <a:pt x="32384" y="1397"/>
                </a:lnTo>
                <a:lnTo>
                  <a:pt x="28955" y="0"/>
                </a:lnTo>
                <a:lnTo>
                  <a:pt x="24002" y="0"/>
                </a:lnTo>
                <a:close/>
              </a:path>
            </a:pathLst>
          </a:custGeom>
          <a:noFill/>
          <a:ln w="10668">
            <a:solidFill>
              <a:srgbClr val="7C7C7C"/>
            </a:solidFill>
            <a:round/>
            <a:headEnd/>
            <a:tailEnd/>
          </a:ln>
        </p:spPr>
        <p:txBody>
          <a:bodyPr lIns="0" tIns="0" rIns="0" bIns="0"/>
          <a:lstStyle/>
          <a:p>
            <a:endParaRPr lang="ru-RU"/>
          </a:p>
        </p:txBody>
      </p:sp>
      <p:sp>
        <p:nvSpPr>
          <p:cNvPr id="12361" name="object 73"/>
          <p:cNvSpPr>
            <a:spLocks/>
          </p:cNvSpPr>
          <p:nvPr/>
        </p:nvSpPr>
        <p:spPr bwMode="auto">
          <a:xfrm>
            <a:off x="6272213" y="5387975"/>
            <a:ext cx="38100" cy="19050"/>
          </a:xfrm>
          <a:custGeom>
            <a:avLst/>
            <a:gdLst>
              <a:gd name="T0" fmla="*/ 48941 w 36829"/>
              <a:gd name="T1" fmla="*/ 0 h 19050"/>
              <a:gd name="T2" fmla="*/ 37548 w 36829"/>
              <a:gd name="T3" fmla="*/ 0 h 19050"/>
              <a:gd name="T4" fmla="*/ 26935 w 36829"/>
              <a:gd name="T5" fmla="*/ 2159 h 19050"/>
              <a:gd name="T6" fmla="*/ 16833 w 36829"/>
              <a:gd name="T7" fmla="*/ 6604 h 19050"/>
              <a:gd name="T8" fmla="*/ 10616 w 36829"/>
              <a:gd name="T9" fmla="*/ 9398 h 19050"/>
              <a:gd name="T10" fmla="*/ 4917 w 36829"/>
              <a:gd name="T11" fmla="*/ 13589 h 19050"/>
              <a:gd name="T12" fmla="*/ 0 w 36829"/>
              <a:gd name="T13" fmla="*/ 19050 h 19050"/>
              <a:gd name="T14" fmla="*/ 71212 w 36829"/>
              <a:gd name="T15" fmla="*/ 19050 h 19050"/>
              <a:gd name="T16" fmla="*/ 74322 w 36829"/>
              <a:gd name="T17" fmla="*/ 12319 h 19050"/>
              <a:gd name="T18" fmla="*/ 74056 w 36829"/>
              <a:gd name="T19" fmla="*/ 7366 h 19050"/>
              <a:gd name="T20" fmla="*/ 69913 w 36829"/>
              <a:gd name="T21" fmla="*/ 4445 h 19050"/>
              <a:gd name="T22" fmla="*/ 66033 w 36829"/>
              <a:gd name="T23" fmla="*/ 1397 h 19050"/>
              <a:gd name="T24" fmla="*/ 59040 w 36829"/>
              <a:gd name="T25" fmla="*/ 0 h 19050"/>
              <a:gd name="T26" fmla="*/ 48941 w 36829"/>
              <a:gd name="T27" fmla="*/ 0 h 190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829"/>
              <a:gd name="T43" fmla="*/ 0 h 19050"/>
              <a:gd name="T44" fmla="*/ 36829 w 36829"/>
              <a:gd name="T45" fmla="*/ 19050 h 190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829" h="19050">
                <a:moveTo>
                  <a:pt x="24002" y="0"/>
                </a:moveTo>
                <a:lnTo>
                  <a:pt x="18414" y="0"/>
                </a:lnTo>
                <a:lnTo>
                  <a:pt x="13207" y="2159"/>
                </a:lnTo>
                <a:lnTo>
                  <a:pt x="8254" y="6604"/>
                </a:lnTo>
                <a:lnTo>
                  <a:pt x="5206" y="9398"/>
                </a:lnTo>
                <a:lnTo>
                  <a:pt x="2412" y="13589"/>
                </a:lnTo>
                <a:lnTo>
                  <a:pt x="0" y="19050"/>
                </a:lnTo>
                <a:lnTo>
                  <a:pt x="34925" y="19050"/>
                </a:lnTo>
                <a:lnTo>
                  <a:pt x="36449" y="12319"/>
                </a:lnTo>
                <a:lnTo>
                  <a:pt x="36321" y="7366"/>
                </a:lnTo>
                <a:lnTo>
                  <a:pt x="34289" y="4445"/>
                </a:lnTo>
                <a:lnTo>
                  <a:pt x="32385" y="1397"/>
                </a:lnTo>
                <a:lnTo>
                  <a:pt x="28955" y="0"/>
                </a:lnTo>
                <a:lnTo>
                  <a:pt x="24002" y="0"/>
                </a:lnTo>
                <a:close/>
              </a:path>
            </a:pathLst>
          </a:custGeom>
          <a:noFill/>
          <a:ln w="10668">
            <a:solidFill>
              <a:srgbClr val="7C7C7C"/>
            </a:solidFill>
            <a:round/>
            <a:headEnd/>
            <a:tailEnd/>
          </a:ln>
        </p:spPr>
        <p:txBody>
          <a:bodyPr lIns="0" tIns="0" rIns="0" bIns="0"/>
          <a:lstStyle/>
          <a:p>
            <a:endParaRPr lang="ru-RU"/>
          </a:p>
        </p:txBody>
      </p:sp>
      <p:sp>
        <p:nvSpPr>
          <p:cNvPr id="12362" name="object 74"/>
          <p:cNvSpPr>
            <a:spLocks/>
          </p:cNvSpPr>
          <p:nvPr/>
        </p:nvSpPr>
        <p:spPr bwMode="auto">
          <a:xfrm>
            <a:off x="6588125" y="5368925"/>
            <a:ext cx="106363" cy="93663"/>
          </a:xfrm>
          <a:custGeom>
            <a:avLst/>
            <a:gdLst>
              <a:gd name="T0" fmla="*/ 29594 w 106679"/>
              <a:gd name="T1" fmla="*/ 0 h 92710"/>
              <a:gd name="T2" fmla="*/ 99879 w 106679"/>
              <a:gd name="T3" fmla="*/ 0 h 92710"/>
              <a:gd name="T4" fmla="*/ 91644 w 106679"/>
              <a:gd name="T5" fmla="*/ 31960 h 92710"/>
              <a:gd name="T6" fmla="*/ 54654 w 106679"/>
              <a:gd name="T7" fmla="*/ 31960 h 92710"/>
              <a:gd name="T8" fmla="*/ 33412 w 106679"/>
              <a:gd name="T9" fmla="*/ 114605 h 92710"/>
              <a:gd name="T10" fmla="*/ 0 w 106679"/>
              <a:gd name="T11" fmla="*/ 114605 h 92710"/>
              <a:gd name="T12" fmla="*/ 29594 w 106679"/>
              <a:gd name="T13" fmla="*/ 0 h 92710"/>
              <a:gd name="T14" fmla="*/ 0 60000 65536"/>
              <a:gd name="T15" fmla="*/ 0 60000 65536"/>
              <a:gd name="T16" fmla="*/ 0 60000 65536"/>
              <a:gd name="T17" fmla="*/ 0 60000 65536"/>
              <a:gd name="T18" fmla="*/ 0 60000 65536"/>
              <a:gd name="T19" fmla="*/ 0 60000 65536"/>
              <a:gd name="T20" fmla="*/ 0 60000 65536"/>
              <a:gd name="T21" fmla="*/ 0 w 106679"/>
              <a:gd name="T22" fmla="*/ 0 h 92710"/>
              <a:gd name="T23" fmla="*/ 106679 w 106679"/>
              <a:gd name="T24" fmla="*/ 92710 h 927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679" h="92710">
                <a:moveTo>
                  <a:pt x="31496" y="0"/>
                </a:moveTo>
                <a:lnTo>
                  <a:pt x="106299" y="0"/>
                </a:lnTo>
                <a:lnTo>
                  <a:pt x="97535" y="25781"/>
                </a:lnTo>
                <a:lnTo>
                  <a:pt x="58166" y="25781"/>
                </a:lnTo>
                <a:lnTo>
                  <a:pt x="35559" y="92456"/>
                </a:lnTo>
                <a:lnTo>
                  <a:pt x="0" y="92456"/>
                </a:lnTo>
                <a:lnTo>
                  <a:pt x="31496" y="0"/>
                </a:lnTo>
                <a:close/>
              </a:path>
            </a:pathLst>
          </a:custGeom>
          <a:noFill/>
          <a:ln w="10668">
            <a:solidFill>
              <a:srgbClr val="7C7C7C"/>
            </a:solidFill>
            <a:round/>
            <a:headEnd/>
            <a:tailEnd/>
          </a:ln>
        </p:spPr>
        <p:txBody>
          <a:bodyPr lIns="0" tIns="0" rIns="0" bIns="0"/>
          <a:lstStyle/>
          <a:p>
            <a:endParaRPr lang="ru-RU"/>
          </a:p>
        </p:txBody>
      </p:sp>
      <p:sp>
        <p:nvSpPr>
          <p:cNvPr id="12363" name="object 75"/>
          <p:cNvSpPr>
            <a:spLocks/>
          </p:cNvSpPr>
          <p:nvPr/>
        </p:nvSpPr>
        <p:spPr bwMode="auto">
          <a:xfrm>
            <a:off x="6342063" y="5368925"/>
            <a:ext cx="136525" cy="93663"/>
          </a:xfrm>
          <a:custGeom>
            <a:avLst/>
            <a:gdLst>
              <a:gd name="T0" fmla="*/ 38331 w 135254"/>
              <a:gd name="T1" fmla="*/ 0 h 92710"/>
              <a:gd name="T2" fmla="*/ 81453 w 135254"/>
              <a:gd name="T3" fmla="*/ 0 h 92710"/>
              <a:gd name="T4" fmla="*/ 68314 w 135254"/>
              <a:gd name="T5" fmla="*/ 39200 h 92710"/>
              <a:gd name="T6" fmla="*/ 107575 w 135254"/>
              <a:gd name="T7" fmla="*/ 39200 h 92710"/>
              <a:gd name="T8" fmla="*/ 120715 w 135254"/>
              <a:gd name="T9" fmla="*/ 0 h 92710"/>
              <a:gd name="T10" fmla="*/ 163988 w 135254"/>
              <a:gd name="T11" fmla="*/ 0 h 92710"/>
              <a:gd name="T12" fmla="*/ 125657 w 135254"/>
              <a:gd name="T13" fmla="*/ 114605 h 92710"/>
              <a:gd name="T14" fmla="*/ 82533 w 135254"/>
              <a:gd name="T15" fmla="*/ 114605 h 92710"/>
              <a:gd name="T16" fmla="*/ 96908 w 135254"/>
              <a:gd name="T17" fmla="*/ 71313 h 92710"/>
              <a:gd name="T18" fmla="*/ 57651 w 135254"/>
              <a:gd name="T19" fmla="*/ 71313 h 92710"/>
              <a:gd name="T20" fmla="*/ 43275 w 135254"/>
              <a:gd name="T21" fmla="*/ 114605 h 92710"/>
              <a:gd name="T22" fmla="*/ 0 w 135254"/>
              <a:gd name="T23" fmla="*/ 114605 h 92710"/>
              <a:gd name="T24" fmla="*/ 38331 w 135254"/>
              <a:gd name="T25" fmla="*/ 0 h 927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54"/>
              <a:gd name="T40" fmla="*/ 0 h 92710"/>
              <a:gd name="T41" fmla="*/ 135254 w 135254"/>
              <a:gd name="T42" fmla="*/ 92710 h 927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54" h="92710">
                <a:moveTo>
                  <a:pt x="31495" y="0"/>
                </a:moveTo>
                <a:lnTo>
                  <a:pt x="66928" y="0"/>
                </a:lnTo>
                <a:lnTo>
                  <a:pt x="56133" y="31623"/>
                </a:lnTo>
                <a:lnTo>
                  <a:pt x="88391" y="31623"/>
                </a:lnTo>
                <a:lnTo>
                  <a:pt x="99187" y="0"/>
                </a:lnTo>
                <a:lnTo>
                  <a:pt x="134746" y="0"/>
                </a:lnTo>
                <a:lnTo>
                  <a:pt x="103250" y="92456"/>
                </a:lnTo>
                <a:lnTo>
                  <a:pt x="67817" y="92456"/>
                </a:lnTo>
                <a:lnTo>
                  <a:pt x="79628" y="57531"/>
                </a:lnTo>
                <a:lnTo>
                  <a:pt x="47370" y="57531"/>
                </a:lnTo>
                <a:lnTo>
                  <a:pt x="35560" y="92456"/>
                </a:lnTo>
                <a:lnTo>
                  <a:pt x="0" y="92456"/>
                </a:lnTo>
                <a:lnTo>
                  <a:pt x="31495" y="0"/>
                </a:lnTo>
                <a:close/>
              </a:path>
            </a:pathLst>
          </a:custGeom>
          <a:noFill/>
          <a:ln w="10668">
            <a:solidFill>
              <a:srgbClr val="7C7C7C"/>
            </a:solidFill>
            <a:round/>
            <a:headEnd/>
            <a:tailEnd/>
          </a:ln>
        </p:spPr>
        <p:txBody>
          <a:bodyPr lIns="0" tIns="0" rIns="0" bIns="0"/>
          <a:lstStyle/>
          <a:p>
            <a:endParaRPr lang="ru-RU"/>
          </a:p>
        </p:txBody>
      </p:sp>
      <p:sp>
        <p:nvSpPr>
          <p:cNvPr id="12364" name="object 76"/>
          <p:cNvSpPr>
            <a:spLocks/>
          </p:cNvSpPr>
          <p:nvPr/>
        </p:nvSpPr>
        <p:spPr bwMode="auto">
          <a:xfrm>
            <a:off x="6086475" y="5368925"/>
            <a:ext cx="146050" cy="119063"/>
          </a:xfrm>
          <a:custGeom>
            <a:avLst/>
            <a:gdLst>
              <a:gd name="T0" fmla="*/ 64862 w 145414"/>
              <a:gd name="T1" fmla="*/ 0 h 119379"/>
              <a:gd name="T2" fmla="*/ 159229 w 145414"/>
              <a:gd name="T3" fmla="*/ 0 h 119379"/>
              <a:gd name="T4" fmla="*/ 134456 w 145414"/>
              <a:gd name="T5" fmla="*/ 62945 h 119379"/>
              <a:gd name="T6" fmla="*/ 145174 w 145414"/>
              <a:gd name="T7" fmla="*/ 62945 h 119379"/>
              <a:gd name="T8" fmla="*/ 125688 w 145414"/>
              <a:gd name="T9" fmla="*/ 112436 h 119379"/>
              <a:gd name="T10" fmla="*/ 98824 w 145414"/>
              <a:gd name="T11" fmla="*/ 112436 h 119379"/>
              <a:gd name="T12" fmla="*/ 108573 w 145414"/>
              <a:gd name="T13" fmla="*/ 87450 h 119379"/>
              <a:gd name="T14" fmla="*/ 36884 w 145414"/>
              <a:gd name="T15" fmla="*/ 87450 h 119379"/>
              <a:gd name="T16" fmla="*/ 27005 w 145414"/>
              <a:gd name="T17" fmla="*/ 112436 h 119379"/>
              <a:gd name="T18" fmla="*/ 0 w 145414"/>
              <a:gd name="T19" fmla="*/ 112436 h 119379"/>
              <a:gd name="T20" fmla="*/ 19486 w 145414"/>
              <a:gd name="T21" fmla="*/ 62945 h 119379"/>
              <a:gd name="T22" fmla="*/ 29368 w 145414"/>
              <a:gd name="T23" fmla="*/ 62945 h 119379"/>
              <a:gd name="T24" fmla="*/ 37513 w 145414"/>
              <a:gd name="T25" fmla="*/ 54095 h 119379"/>
              <a:gd name="T26" fmla="*/ 44835 w 145414"/>
              <a:gd name="T27" fmla="*/ 43950 h 119379"/>
              <a:gd name="T28" fmla="*/ 51352 w 145414"/>
              <a:gd name="T29" fmla="*/ 32521 h 119379"/>
              <a:gd name="T30" fmla="*/ 57069 w 145414"/>
              <a:gd name="T31" fmla="*/ 19821 h 119379"/>
              <a:gd name="T32" fmla="*/ 64862 w 145414"/>
              <a:gd name="T33" fmla="*/ 0 h 1193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414"/>
              <a:gd name="T52" fmla="*/ 0 h 119379"/>
              <a:gd name="T53" fmla="*/ 145414 w 145414"/>
              <a:gd name="T54" fmla="*/ 119379 h 1193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414" h="119379">
                <a:moveTo>
                  <a:pt x="59182" y="0"/>
                </a:moveTo>
                <a:lnTo>
                  <a:pt x="145287" y="0"/>
                </a:lnTo>
                <a:lnTo>
                  <a:pt x="122682" y="66548"/>
                </a:lnTo>
                <a:lnTo>
                  <a:pt x="132461" y="66548"/>
                </a:lnTo>
                <a:lnTo>
                  <a:pt x="114681" y="118872"/>
                </a:lnTo>
                <a:lnTo>
                  <a:pt x="90170" y="118872"/>
                </a:lnTo>
                <a:lnTo>
                  <a:pt x="99060" y="92456"/>
                </a:lnTo>
                <a:lnTo>
                  <a:pt x="33655" y="92456"/>
                </a:lnTo>
                <a:lnTo>
                  <a:pt x="24637" y="118872"/>
                </a:lnTo>
                <a:lnTo>
                  <a:pt x="0" y="118872"/>
                </a:lnTo>
                <a:lnTo>
                  <a:pt x="17780" y="66548"/>
                </a:lnTo>
                <a:lnTo>
                  <a:pt x="26797" y="66548"/>
                </a:lnTo>
                <a:lnTo>
                  <a:pt x="34228" y="57191"/>
                </a:lnTo>
                <a:lnTo>
                  <a:pt x="40909" y="46466"/>
                </a:lnTo>
                <a:lnTo>
                  <a:pt x="46853" y="34383"/>
                </a:lnTo>
                <a:lnTo>
                  <a:pt x="52070" y="20955"/>
                </a:lnTo>
                <a:lnTo>
                  <a:pt x="59182" y="0"/>
                </a:lnTo>
                <a:close/>
              </a:path>
            </a:pathLst>
          </a:custGeom>
          <a:noFill/>
          <a:ln w="10667">
            <a:solidFill>
              <a:srgbClr val="7C7C7C"/>
            </a:solidFill>
            <a:round/>
            <a:headEnd/>
            <a:tailEnd/>
          </a:ln>
        </p:spPr>
        <p:txBody>
          <a:bodyPr lIns="0" tIns="0" rIns="0" bIns="0"/>
          <a:lstStyle/>
          <a:p>
            <a:endParaRPr lang="ru-RU"/>
          </a:p>
        </p:txBody>
      </p:sp>
      <p:sp>
        <p:nvSpPr>
          <p:cNvPr id="12365" name="object 77"/>
          <p:cNvSpPr>
            <a:spLocks/>
          </p:cNvSpPr>
          <p:nvPr/>
        </p:nvSpPr>
        <p:spPr bwMode="auto">
          <a:xfrm>
            <a:off x="6475413" y="5367338"/>
            <a:ext cx="114300" cy="96837"/>
          </a:xfrm>
          <a:custGeom>
            <a:avLst/>
            <a:gdLst>
              <a:gd name="T0" fmla="*/ 80788 w 113665"/>
              <a:gd name="T1" fmla="*/ 0 h 97154"/>
              <a:gd name="T2" fmla="*/ 125187 w 113665"/>
              <a:gd name="T3" fmla="*/ 14821 h 97154"/>
              <a:gd name="T4" fmla="*/ 127347 w 113665"/>
              <a:gd name="T5" fmla="*/ 27672 h 97154"/>
              <a:gd name="T6" fmla="*/ 126773 w 113665"/>
              <a:gd name="T7" fmla="*/ 34209 h 97154"/>
              <a:gd name="T8" fmla="*/ 125049 w 113665"/>
              <a:gd name="T9" fmla="*/ 41546 h 97154"/>
              <a:gd name="T10" fmla="*/ 122188 w 113665"/>
              <a:gd name="T11" fmla="*/ 49683 h 97154"/>
              <a:gd name="T12" fmla="*/ 120617 w 113665"/>
              <a:gd name="T13" fmla="*/ 53359 h 97154"/>
              <a:gd name="T14" fmla="*/ 40814 w 113665"/>
              <a:gd name="T15" fmla="*/ 53359 h 97154"/>
              <a:gd name="T16" fmla="*/ 39244 w 113665"/>
              <a:gd name="T17" fmla="*/ 58695 h 97154"/>
              <a:gd name="T18" fmla="*/ 39387 w 113665"/>
              <a:gd name="T19" fmla="*/ 62607 h 97154"/>
              <a:gd name="T20" fmla="*/ 41100 w 113665"/>
              <a:gd name="T21" fmla="*/ 65217 h 97154"/>
              <a:gd name="T22" fmla="*/ 43384 w 113665"/>
              <a:gd name="T23" fmla="*/ 69011 h 97154"/>
              <a:gd name="T24" fmla="*/ 47667 w 113665"/>
              <a:gd name="T25" fmla="*/ 70908 h 97154"/>
              <a:gd name="T26" fmla="*/ 53804 w 113665"/>
              <a:gd name="T27" fmla="*/ 70908 h 97154"/>
              <a:gd name="T28" fmla="*/ 57802 w 113665"/>
              <a:gd name="T29" fmla="*/ 70908 h 97154"/>
              <a:gd name="T30" fmla="*/ 75220 w 113665"/>
              <a:gd name="T31" fmla="*/ 62963 h 97154"/>
              <a:gd name="T32" fmla="*/ 113194 w 113665"/>
              <a:gd name="T33" fmla="*/ 65927 h 97154"/>
              <a:gd name="T34" fmla="*/ 75754 w 113665"/>
              <a:gd name="T35" fmla="*/ 87085 h 97154"/>
              <a:gd name="T36" fmla="*/ 45097 w 113665"/>
              <a:gd name="T37" fmla="*/ 90241 h 97154"/>
              <a:gd name="T38" fmla="*/ 35404 w 113665"/>
              <a:gd name="T39" fmla="*/ 89951 h 97154"/>
              <a:gd name="T40" fmla="*/ 0 w 113665"/>
              <a:gd name="T41" fmla="*/ 64588 h 97154"/>
              <a:gd name="T42" fmla="*/ 33 w 113665"/>
              <a:gd name="T43" fmla="*/ 58619 h 97154"/>
              <a:gd name="T44" fmla="*/ 22947 w 113665"/>
              <a:gd name="T45" fmla="*/ 19283 h 97154"/>
              <a:gd name="T46" fmla="*/ 67490 w 113665"/>
              <a:gd name="T47" fmla="*/ 790 h 97154"/>
              <a:gd name="T48" fmla="*/ 80788 w 113665"/>
              <a:gd name="T49" fmla="*/ 0 h 97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665"/>
              <a:gd name="T76" fmla="*/ 0 h 97154"/>
              <a:gd name="T77" fmla="*/ 113665 w 113665"/>
              <a:gd name="T78" fmla="*/ 97154 h 97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665" h="97154">
                <a:moveTo>
                  <a:pt x="71868" y="0"/>
                </a:moveTo>
                <a:lnTo>
                  <a:pt x="111365" y="15874"/>
                </a:lnTo>
                <a:lnTo>
                  <a:pt x="113287" y="29638"/>
                </a:lnTo>
                <a:lnTo>
                  <a:pt x="112777" y="36639"/>
                </a:lnTo>
                <a:lnTo>
                  <a:pt x="111244" y="44497"/>
                </a:lnTo>
                <a:lnTo>
                  <a:pt x="108698" y="53212"/>
                </a:lnTo>
                <a:lnTo>
                  <a:pt x="107301" y="57149"/>
                </a:lnTo>
                <a:lnTo>
                  <a:pt x="36308" y="57149"/>
                </a:lnTo>
                <a:lnTo>
                  <a:pt x="34911" y="62864"/>
                </a:lnTo>
                <a:lnTo>
                  <a:pt x="35038" y="67055"/>
                </a:lnTo>
                <a:lnTo>
                  <a:pt x="36562" y="69849"/>
                </a:lnTo>
                <a:lnTo>
                  <a:pt x="38594" y="73913"/>
                </a:lnTo>
                <a:lnTo>
                  <a:pt x="42404" y="75945"/>
                </a:lnTo>
                <a:lnTo>
                  <a:pt x="47865" y="75945"/>
                </a:lnTo>
                <a:lnTo>
                  <a:pt x="51421" y="75945"/>
                </a:lnTo>
                <a:lnTo>
                  <a:pt x="66915" y="67436"/>
                </a:lnTo>
                <a:lnTo>
                  <a:pt x="100697" y="70611"/>
                </a:lnTo>
                <a:lnTo>
                  <a:pt x="67389" y="93271"/>
                </a:lnTo>
                <a:lnTo>
                  <a:pt x="40118" y="96646"/>
                </a:lnTo>
                <a:lnTo>
                  <a:pt x="31495" y="96335"/>
                </a:lnTo>
                <a:lnTo>
                  <a:pt x="0" y="69177"/>
                </a:lnTo>
                <a:lnTo>
                  <a:pt x="33" y="62785"/>
                </a:lnTo>
                <a:lnTo>
                  <a:pt x="20413" y="20653"/>
                </a:lnTo>
                <a:lnTo>
                  <a:pt x="60035" y="853"/>
                </a:lnTo>
                <a:lnTo>
                  <a:pt x="71868" y="0"/>
                </a:lnTo>
                <a:close/>
              </a:path>
            </a:pathLst>
          </a:custGeom>
          <a:noFill/>
          <a:ln w="10668">
            <a:solidFill>
              <a:srgbClr val="7C7C7C"/>
            </a:solidFill>
            <a:round/>
            <a:headEnd/>
            <a:tailEnd/>
          </a:ln>
        </p:spPr>
        <p:txBody>
          <a:bodyPr lIns="0" tIns="0" rIns="0" bIns="0"/>
          <a:lstStyle/>
          <a:p>
            <a:endParaRPr lang="ru-RU"/>
          </a:p>
        </p:txBody>
      </p:sp>
      <p:sp>
        <p:nvSpPr>
          <p:cNvPr id="12366" name="object 78"/>
          <p:cNvSpPr>
            <a:spLocks/>
          </p:cNvSpPr>
          <p:nvPr/>
        </p:nvSpPr>
        <p:spPr bwMode="auto">
          <a:xfrm>
            <a:off x="6230938" y="5367338"/>
            <a:ext cx="112712" cy="96837"/>
          </a:xfrm>
          <a:custGeom>
            <a:avLst/>
            <a:gdLst>
              <a:gd name="T0" fmla="*/ 60231 w 113664"/>
              <a:gd name="T1" fmla="*/ 0 h 97154"/>
              <a:gd name="T2" fmla="*/ 93336 w 113664"/>
              <a:gd name="T3" fmla="*/ 14821 h 97154"/>
              <a:gd name="T4" fmla="*/ 94945 w 113664"/>
              <a:gd name="T5" fmla="*/ 27672 h 97154"/>
              <a:gd name="T6" fmla="*/ 94515 w 113664"/>
              <a:gd name="T7" fmla="*/ 34209 h 97154"/>
              <a:gd name="T8" fmla="*/ 93234 w 113664"/>
              <a:gd name="T9" fmla="*/ 41546 h 97154"/>
              <a:gd name="T10" fmla="*/ 91100 w 113664"/>
              <a:gd name="T11" fmla="*/ 49683 h 97154"/>
              <a:gd name="T12" fmla="*/ 89929 w 113664"/>
              <a:gd name="T13" fmla="*/ 53359 h 97154"/>
              <a:gd name="T14" fmla="*/ 30428 w 113664"/>
              <a:gd name="T15" fmla="*/ 53359 h 97154"/>
              <a:gd name="T16" fmla="*/ 29259 w 113664"/>
              <a:gd name="T17" fmla="*/ 58695 h 97154"/>
              <a:gd name="T18" fmla="*/ 29365 w 113664"/>
              <a:gd name="T19" fmla="*/ 62607 h 97154"/>
              <a:gd name="T20" fmla="*/ 30642 w 113664"/>
              <a:gd name="T21" fmla="*/ 65217 h 97154"/>
              <a:gd name="T22" fmla="*/ 32345 w 113664"/>
              <a:gd name="T23" fmla="*/ 69011 h 97154"/>
              <a:gd name="T24" fmla="*/ 35539 w 113664"/>
              <a:gd name="T25" fmla="*/ 70908 h 97154"/>
              <a:gd name="T26" fmla="*/ 40116 w 113664"/>
              <a:gd name="T27" fmla="*/ 70908 h 97154"/>
              <a:gd name="T28" fmla="*/ 43097 w 113664"/>
              <a:gd name="T29" fmla="*/ 70908 h 97154"/>
              <a:gd name="T30" fmla="*/ 56081 w 113664"/>
              <a:gd name="T31" fmla="*/ 62963 h 97154"/>
              <a:gd name="T32" fmla="*/ 84394 w 113664"/>
              <a:gd name="T33" fmla="*/ 65927 h 97154"/>
              <a:gd name="T34" fmla="*/ 56478 w 113664"/>
              <a:gd name="T35" fmla="*/ 87085 h 97154"/>
              <a:gd name="T36" fmla="*/ 33623 w 113664"/>
              <a:gd name="T37" fmla="*/ 90241 h 97154"/>
              <a:gd name="T38" fmla="*/ 26395 w 113664"/>
              <a:gd name="T39" fmla="*/ 89951 h 97154"/>
              <a:gd name="T40" fmla="*/ 0 w 113664"/>
              <a:gd name="T41" fmla="*/ 64588 h 97154"/>
              <a:gd name="T42" fmla="*/ 33 w 113664"/>
              <a:gd name="T43" fmla="*/ 58619 h 97154"/>
              <a:gd name="T44" fmla="*/ 17108 w 113664"/>
              <a:gd name="T45" fmla="*/ 19283 h 97154"/>
              <a:gd name="T46" fmla="*/ 50315 w 113664"/>
              <a:gd name="T47" fmla="*/ 790 h 97154"/>
              <a:gd name="T48" fmla="*/ 60231 w 113664"/>
              <a:gd name="T49" fmla="*/ 0 h 97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664"/>
              <a:gd name="T76" fmla="*/ 0 h 97154"/>
              <a:gd name="T77" fmla="*/ 113664 w 113664"/>
              <a:gd name="T78" fmla="*/ 97154 h 97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664" h="97154">
                <a:moveTo>
                  <a:pt x="71868" y="0"/>
                </a:moveTo>
                <a:lnTo>
                  <a:pt x="111365" y="15874"/>
                </a:lnTo>
                <a:lnTo>
                  <a:pt x="113287" y="29638"/>
                </a:lnTo>
                <a:lnTo>
                  <a:pt x="112777" y="36639"/>
                </a:lnTo>
                <a:lnTo>
                  <a:pt x="111244" y="44497"/>
                </a:lnTo>
                <a:lnTo>
                  <a:pt x="108698" y="53212"/>
                </a:lnTo>
                <a:lnTo>
                  <a:pt x="107301" y="57149"/>
                </a:lnTo>
                <a:lnTo>
                  <a:pt x="36308" y="57149"/>
                </a:lnTo>
                <a:lnTo>
                  <a:pt x="34911" y="62864"/>
                </a:lnTo>
                <a:lnTo>
                  <a:pt x="35038" y="67055"/>
                </a:lnTo>
                <a:lnTo>
                  <a:pt x="36562" y="69849"/>
                </a:lnTo>
                <a:lnTo>
                  <a:pt x="38594" y="73913"/>
                </a:lnTo>
                <a:lnTo>
                  <a:pt x="42404" y="75945"/>
                </a:lnTo>
                <a:lnTo>
                  <a:pt x="47865" y="75945"/>
                </a:lnTo>
                <a:lnTo>
                  <a:pt x="51421" y="75945"/>
                </a:lnTo>
                <a:lnTo>
                  <a:pt x="66915" y="67436"/>
                </a:lnTo>
                <a:lnTo>
                  <a:pt x="100697" y="70611"/>
                </a:lnTo>
                <a:lnTo>
                  <a:pt x="67389" y="93271"/>
                </a:lnTo>
                <a:lnTo>
                  <a:pt x="40118" y="96646"/>
                </a:lnTo>
                <a:lnTo>
                  <a:pt x="31495" y="96335"/>
                </a:lnTo>
                <a:lnTo>
                  <a:pt x="0" y="69177"/>
                </a:lnTo>
                <a:lnTo>
                  <a:pt x="33" y="62785"/>
                </a:lnTo>
                <a:lnTo>
                  <a:pt x="20413" y="20653"/>
                </a:lnTo>
                <a:lnTo>
                  <a:pt x="60035" y="853"/>
                </a:lnTo>
                <a:lnTo>
                  <a:pt x="71868" y="0"/>
                </a:lnTo>
                <a:close/>
              </a:path>
            </a:pathLst>
          </a:custGeom>
          <a:noFill/>
          <a:ln w="10668">
            <a:solidFill>
              <a:srgbClr val="7C7C7C"/>
            </a:solidFill>
            <a:round/>
            <a:headEnd/>
            <a:tailEnd/>
          </a:ln>
        </p:spPr>
        <p:txBody>
          <a:bodyPr lIns="0" tIns="0" rIns="0" bIns="0"/>
          <a:lstStyle/>
          <a:p>
            <a:endParaRPr lang="ru-RU"/>
          </a:p>
        </p:txBody>
      </p:sp>
      <p:sp>
        <p:nvSpPr>
          <p:cNvPr id="12367" name="object 79"/>
          <p:cNvSpPr>
            <a:spLocks noChangeArrowheads="1"/>
          </p:cNvSpPr>
          <p:nvPr/>
        </p:nvSpPr>
        <p:spPr bwMode="auto">
          <a:xfrm>
            <a:off x="6081713" y="5575300"/>
            <a:ext cx="1098550" cy="320675"/>
          </a:xfrm>
          <a:prstGeom prst="rect">
            <a:avLst/>
          </a:prstGeom>
          <a:blipFill dpi="0" rotWithShape="1">
            <a:blip r:embed="rId5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68" name="object 80"/>
          <p:cNvSpPr>
            <a:spLocks noChangeArrowheads="1"/>
          </p:cNvSpPr>
          <p:nvPr/>
        </p:nvSpPr>
        <p:spPr bwMode="auto">
          <a:xfrm>
            <a:off x="6088063" y="5965825"/>
            <a:ext cx="2303462" cy="819150"/>
          </a:xfrm>
          <a:prstGeom prst="rect">
            <a:avLst/>
          </a:prstGeom>
          <a:blipFill dpi="0" rotWithShape="1">
            <a:blip r:embed="rId5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69" name="object 81"/>
          <p:cNvSpPr>
            <a:spLocks noChangeArrowheads="1"/>
          </p:cNvSpPr>
          <p:nvPr/>
        </p:nvSpPr>
        <p:spPr bwMode="auto">
          <a:xfrm>
            <a:off x="7796213" y="3562350"/>
            <a:ext cx="701675" cy="920750"/>
          </a:xfrm>
          <a:prstGeom prst="rect">
            <a:avLst/>
          </a:prstGeom>
          <a:blipFill dpi="0" rotWithShape="1">
            <a:blip r:embed="rId5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70" name="object 82"/>
          <p:cNvSpPr>
            <a:spLocks/>
          </p:cNvSpPr>
          <p:nvPr/>
        </p:nvSpPr>
        <p:spPr bwMode="auto">
          <a:xfrm>
            <a:off x="7812088" y="2682875"/>
            <a:ext cx="671512" cy="890588"/>
          </a:xfrm>
          <a:custGeom>
            <a:avLst/>
            <a:gdLst>
              <a:gd name="T0" fmla="*/ 619138 w 671195"/>
              <a:gd name="T1" fmla="*/ 0 h 890904"/>
              <a:gd name="T2" fmla="*/ 58225 w 671195"/>
              <a:gd name="T3" fmla="*/ 0 h 890904"/>
              <a:gd name="T4" fmla="*/ 35557 w 671195"/>
              <a:gd name="T5" fmla="*/ 4484 h 890904"/>
              <a:gd name="T6" fmla="*/ 17043 w 671195"/>
              <a:gd name="T7" fmla="*/ 16749 h 890904"/>
              <a:gd name="T8" fmla="*/ 4568 w 671195"/>
              <a:gd name="T9" fmla="*/ 34948 h 890904"/>
              <a:gd name="T10" fmla="*/ 0 w 671195"/>
              <a:gd name="T11" fmla="*/ 57238 h 890904"/>
              <a:gd name="T12" fmla="*/ 0 w 671195"/>
              <a:gd name="T13" fmla="*/ 827063 h 890904"/>
              <a:gd name="T14" fmla="*/ 4568 w 671195"/>
              <a:gd name="T15" fmla="*/ 849353 h 890904"/>
              <a:gd name="T16" fmla="*/ 17043 w 671195"/>
              <a:gd name="T17" fmla="*/ 867542 h 890904"/>
              <a:gd name="T18" fmla="*/ 35557 w 671195"/>
              <a:gd name="T19" fmla="*/ 879799 h 890904"/>
              <a:gd name="T20" fmla="*/ 58225 w 671195"/>
              <a:gd name="T21" fmla="*/ 884291 h 890904"/>
              <a:gd name="T22" fmla="*/ 619138 w 671195"/>
              <a:gd name="T23" fmla="*/ 884291 h 890904"/>
              <a:gd name="T24" fmla="*/ 641819 w 671195"/>
              <a:gd name="T25" fmla="*/ 879799 h 890904"/>
              <a:gd name="T26" fmla="*/ 660327 w 671195"/>
              <a:gd name="T27" fmla="*/ 867542 h 890904"/>
              <a:gd name="T28" fmla="*/ 672799 w 671195"/>
              <a:gd name="T29" fmla="*/ 849353 h 890904"/>
              <a:gd name="T30" fmla="*/ 677371 w 671195"/>
              <a:gd name="T31" fmla="*/ 827063 h 890904"/>
              <a:gd name="T32" fmla="*/ 677371 w 671195"/>
              <a:gd name="T33" fmla="*/ 57238 h 890904"/>
              <a:gd name="T34" fmla="*/ 672799 w 671195"/>
              <a:gd name="T35" fmla="*/ 34948 h 890904"/>
              <a:gd name="T36" fmla="*/ 660327 w 671195"/>
              <a:gd name="T37" fmla="*/ 16749 h 890904"/>
              <a:gd name="T38" fmla="*/ 641819 w 671195"/>
              <a:gd name="T39" fmla="*/ 4484 h 890904"/>
              <a:gd name="T40" fmla="*/ 619138 w 671195"/>
              <a:gd name="T41" fmla="*/ 0 h 8909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1195"/>
              <a:gd name="T64" fmla="*/ 0 h 890904"/>
              <a:gd name="T65" fmla="*/ 671195 w 671195"/>
              <a:gd name="T66" fmla="*/ 890904 h 8909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1195" h="890904">
                <a:moveTo>
                  <a:pt x="613028" y="0"/>
                </a:moveTo>
                <a:lnTo>
                  <a:pt x="57658" y="0"/>
                </a:lnTo>
                <a:lnTo>
                  <a:pt x="35200" y="4526"/>
                </a:lnTo>
                <a:lnTo>
                  <a:pt x="16875" y="16875"/>
                </a:lnTo>
                <a:lnTo>
                  <a:pt x="4526" y="35200"/>
                </a:lnTo>
                <a:lnTo>
                  <a:pt x="0" y="57658"/>
                </a:lnTo>
                <a:lnTo>
                  <a:pt x="0" y="833247"/>
                </a:lnTo>
                <a:lnTo>
                  <a:pt x="4526" y="855704"/>
                </a:lnTo>
                <a:lnTo>
                  <a:pt x="16875" y="874029"/>
                </a:lnTo>
                <a:lnTo>
                  <a:pt x="35200" y="886378"/>
                </a:lnTo>
                <a:lnTo>
                  <a:pt x="57658" y="890904"/>
                </a:lnTo>
                <a:lnTo>
                  <a:pt x="613028" y="890904"/>
                </a:lnTo>
                <a:lnTo>
                  <a:pt x="635486" y="886378"/>
                </a:lnTo>
                <a:lnTo>
                  <a:pt x="653811" y="874029"/>
                </a:lnTo>
                <a:lnTo>
                  <a:pt x="666160" y="855704"/>
                </a:lnTo>
                <a:lnTo>
                  <a:pt x="670687" y="833247"/>
                </a:lnTo>
                <a:lnTo>
                  <a:pt x="670687" y="57658"/>
                </a:lnTo>
                <a:lnTo>
                  <a:pt x="666160" y="35200"/>
                </a:lnTo>
                <a:lnTo>
                  <a:pt x="653811" y="16875"/>
                </a:lnTo>
                <a:lnTo>
                  <a:pt x="635486" y="4526"/>
                </a:lnTo>
                <a:lnTo>
                  <a:pt x="613028" y="0"/>
                </a:lnTo>
                <a:close/>
              </a:path>
            </a:pathLst>
          </a:custGeom>
          <a:solidFill>
            <a:srgbClr val="ECECEC"/>
          </a:solidFill>
          <a:ln w="9525">
            <a:noFill/>
            <a:round/>
            <a:headEnd/>
            <a:tailEnd/>
          </a:ln>
        </p:spPr>
        <p:txBody>
          <a:bodyPr lIns="0" tIns="0" rIns="0" bIns="0"/>
          <a:lstStyle/>
          <a:p>
            <a:endParaRPr lang="ru-RU"/>
          </a:p>
        </p:txBody>
      </p:sp>
      <p:sp>
        <p:nvSpPr>
          <p:cNvPr id="12371" name="object 83"/>
          <p:cNvSpPr>
            <a:spLocks noChangeArrowheads="1"/>
          </p:cNvSpPr>
          <p:nvPr/>
        </p:nvSpPr>
        <p:spPr bwMode="auto">
          <a:xfrm>
            <a:off x="7812088" y="2682875"/>
            <a:ext cx="671512" cy="890588"/>
          </a:xfrm>
          <a:prstGeom prst="rect">
            <a:avLst/>
          </a:prstGeom>
          <a:blipFill dpi="0" rotWithShape="1">
            <a:blip r:embed="rId5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72" name="object 84"/>
          <p:cNvSpPr>
            <a:spLocks noChangeArrowheads="1"/>
          </p:cNvSpPr>
          <p:nvPr/>
        </p:nvSpPr>
        <p:spPr bwMode="auto">
          <a:xfrm>
            <a:off x="7623175" y="3697288"/>
            <a:ext cx="838200" cy="695325"/>
          </a:xfrm>
          <a:prstGeom prst="rect">
            <a:avLst/>
          </a:prstGeom>
          <a:blipFill dpi="0" rotWithShape="1">
            <a:blip r:embed="rId5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73" name="object 85"/>
          <p:cNvSpPr>
            <a:spLocks noChangeArrowheads="1"/>
          </p:cNvSpPr>
          <p:nvPr/>
        </p:nvSpPr>
        <p:spPr bwMode="auto">
          <a:xfrm>
            <a:off x="7489825" y="6040438"/>
            <a:ext cx="1058863" cy="781050"/>
          </a:xfrm>
          <a:prstGeom prst="rect">
            <a:avLst/>
          </a:prstGeom>
          <a:blipFill dpi="0" rotWithShape="1">
            <a:blip r:embed="rId5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2374" name="object 86"/>
          <p:cNvSpPr>
            <a:spLocks/>
          </p:cNvSpPr>
          <p:nvPr/>
        </p:nvSpPr>
        <p:spPr bwMode="auto">
          <a:xfrm>
            <a:off x="7505700" y="5300663"/>
            <a:ext cx="1027113" cy="750887"/>
          </a:xfrm>
          <a:custGeom>
            <a:avLst/>
            <a:gdLst>
              <a:gd name="T0" fmla="*/ 980465 w 1026159"/>
              <a:gd name="T1" fmla="*/ 0 h 749935"/>
              <a:gd name="T2" fmla="*/ 65658 w 1026159"/>
              <a:gd name="T3" fmla="*/ 0 h 749935"/>
              <a:gd name="T4" fmla="*/ 40103 w 1026159"/>
              <a:gd name="T5" fmla="*/ 5196 h 749935"/>
              <a:gd name="T6" fmla="*/ 19237 w 1026159"/>
              <a:gd name="T7" fmla="*/ 19365 h 749935"/>
              <a:gd name="T8" fmla="*/ 5165 w 1026159"/>
              <a:gd name="T9" fmla="*/ 40387 h 749935"/>
              <a:gd name="T10" fmla="*/ 0 w 1026159"/>
              <a:gd name="T11" fmla="*/ 66127 h 749935"/>
              <a:gd name="T12" fmla="*/ 0 w 1026159"/>
              <a:gd name="T13" fmla="*/ 703807 h 749935"/>
              <a:gd name="T14" fmla="*/ 5165 w 1026159"/>
              <a:gd name="T15" fmla="*/ 729564 h 749935"/>
              <a:gd name="T16" fmla="*/ 19237 w 1026159"/>
              <a:gd name="T17" fmla="*/ 750595 h 749935"/>
              <a:gd name="T18" fmla="*/ 40103 w 1026159"/>
              <a:gd name="T19" fmla="*/ 764775 h 749935"/>
              <a:gd name="T20" fmla="*/ 65658 w 1026159"/>
              <a:gd name="T21" fmla="*/ 769973 h 749935"/>
              <a:gd name="T22" fmla="*/ 980465 w 1026159"/>
              <a:gd name="T23" fmla="*/ 769973 h 749935"/>
              <a:gd name="T24" fmla="*/ 1006042 w 1026159"/>
              <a:gd name="T25" fmla="*/ 764775 h 749935"/>
              <a:gd name="T26" fmla="*/ 1026956 w 1026159"/>
              <a:gd name="T27" fmla="*/ 750595 h 749935"/>
              <a:gd name="T28" fmla="*/ 1041071 w 1026159"/>
              <a:gd name="T29" fmla="*/ 729564 h 749935"/>
              <a:gd name="T30" fmla="*/ 1046252 w 1026159"/>
              <a:gd name="T31" fmla="*/ 703807 h 749935"/>
              <a:gd name="T32" fmla="*/ 1046252 w 1026159"/>
              <a:gd name="T33" fmla="*/ 66127 h 749935"/>
              <a:gd name="T34" fmla="*/ 1041071 w 1026159"/>
              <a:gd name="T35" fmla="*/ 40387 h 749935"/>
              <a:gd name="T36" fmla="*/ 1026956 w 1026159"/>
              <a:gd name="T37" fmla="*/ 19365 h 749935"/>
              <a:gd name="T38" fmla="*/ 1006042 w 1026159"/>
              <a:gd name="T39" fmla="*/ 5196 h 749935"/>
              <a:gd name="T40" fmla="*/ 980465 w 1026159"/>
              <a:gd name="T41" fmla="*/ 0 h 7499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6159"/>
              <a:gd name="T64" fmla="*/ 0 h 749935"/>
              <a:gd name="T65" fmla="*/ 1026159 w 1026159"/>
              <a:gd name="T66" fmla="*/ 749935 h 7499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6159" h="749935">
                <a:moveTo>
                  <a:pt x="961517" y="0"/>
                </a:moveTo>
                <a:lnTo>
                  <a:pt x="64389" y="0"/>
                </a:lnTo>
                <a:lnTo>
                  <a:pt x="39326" y="5060"/>
                </a:lnTo>
                <a:lnTo>
                  <a:pt x="18859" y="18859"/>
                </a:lnTo>
                <a:lnTo>
                  <a:pt x="5060" y="39326"/>
                </a:lnTo>
                <a:lnTo>
                  <a:pt x="0" y="64388"/>
                </a:lnTo>
                <a:lnTo>
                  <a:pt x="0" y="685304"/>
                </a:lnTo>
                <a:lnTo>
                  <a:pt x="5060" y="710384"/>
                </a:lnTo>
                <a:lnTo>
                  <a:pt x="18859" y="730862"/>
                </a:lnTo>
                <a:lnTo>
                  <a:pt x="39326" y="744669"/>
                </a:lnTo>
                <a:lnTo>
                  <a:pt x="64389" y="749731"/>
                </a:lnTo>
                <a:lnTo>
                  <a:pt x="961517" y="749731"/>
                </a:lnTo>
                <a:lnTo>
                  <a:pt x="986599" y="744669"/>
                </a:lnTo>
                <a:lnTo>
                  <a:pt x="1007110" y="730862"/>
                </a:lnTo>
                <a:lnTo>
                  <a:pt x="1020953" y="710384"/>
                </a:lnTo>
                <a:lnTo>
                  <a:pt x="1026033" y="685304"/>
                </a:lnTo>
                <a:lnTo>
                  <a:pt x="1026033" y="64388"/>
                </a:lnTo>
                <a:lnTo>
                  <a:pt x="1020953" y="39326"/>
                </a:lnTo>
                <a:lnTo>
                  <a:pt x="1007110" y="18859"/>
                </a:lnTo>
                <a:lnTo>
                  <a:pt x="986599" y="5060"/>
                </a:lnTo>
                <a:lnTo>
                  <a:pt x="961517" y="0"/>
                </a:lnTo>
                <a:close/>
              </a:path>
            </a:pathLst>
          </a:custGeom>
          <a:solidFill>
            <a:srgbClr val="ECECEC"/>
          </a:solidFill>
          <a:ln w="9525">
            <a:noFill/>
            <a:round/>
            <a:headEnd/>
            <a:tailEnd/>
          </a:ln>
        </p:spPr>
        <p:txBody>
          <a:bodyPr lIns="0" tIns="0" rIns="0" bIns="0"/>
          <a:lstStyle/>
          <a:p>
            <a:endParaRPr lang="ru-RU"/>
          </a:p>
        </p:txBody>
      </p:sp>
      <p:sp>
        <p:nvSpPr>
          <p:cNvPr id="12375" name="object 87"/>
          <p:cNvSpPr>
            <a:spLocks noChangeArrowheads="1"/>
          </p:cNvSpPr>
          <p:nvPr/>
        </p:nvSpPr>
        <p:spPr bwMode="auto">
          <a:xfrm>
            <a:off x="7505700" y="5300663"/>
            <a:ext cx="1027113" cy="750887"/>
          </a:xfrm>
          <a:prstGeom prst="rect">
            <a:avLst/>
          </a:prstGeom>
          <a:blipFill dpi="0" rotWithShape="1">
            <a:blip r:embed="rId60" cstate="print"/>
            <a:srcRect/>
            <a:stretch>
              <a:fillRect/>
            </a:stretch>
          </a:blipFill>
          <a:ln w="9525">
            <a:noFill/>
            <a:miter lim="800000"/>
            <a:headEnd/>
            <a:tailEnd/>
          </a:ln>
        </p:spPr>
        <p:txBody>
          <a:bodyPr lIns="0" tIns="0" rIns="0" bIns="0"/>
          <a:lstStyle/>
          <a:p>
            <a:endParaRPr lang="ru-RU">
              <a:latin typeface="Calibri" pitchFamily="34" charset="0"/>
            </a:endParaRPr>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2"/>
          <p:cNvSpPr txBox="1">
            <a:spLocks noChangeArrowheads="1"/>
          </p:cNvSpPr>
          <p:nvPr/>
        </p:nvSpPr>
        <p:spPr bwMode="auto">
          <a:xfrm>
            <a:off x="487363" y="711200"/>
            <a:ext cx="2574925" cy="298450"/>
          </a:xfrm>
          <a:prstGeom prst="rect">
            <a:avLst/>
          </a:prstGeom>
          <a:noFill/>
          <a:ln w="9525">
            <a:noFill/>
            <a:miter lim="800000"/>
            <a:headEnd/>
            <a:tailEnd/>
          </a:ln>
        </p:spPr>
        <p:txBody>
          <a:bodyPr lIns="0" tIns="12700" rIns="0" bIns="0">
            <a:spAutoFit/>
          </a:bodyPr>
          <a:lstStyle/>
          <a:p>
            <a:pPr marL="12700">
              <a:spcBef>
                <a:spcPts val="100"/>
              </a:spcBef>
            </a:pPr>
            <a:r>
              <a:rPr lang="ru-RU" b="1">
                <a:latin typeface="Constantia" pitchFamily="18" charset="0"/>
              </a:rPr>
              <a:t>Бюджетный процесс –</a:t>
            </a:r>
            <a:endParaRPr lang="ru-RU">
              <a:latin typeface="Constantia" pitchFamily="18" charset="0"/>
            </a:endParaRPr>
          </a:p>
        </p:txBody>
      </p:sp>
      <p:sp>
        <p:nvSpPr>
          <p:cNvPr id="13315" name="object 3"/>
          <p:cNvSpPr>
            <a:spLocks noGrp="1"/>
          </p:cNvSpPr>
          <p:nvPr>
            <p:ph type="title"/>
          </p:nvPr>
        </p:nvSpPr>
        <p:spPr>
          <a:xfrm>
            <a:off x="3198813" y="711200"/>
            <a:ext cx="5716587" cy="298450"/>
          </a:xfrm>
        </p:spPr>
        <p:txBody>
          <a:bodyPr tIns="12700"/>
          <a:lstStyle/>
          <a:p>
            <a:pPr marL="12700" eaLnBrk="1" hangingPunct="1">
              <a:spcBef>
                <a:spcPts val="100"/>
              </a:spcBef>
            </a:pPr>
            <a:r>
              <a:rPr lang="ru-RU" sz="1800" i="1" smtClean="0">
                <a:latin typeface="Constantia" pitchFamily="18" charset="0"/>
                <a:ea typeface="Constantia" pitchFamily="18" charset="0"/>
                <a:cs typeface="Constantia" pitchFamily="18" charset="0"/>
              </a:rPr>
              <a:t>ежегодное формирование и исполнение бюджета</a:t>
            </a:r>
            <a:endParaRPr lang="ru-RU" sz="1800" smtClean="0">
              <a:latin typeface="Constantia" pitchFamily="18" charset="0"/>
              <a:ea typeface="Constantia" pitchFamily="18" charset="0"/>
              <a:cs typeface="Constantia" pitchFamily="18" charset="0"/>
            </a:endParaRPr>
          </a:p>
        </p:txBody>
      </p:sp>
      <p:sp>
        <p:nvSpPr>
          <p:cNvPr id="13316" name="object 4"/>
          <p:cNvSpPr>
            <a:spLocks noChangeArrowheads="1"/>
          </p:cNvSpPr>
          <p:nvPr/>
        </p:nvSpPr>
        <p:spPr bwMode="auto">
          <a:xfrm>
            <a:off x="927100" y="1704975"/>
            <a:ext cx="4016375" cy="21590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17" name="object 5"/>
          <p:cNvSpPr>
            <a:spLocks noChangeArrowheads="1"/>
          </p:cNvSpPr>
          <p:nvPr/>
        </p:nvSpPr>
        <p:spPr bwMode="auto">
          <a:xfrm>
            <a:off x="1323975" y="2252663"/>
            <a:ext cx="4144963" cy="382587"/>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18" name="object 6"/>
          <p:cNvSpPr>
            <a:spLocks noChangeArrowheads="1"/>
          </p:cNvSpPr>
          <p:nvPr/>
        </p:nvSpPr>
        <p:spPr bwMode="auto">
          <a:xfrm>
            <a:off x="1470025" y="2395538"/>
            <a:ext cx="3835400" cy="215900"/>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19" name="object 7"/>
          <p:cNvSpPr>
            <a:spLocks noChangeArrowheads="1"/>
          </p:cNvSpPr>
          <p:nvPr/>
        </p:nvSpPr>
        <p:spPr bwMode="auto">
          <a:xfrm>
            <a:off x="1757363" y="2900363"/>
            <a:ext cx="7070725" cy="382587"/>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20" name="object 8"/>
          <p:cNvSpPr>
            <a:spLocks noChangeArrowheads="1"/>
          </p:cNvSpPr>
          <p:nvPr/>
        </p:nvSpPr>
        <p:spPr bwMode="auto">
          <a:xfrm>
            <a:off x="1906588" y="3043238"/>
            <a:ext cx="6757987" cy="215900"/>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21" name="object 9"/>
          <p:cNvSpPr>
            <a:spLocks noChangeArrowheads="1"/>
          </p:cNvSpPr>
          <p:nvPr/>
        </p:nvSpPr>
        <p:spPr bwMode="auto">
          <a:xfrm>
            <a:off x="2333625" y="3598863"/>
            <a:ext cx="6810375" cy="382587"/>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22" name="object 10"/>
          <p:cNvSpPr>
            <a:spLocks noChangeArrowheads="1"/>
          </p:cNvSpPr>
          <p:nvPr/>
        </p:nvSpPr>
        <p:spPr bwMode="auto">
          <a:xfrm>
            <a:off x="2476500" y="3741738"/>
            <a:ext cx="6583363" cy="215900"/>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23" name="object 11"/>
          <p:cNvSpPr>
            <a:spLocks noChangeArrowheads="1"/>
          </p:cNvSpPr>
          <p:nvPr/>
        </p:nvSpPr>
        <p:spPr bwMode="auto">
          <a:xfrm>
            <a:off x="2873375" y="4267200"/>
            <a:ext cx="5162550" cy="382588"/>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24" name="object 12"/>
          <p:cNvSpPr>
            <a:spLocks noChangeArrowheads="1"/>
          </p:cNvSpPr>
          <p:nvPr/>
        </p:nvSpPr>
        <p:spPr bwMode="auto">
          <a:xfrm>
            <a:off x="3022600" y="4411663"/>
            <a:ext cx="4848225" cy="215900"/>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25" name="object 13"/>
          <p:cNvSpPr>
            <a:spLocks noChangeArrowheads="1"/>
          </p:cNvSpPr>
          <p:nvPr/>
        </p:nvSpPr>
        <p:spPr bwMode="auto">
          <a:xfrm>
            <a:off x="3411538" y="4976813"/>
            <a:ext cx="5267325" cy="382587"/>
          </a:xfrm>
          <a:prstGeom prst="rect">
            <a:avLst/>
          </a:prstGeom>
          <a:blipFill dpi="0" rotWithShape="1">
            <a:blip r:embed="rId1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3326" name="object 14"/>
          <p:cNvSpPr>
            <a:spLocks noChangeArrowheads="1"/>
          </p:cNvSpPr>
          <p:nvPr/>
        </p:nvSpPr>
        <p:spPr bwMode="auto">
          <a:xfrm>
            <a:off x="3560763" y="5121275"/>
            <a:ext cx="4954587" cy="215900"/>
          </a:xfrm>
          <a:prstGeom prst="rect">
            <a:avLst/>
          </a:prstGeom>
          <a:blipFill dpi="0" rotWithShape="1">
            <a:blip r:embed="rId12" cstate="print"/>
            <a:srcRect/>
            <a:stretch>
              <a:fillRect/>
            </a:stretch>
          </a:blipFill>
          <a:ln w="9525">
            <a:noFill/>
            <a:miter lim="800000"/>
            <a:headEnd/>
            <a:tailEnd/>
          </a:ln>
        </p:spPr>
        <p:txBody>
          <a:bodyPr lIns="0" tIns="0" rIns="0" bIns="0"/>
          <a:lstStyle/>
          <a:p>
            <a:endParaRPr lang="ru-RU">
              <a:latin typeface="Calibri" pitchFamily="34"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2"/>
          <p:cNvSpPr>
            <a:spLocks/>
          </p:cNvSpPr>
          <p:nvPr/>
        </p:nvSpPr>
        <p:spPr bwMode="auto">
          <a:xfrm>
            <a:off x="1687513" y="4953000"/>
            <a:ext cx="7456487" cy="488950"/>
          </a:xfrm>
          <a:custGeom>
            <a:avLst/>
            <a:gdLst>
              <a:gd name="T0" fmla="*/ 7449715 w 7456805"/>
              <a:gd name="T1" fmla="*/ 0 h 488314"/>
              <a:gd name="T2" fmla="*/ 0 w 7456805"/>
              <a:gd name="T3" fmla="*/ 297979 h 488314"/>
              <a:gd name="T4" fmla="*/ 7449715 w 7456805"/>
              <a:gd name="T5" fmla="*/ 501716 h 488314"/>
              <a:gd name="T6" fmla="*/ 7449715 w 7456805"/>
              <a:gd name="T7" fmla="*/ 0 h 488314"/>
              <a:gd name="T8" fmla="*/ 0 60000 65536"/>
              <a:gd name="T9" fmla="*/ 0 60000 65536"/>
              <a:gd name="T10" fmla="*/ 0 60000 65536"/>
              <a:gd name="T11" fmla="*/ 0 60000 65536"/>
              <a:gd name="T12" fmla="*/ 0 w 7456805"/>
              <a:gd name="T13" fmla="*/ 0 h 488314"/>
              <a:gd name="T14" fmla="*/ 7456805 w 7456805"/>
              <a:gd name="T15" fmla="*/ 488314 h 488314"/>
            </a:gdLst>
            <a:ahLst/>
            <a:cxnLst>
              <a:cxn ang="T8">
                <a:pos x="T0" y="T1"/>
              </a:cxn>
              <a:cxn ang="T9">
                <a:pos x="T2" y="T3"/>
              </a:cxn>
              <a:cxn ang="T10">
                <a:pos x="T4" y="T5"/>
              </a:cxn>
              <a:cxn ang="T11">
                <a:pos x="T6" y="T7"/>
              </a:cxn>
            </a:cxnLst>
            <a:rect l="T12" t="T13" r="T14" b="T15"/>
            <a:pathLst>
              <a:path w="7456805" h="488314">
                <a:moveTo>
                  <a:pt x="7456424" y="0"/>
                </a:moveTo>
                <a:lnTo>
                  <a:pt x="0" y="289941"/>
                </a:lnTo>
                <a:lnTo>
                  <a:pt x="7456424" y="488188"/>
                </a:lnTo>
                <a:lnTo>
                  <a:pt x="7456424" y="0"/>
                </a:lnTo>
                <a:close/>
              </a:path>
            </a:pathLst>
          </a:custGeom>
          <a:solidFill>
            <a:srgbClr val="B3CAB5">
              <a:alpha val="39999"/>
            </a:srgbClr>
          </a:solidFill>
          <a:ln w="9525">
            <a:noFill/>
            <a:round/>
            <a:headEnd/>
            <a:tailEnd/>
          </a:ln>
        </p:spPr>
        <p:txBody>
          <a:bodyPr lIns="0" tIns="0" rIns="0" bIns="0"/>
          <a:lstStyle/>
          <a:p>
            <a:endParaRPr lang="ru-RU"/>
          </a:p>
        </p:txBody>
      </p:sp>
      <p:sp>
        <p:nvSpPr>
          <p:cNvPr id="14339" name="object 3"/>
          <p:cNvSpPr>
            <a:spLocks/>
          </p:cNvSpPr>
          <p:nvPr/>
        </p:nvSpPr>
        <p:spPr bwMode="auto">
          <a:xfrm>
            <a:off x="111125" y="5237163"/>
            <a:ext cx="9032875" cy="788987"/>
          </a:xfrm>
          <a:custGeom>
            <a:avLst/>
            <a:gdLst>
              <a:gd name="T0" fmla="*/ 9032651 w 9032875"/>
              <a:gd name="T1" fmla="*/ 0 h 788670"/>
              <a:gd name="T2" fmla="*/ 0 w 9032875"/>
              <a:gd name="T3" fmla="*/ 0 h 788670"/>
              <a:gd name="T4" fmla="*/ 9032651 w 9032875"/>
              <a:gd name="T5" fmla="*/ 795353 h 788670"/>
              <a:gd name="T6" fmla="*/ 9032651 w 9032875"/>
              <a:gd name="T7" fmla="*/ 0 h 788670"/>
              <a:gd name="T8" fmla="*/ 0 60000 65536"/>
              <a:gd name="T9" fmla="*/ 0 60000 65536"/>
              <a:gd name="T10" fmla="*/ 0 60000 65536"/>
              <a:gd name="T11" fmla="*/ 0 60000 65536"/>
              <a:gd name="T12" fmla="*/ 0 w 9032875"/>
              <a:gd name="T13" fmla="*/ 0 h 788670"/>
              <a:gd name="T14" fmla="*/ 9032875 w 9032875"/>
              <a:gd name="T15" fmla="*/ 788670 h 788670"/>
            </a:gdLst>
            <a:ahLst/>
            <a:cxnLst>
              <a:cxn ang="T8">
                <a:pos x="T0" y="T1"/>
              </a:cxn>
              <a:cxn ang="T9">
                <a:pos x="T2" y="T3"/>
              </a:cxn>
              <a:cxn ang="T10">
                <a:pos x="T4" y="T5"/>
              </a:cxn>
              <a:cxn ang="T11">
                <a:pos x="T6" y="T7"/>
              </a:cxn>
            </a:cxnLst>
            <a:rect l="T12" t="T13" r="T14" b="T15"/>
            <a:pathLst>
              <a:path w="9032875" h="788670">
                <a:moveTo>
                  <a:pt x="9032652" y="0"/>
                </a:moveTo>
                <a:lnTo>
                  <a:pt x="0" y="0"/>
                </a:lnTo>
                <a:lnTo>
                  <a:pt x="9032652" y="788669"/>
                </a:lnTo>
                <a:lnTo>
                  <a:pt x="9032652" y="0"/>
                </a:lnTo>
                <a:close/>
              </a:path>
            </a:pathLst>
          </a:custGeom>
          <a:solidFill>
            <a:srgbClr val="000000"/>
          </a:solidFill>
          <a:ln w="9525">
            <a:noFill/>
            <a:round/>
            <a:headEnd/>
            <a:tailEnd/>
          </a:ln>
        </p:spPr>
        <p:txBody>
          <a:bodyPr lIns="0" tIns="0" rIns="0" bIns="0"/>
          <a:lstStyle/>
          <a:p>
            <a:endParaRPr lang="ru-RU"/>
          </a:p>
        </p:txBody>
      </p:sp>
      <p:sp>
        <p:nvSpPr>
          <p:cNvPr id="14340" name="object 4"/>
          <p:cNvSpPr>
            <a:spLocks noChangeArrowheads="1"/>
          </p:cNvSpPr>
          <p:nvPr/>
        </p:nvSpPr>
        <p:spPr bwMode="auto">
          <a:xfrm>
            <a:off x="0" y="4999038"/>
            <a:ext cx="9144000" cy="1858962"/>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41" name="object 5"/>
          <p:cNvSpPr>
            <a:spLocks noChangeArrowheads="1"/>
          </p:cNvSpPr>
          <p:nvPr/>
        </p:nvSpPr>
        <p:spPr bwMode="auto">
          <a:xfrm>
            <a:off x="0" y="4991100"/>
            <a:ext cx="9144000" cy="803275"/>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42" name="object 6"/>
          <p:cNvSpPr>
            <a:spLocks noChangeArrowheads="1"/>
          </p:cNvSpPr>
          <p:nvPr/>
        </p:nvSpPr>
        <p:spPr bwMode="auto">
          <a:xfrm>
            <a:off x="2770188" y="5143500"/>
            <a:ext cx="2090737" cy="1603375"/>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271" name="object 7"/>
          <p:cNvSpPr>
            <a:spLocks noChangeArrowheads="1"/>
          </p:cNvSpPr>
          <p:nvPr/>
        </p:nvSpPr>
        <p:spPr bwMode="auto">
          <a:xfrm>
            <a:off x="304800" y="152400"/>
            <a:ext cx="8551863" cy="9144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lIns="0" tIns="0" rIns="0" bIns="0"/>
          <a:lstStyle/>
          <a:p>
            <a:pPr algn="ctr">
              <a:defRPr/>
            </a:pPr>
            <a:r>
              <a:rPr lang="ru-RU" sz="2000" dirty="0"/>
              <a:t>Основные параметры бюджета </a:t>
            </a:r>
            <a:r>
              <a:rPr lang="ru-RU" sz="2000" dirty="0" err="1"/>
              <a:t>Клопицкого</a:t>
            </a:r>
            <a:r>
              <a:rPr lang="ru-RU" sz="2000" dirty="0"/>
              <a:t> сельского поселения на 2023 и плановый период 2024и 2025годов</a:t>
            </a:r>
          </a:p>
          <a:p>
            <a:pPr algn="ctr">
              <a:defRPr/>
            </a:pPr>
            <a:r>
              <a:rPr lang="ru-RU" sz="2000" dirty="0"/>
              <a:t>                                                                                                   (тыс. руб.)</a:t>
            </a:r>
          </a:p>
        </p:txBody>
      </p:sp>
      <p:sp>
        <p:nvSpPr>
          <p:cNvPr id="14344" name="object 8"/>
          <p:cNvSpPr>
            <a:spLocks noChangeArrowheads="1"/>
          </p:cNvSpPr>
          <p:nvPr/>
        </p:nvSpPr>
        <p:spPr bwMode="auto">
          <a:xfrm>
            <a:off x="2133600" y="3581400"/>
            <a:ext cx="1582738" cy="2290763"/>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45" name="object 9"/>
          <p:cNvSpPr>
            <a:spLocks noChangeArrowheads="1"/>
          </p:cNvSpPr>
          <p:nvPr/>
        </p:nvSpPr>
        <p:spPr bwMode="auto">
          <a:xfrm>
            <a:off x="3810000" y="3733800"/>
            <a:ext cx="1376363" cy="2244725"/>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46" name="object 10"/>
          <p:cNvSpPr>
            <a:spLocks noChangeArrowheads="1"/>
          </p:cNvSpPr>
          <p:nvPr/>
        </p:nvSpPr>
        <p:spPr bwMode="auto">
          <a:xfrm>
            <a:off x="2525713" y="4098925"/>
            <a:ext cx="1039812" cy="1516063"/>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47" name="object 11"/>
          <p:cNvSpPr>
            <a:spLocks noChangeArrowheads="1"/>
          </p:cNvSpPr>
          <p:nvPr/>
        </p:nvSpPr>
        <p:spPr bwMode="auto">
          <a:xfrm>
            <a:off x="3886200" y="3733800"/>
            <a:ext cx="960438" cy="1641475"/>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48" name="object 12"/>
          <p:cNvSpPr>
            <a:spLocks noChangeArrowheads="1"/>
          </p:cNvSpPr>
          <p:nvPr/>
        </p:nvSpPr>
        <p:spPr bwMode="auto">
          <a:xfrm>
            <a:off x="47625" y="1130300"/>
            <a:ext cx="976313" cy="668338"/>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49" name="object 13"/>
          <p:cNvSpPr>
            <a:spLocks noChangeArrowheads="1"/>
          </p:cNvSpPr>
          <p:nvPr/>
        </p:nvSpPr>
        <p:spPr bwMode="auto">
          <a:xfrm>
            <a:off x="19050" y="1182688"/>
            <a:ext cx="879475" cy="487362"/>
          </a:xfrm>
          <a:prstGeom prst="rect">
            <a:avLst/>
          </a:prstGeom>
          <a:blipFill dpi="0" rotWithShape="1">
            <a:blip r:embed="rId1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50" name="object 14"/>
          <p:cNvSpPr>
            <a:spLocks noChangeArrowheads="1"/>
          </p:cNvSpPr>
          <p:nvPr/>
        </p:nvSpPr>
        <p:spPr bwMode="auto">
          <a:xfrm>
            <a:off x="107950" y="1152525"/>
            <a:ext cx="857250" cy="547688"/>
          </a:xfrm>
          <a:prstGeom prst="rect">
            <a:avLst/>
          </a:prstGeom>
          <a:blipFill dpi="0" rotWithShape="1">
            <a:blip r:embed="rId1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51" name="object 15"/>
          <p:cNvSpPr>
            <a:spLocks/>
          </p:cNvSpPr>
          <p:nvPr/>
        </p:nvSpPr>
        <p:spPr bwMode="auto">
          <a:xfrm>
            <a:off x="107950" y="1152525"/>
            <a:ext cx="857250" cy="547688"/>
          </a:xfrm>
          <a:custGeom>
            <a:avLst/>
            <a:gdLst>
              <a:gd name="T0" fmla="*/ 0 w 857885"/>
              <a:gd name="T1" fmla="*/ 90209 h 548005"/>
              <a:gd name="T2" fmla="*/ 7073 w 857885"/>
              <a:gd name="T3" fmla="*/ 55102 h 548005"/>
              <a:gd name="T4" fmla="*/ 26333 w 857885"/>
              <a:gd name="T5" fmla="*/ 26434 h 548005"/>
              <a:gd name="T6" fmla="*/ 54925 w 857885"/>
              <a:gd name="T7" fmla="*/ 7093 h 548005"/>
              <a:gd name="T8" fmla="*/ 89929 w 857885"/>
              <a:gd name="T9" fmla="*/ 0 h 548005"/>
              <a:gd name="T10" fmla="*/ 754507 w 857885"/>
              <a:gd name="T11" fmla="*/ 0 h 548005"/>
              <a:gd name="T12" fmla="*/ 789511 w 857885"/>
              <a:gd name="T13" fmla="*/ 7093 h 548005"/>
              <a:gd name="T14" fmla="*/ 818097 w 857885"/>
              <a:gd name="T15" fmla="*/ 26434 h 548005"/>
              <a:gd name="T16" fmla="*/ 837369 w 857885"/>
              <a:gd name="T17" fmla="*/ 55102 h 548005"/>
              <a:gd name="T18" fmla="*/ 844437 w 857885"/>
              <a:gd name="T19" fmla="*/ 90209 h 548005"/>
              <a:gd name="T20" fmla="*/ 844437 w 857885"/>
              <a:gd name="T21" fmla="*/ 451175 h 548005"/>
              <a:gd name="T22" fmla="*/ 837369 w 857885"/>
              <a:gd name="T23" fmla="*/ 486282 h 548005"/>
              <a:gd name="T24" fmla="*/ 818097 w 857885"/>
              <a:gd name="T25" fmla="*/ 514957 h 548005"/>
              <a:gd name="T26" fmla="*/ 789511 w 857885"/>
              <a:gd name="T27" fmla="*/ 534296 h 548005"/>
              <a:gd name="T28" fmla="*/ 754507 w 857885"/>
              <a:gd name="T29" fmla="*/ 541386 h 548005"/>
              <a:gd name="T30" fmla="*/ 89929 w 857885"/>
              <a:gd name="T31" fmla="*/ 541386 h 548005"/>
              <a:gd name="T32" fmla="*/ 54925 w 857885"/>
              <a:gd name="T33" fmla="*/ 534296 h 548005"/>
              <a:gd name="T34" fmla="*/ 26333 w 857885"/>
              <a:gd name="T35" fmla="*/ 514957 h 548005"/>
              <a:gd name="T36" fmla="*/ 7073 w 857885"/>
              <a:gd name="T37" fmla="*/ 486282 h 548005"/>
              <a:gd name="T38" fmla="*/ 0 w 857885"/>
              <a:gd name="T39" fmla="*/ 451175 h 548005"/>
              <a:gd name="T40" fmla="*/ 0 w 857885"/>
              <a:gd name="T41" fmla="*/ 90209 h 5480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7885"/>
              <a:gd name="T64" fmla="*/ 0 h 548005"/>
              <a:gd name="T65" fmla="*/ 857885 w 857885"/>
              <a:gd name="T66" fmla="*/ 548005 h 5480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7885" h="548005">
                <a:moveTo>
                  <a:pt x="0" y="91312"/>
                </a:moveTo>
                <a:lnTo>
                  <a:pt x="7178" y="55774"/>
                </a:lnTo>
                <a:lnTo>
                  <a:pt x="26753" y="26749"/>
                </a:lnTo>
                <a:lnTo>
                  <a:pt x="55786" y="7177"/>
                </a:lnTo>
                <a:lnTo>
                  <a:pt x="91339" y="0"/>
                </a:lnTo>
                <a:lnTo>
                  <a:pt x="766331" y="0"/>
                </a:lnTo>
                <a:lnTo>
                  <a:pt x="801884" y="7177"/>
                </a:lnTo>
                <a:lnTo>
                  <a:pt x="830917" y="26749"/>
                </a:lnTo>
                <a:lnTo>
                  <a:pt x="850492" y="55774"/>
                </a:lnTo>
                <a:lnTo>
                  <a:pt x="857670" y="91312"/>
                </a:lnTo>
                <a:lnTo>
                  <a:pt x="857670" y="456692"/>
                </a:lnTo>
                <a:lnTo>
                  <a:pt x="850492" y="492230"/>
                </a:lnTo>
                <a:lnTo>
                  <a:pt x="830917" y="521255"/>
                </a:lnTo>
                <a:lnTo>
                  <a:pt x="801884" y="540827"/>
                </a:lnTo>
                <a:lnTo>
                  <a:pt x="766331" y="548005"/>
                </a:lnTo>
                <a:lnTo>
                  <a:pt x="91339" y="548005"/>
                </a:lnTo>
                <a:lnTo>
                  <a:pt x="55786" y="540827"/>
                </a:lnTo>
                <a:lnTo>
                  <a:pt x="26753" y="521255"/>
                </a:lnTo>
                <a:lnTo>
                  <a:pt x="7178" y="492230"/>
                </a:lnTo>
                <a:lnTo>
                  <a:pt x="0" y="456692"/>
                </a:lnTo>
                <a:lnTo>
                  <a:pt x="0" y="91312"/>
                </a:lnTo>
                <a:close/>
              </a:path>
            </a:pathLst>
          </a:custGeom>
          <a:noFill/>
          <a:ln w="12700">
            <a:solidFill>
              <a:srgbClr val="CEC596"/>
            </a:solidFill>
            <a:round/>
            <a:headEnd/>
            <a:tailEnd/>
          </a:ln>
        </p:spPr>
        <p:txBody>
          <a:bodyPr lIns="0" tIns="0" rIns="0" bIns="0"/>
          <a:lstStyle/>
          <a:p>
            <a:endParaRPr lang="ru-RU"/>
          </a:p>
        </p:txBody>
      </p:sp>
      <p:sp>
        <p:nvSpPr>
          <p:cNvPr id="14352" name="object 16"/>
          <p:cNvSpPr>
            <a:spLocks/>
          </p:cNvSpPr>
          <p:nvPr/>
        </p:nvSpPr>
        <p:spPr bwMode="auto">
          <a:xfrm>
            <a:off x="242888" y="1377950"/>
            <a:ext cx="477837" cy="171450"/>
          </a:xfrm>
          <a:custGeom>
            <a:avLst/>
            <a:gdLst>
              <a:gd name="T0" fmla="*/ 291855 w 478155"/>
              <a:gd name="T1" fmla="*/ 83979 h 172719"/>
              <a:gd name="T2" fmla="*/ 301548 w 478155"/>
              <a:gd name="T3" fmla="*/ 147832 h 172719"/>
              <a:gd name="T4" fmla="*/ 440862 w 478155"/>
              <a:gd name="T5" fmla="*/ 115632 h 172719"/>
              <a:gd name="T6" fmla="*/ 440862 w 478155"/>
              <a:gd name="T7" fmla="*/ 115632 h 172719"/>
              <a:gd name="T8" fmla="*/ 393698 w 478155"/>
              <a:gd name="T9" fmla="*/ 147832 h 172719"/>
              <a:gd name="T10" fmla="*/ 440862 w 478155"/>
              <a:gd name="T11" fmla="*/ 115632 h 172719"/>
              <a:gd name="T12" fmla="*/ 192465 w 478155"/>
              <a:gd name="T13" fmla="*/ 9406 h 172719"/>
              <a:gd name="T14" fmla="*/ 138236 w 478155"/>
              <a:gd name="T15" fmla="*/ 72475 h 172719"/>
              <a:gd name="T16" fmla="*/ 141303 w 478155"/>
              <a:gd name="T17" fmla="*/ 95079 h 172719"/>
              <a:gd name="T18" fmla="*/ 193406 w 478155"/>
              <a:gd name="T19" fmla="*/ 118136 h 172719"/>
              <a:gd name="T20" fmla="*/ 255008 w 478155"/>
              <a:gd name="T21" fmla="*/ 101489 h 172719"/>
              <a:gd name="T22" fmla="*/ 198001 w 478155"/>
              <a:gd name="T23" fmla="*/ 88871 h 172719"/>
              <a:gd name="T24" fmla="*/ 190223 w 478155"/>
              <a:gd name="T25" fmla="*/ 81693 h 172719"/>
              <a:gd name="T26" fmla="*/ 188543 w 478155"/>
              <a:gd name="T27" fmla="*/ 72448 h 172719"/>
              <a:gd name="T28" fmla="*/ 207719 w 478155"/>
              <a:gd name="T29" fmla="*/ 37092 h 172719"/>
              <a:gd name="T30" fmla="*/ 294875 w 478155"/>
              <a:gd name="T31" fmla="*/ 29805 h 172719"/>
              <a:gd name="T32" fmla="*/ 290878 w 478155"/>
              <a:gd name="T33" fmla="*/ 19689 h 172719"/>
              <a:gd name="T34" fmla="*/ 271905 w 478155"/>
              <a:gd name="T35" fmla="*/ 4908 h 172719"/>
              <a:gd name="T36" fmla="*/ 239517 w 478155"/>
              <a:gd name="T37" fmla="*/ 0 h 172719"/>
              <a:gd name="T38" fmla="*/ 44230 w 478155"/>
              <a:gd name="T39" fmla="*/ 2502 h 172719"/>
              <a:gd name="T40" fmla="*/ 49995 w 478155"/>
              <a:gd name="T41" fmla="*/ 115632 h 172719"/>
              <a:gd name="T42" fmla="*/ 137249 w 478155"/>
              <a:gd name="T43" fmla="*/ 34158 h 172719"/>
              <a:gd name="T44" fmla="*/ 294875 w 478155"/>
              <a:gd name="T45" fmla="*/ 29805 h 172719"/>
              <a:gd name="T46" fmla="*/ 240268 w 478155"/>
              <a:gd name="T47" fmla="*/ 32200 h 172719"/>
              <a:gd name="T48" fmla="*/ 244527 w 478155"/>
              <a:gd name="T49" fmla="*/ 41044 h 172719"/>
              <a:gd name="T50" fmla="*/ 244705 w 478155"/>
              <a:gd name="T51" fmla="*/ 46313 h 172719"/>
              <a:gd name="T52" fmla="*/ 225603 w 478155"/>
              <a:gd name="T53" fmla="*/ 81693 h 172719"/>
              <a:gd name="T54" fmla="*/ 270946 w 478155"/>
              <a:gd name="T55" fmla="*/ 88871 h 172719"/>
              <a:gd name="T56" fmla="*/ 295995 w 478155"/>
              <a:gd name="T57" fmla="*/ 37379 h 172719"/>
              <a:gd name="T58" fmla="*/ 471383 w 478155"/>
              <a:gd name="T59" fmla="*/ 2502 h 172719"/>
              <a:gd name="T60" fmla="*/ 340060 w 478155"/>
              <a:gd name="T61" fmla="*/ 28172 h 172719"/>
              <a:gd name="T62" fmla="*/ 324367 w 478155"/>
              <a:gd name="T63" fmla="*/ 59393 h 172719"/>
              <a:gd name="T64" fmla="*/ 304479 w 478155"/>
              <a:gd name="T65" fmla="*/ 83979 h 172719"/>
              <a:gd name="T66" fmla="*/ 379236 w 478155"/>
              <a:gd name="T67" fmla="*/ 47311 h 172719"/>
              <a:gd name="T68" fmla="*/ 459004 w 478155"/>
              <a:gd name="T69" fmla="*/ 34158 h 172719"/>
              <a:gd name="T70" fmla="*/ 459004 w 478155"/>
              <a:gd name="T71" fmla="*/ 34158 h 172719"/>
              <a:gd name="T72" fmla="*/ 389528 w 478155"/>
              <a:gd name="T73" fmla="*/ 83979 h 172719"/>
              <a:gd name="T74" fmla="*/ 459004 w 478155"/>
              <a:gd name="T75" fmla="*/ 34158 h 1727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155"/>
              <a:gd name="T115" fmla="*/ 0 h 172719"/>
              <a:gd name="T116" fmla="*/ 478155 w 478155"/>
              <a:gd name="T117" fmla="*/ 172719 h 1727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155" h="172719">
                <a:moveTo>
                  <a:pt x="459625" y="98044"/>
                </a:moveTo>
                <a:lnTo>
                  <a:pt x="295960" y="98044"/>
                </a:lnTo>
                <a:lnTo>
                  <a:pt x="270624" y="172592"/>
                </a:lnTo>
                <a:lnTo>
                  <a:pt x="305790" y="172592"/>
                </a:lnTo>
                <a:lnTo>
                  <a:pt x="318592" y="135000"/>
                </a:lnTo>
                <a:lnTo>
                  <a:pt x="447065" y="135000"/>
                </a:lnTo>
                <a:lnTo>
                  <a:pt x="459625" y="98044"/>
                </a:lnTo>
                <a:close/>
              </a:path>
              <a:path w="478155" h="172719">
                <a:moveTo>
                  <a:pt x="447065" y="135000"/>
                </a:moveTo>
                <a:lnTo>
                  <a:pt x="412038" y="135000"/>
                </a:lnTo>
                <a:lnTo>
                  <a:pt x="399237" y="172592"/>
                </a:lnTo>
                <a:lnTo>
                  <a:pt x="434289" y="172592"/>
                </a:lnTo>
                <a:lnTo>
                  <a:pt x="447065" y="135000"/>
                </a:lnTo>
                <a:close/>
              </a:path>
              <a:path w="478155" h="172719">
                <a:moveTo>
                  <a:pt x="242887" y="0"/>
                </a:moveTo>
                <a:lnTo>
                  <a:pt x="195172" y="10983"/>
                </a:lnTo>
                <a:lnTo>
                  <a:pt x="158337" y="41782"/>
                </a:lnTo>
                <a:lnTo>
                  <a:pt x="140180" y="84613"/>
                </a:lnTo>
                <a:lnTo>
                  <a:pt x="139946" y="98663"/>
                </a:lnTo>
                <a:lnTo>
                  <a:pt x="143290" y="111007"/>
                </a:lnTo>
                <a:lnTo>
                  <a:pt x="181324" y="136919"/>
                </a:lnTo>
                <a:lnTo>
                  <a:pt x="196126" y="137922"/>
                </a:lnTo>
                <a:lnTo>
                  <a:pt x="213404" y="136707"/>
                </a:lnTo>
                <a:lnTo>
                  <a:pt x="258597" y="118490"/>
                </a:lnTo>
                <a:lnTo>
                  <a:pt x="274756" y="103759"/>
                </a:lnTo>
                <a:lnTo>
                  <a:pt x="200786" y="103759"/>
                </a:lnTo>
                <a:lnTo>
                  <a:pt x="195757" y="100964"/>
                </a:lnTo>
                <a:lnTo>
                  <a:pt x="192900" y="95376"/>
                </a:lnTo>
                <a:lnTo>
                  <a:pt x="191407" y="90539"/>
                </a:lnTo>
                <a:lnTo>
                  <a:pt x="191196" y="84581"/>
                </a:lnTo>
                <a:lnTo>
                  <a:pt x="192269" y="77481"/>
                </a:lnTo>
                <a:lnTo>
                  <a:pt x="210642" y="43307"/>
                </a:lnTo>
                <a:lnTo>
                  <a:pt x="224434" y="34798"/>
                </a:lnTo>
                <a:lnTo>
                  <a:pt x="299023" y="34798"/>
                </a:lnTo>
                <a:lnTo>
                  <a:pt x="298763" y="32771"/>
                </a:lnTo>
                <a:lnTo>
                  <a:pt x="294970" y="22987"/>
                </a:lnTo>
                <a:lnTo>
                  <a:pt x="287050" y="12912"/>
                </a:lnTo>
                <a:lnTo>
                  <a:pt x="275729" y="5730"/>
                </a:lnTo>
                <a:lnTo>
                  <a:pt x="261008" y="1430"/>
                </a:lnTo>
                <a:lnTo>
                  <a:pt x="242887" y="0"/>
                </a:lnTo>
                <a:close/>
              </a:path>
              <a:path w="478155" h="172719">
                <a:moveTo>
                  <a:pt x="151726" y="2921"/>
                </a:moveTo>
                <a:lnTo>
                  <a:pt x="44856" y="2921"/>
                </a:lnTo>
                <a:lnTo>
                  <a:pt x="0" y="135000"/>
                </a:lnTo>
                <a:lnTo>
                  <a:pt x="50698" y="135000"/>
                </a:lnTo>
                <a:lnTo>
                  <a:pt x="83007" y="39877"/>
                </a:lnTo>
                <a:lnTo>
                  <a:pt x="139179" y="39877"/>
                </a:lnTo>
                <a:lnTo>
                  <a:pt x="151726" y="2921"/>
                </a:lnTo>
                <a:close/>
              </a:path>
              <a:path w="478155" h="172719">
                <a:moveTo>
                  <a:pt x="299023" y="34798"/>
                </a:moveTo>
                <a:lnTo>
                  <a:pt x="238760" y="34798"/>
                </a:lnTo>
                <a:lnTo>
                  <a:pt x="243649" y="37591"/>
                </a:lnTo>
                <a:lnTo>
                  <a:pt x="246481" y="43179"/>
                </a:lnTo>
                <a:lnTo>
                  <a:pt x="247967" y="47918"/>
                </a:lnTo>
                <a:lnTo>
                  <a:pt x="248128" y="52038"/>
                </a:lnTo>
                <a:lnTo>
                  <a:pt x="248148" y="54070"/>
                </a:lnTo>
                <a:lnTo>
                  <a:pt x="247167" y="60682"/>
                </a:lnTo>
                <a:lnTo>
                  <a:pt x="228777" y="95376"/>
                </a:lnTo>
                <a:lnTo>
                  <a:pt x="215277" y="103759"/>
                </a:lnTo>
                <a:lnTo>
                  <a:pt x="274756" y="103759"/>
                </a:lnTo>
                <a:lnTo>
                  <a:pt x="295744" y="68579"/>
                </a:lnTo>
                <a:lnTo>
                  <a:pt x="300158" y="43640"/>
                </a:lnTo>
                <a:lnTo>
                  <a:pt x="299023" y="34798"/>
                </a:lnTo>
                <a:close/>
              </a:path>
              <a:path w="478155" h="172719">
                <a:moveTo>
                  <a:pt x="478015" y="2921"/>
                </a:moveTo>
                <a:lnTo>
                  <a:pt x="354990" y="2921"/>
                </a:lnTo>
                <a:lnTo>
                  <a:pt x="344843" y="32892"/>
                </a:lnTo>
                <a:lnTo>
                  <a:pt x="337446" y="52038"/>
                </a:lnTo>
                <a:lnTo>
                  <a:pt x="328930" y="69341"/>
                </a:lnTo>
                <a:lnTo>
                  <a:pt x="319409" y="84613"/>
                </a:lnTo>
                <a:lnTo>
                  <a:pt x="308762" y="98044"/>
                </a:lnTo>
                <a:lnTo>
                  <a:pt x="358838" y="98044"/>
                </a:lnTo>
                <a:lnTo>
                  <a:pt x="384572" y="55235"/>
                </a:lnTo>
                <a:lnTo>
                  <a:pt x="390537" y="39877"/>
                </a:lnTo>
                <a:lnTo>
                  <a:pt x="465462" y="39877"/>
                </a:lnTo>
                <a:lnTo>
                  <a:pt x="478015" y="2921"/>
                </a:lnTo>
                <a:close/>
              </a:path>
              <a:path w="478155" h="172719">
                <a:moveTo>
                  <a:pt x="465462" y="39877"/>
                </a:moveTo>
                <a:lnTo>
                  <a:pt x="414769" y="39877"/>
                </a:lnTo>
                <a:lnTo>
                  <a:pt x="395008" y="98044"/>
                </a:lnTo>
                <a:lnTo>
                  <a:pt x="445706" y="98044"/>
                </a:lnTo>
                <a:lnTo>
                  <a:pt x="465462" y="39877"/>
                </a:lnTo>
                <a:close/>
              </a:path>
            </a:pathLst>
          </a:custGeom>
          <a:solidFill>
            <a:srgbClr val="FFFFFF"/>
          </a:solidFill>
          <a:ln w="9525">
            <a:noFill/>
            <a:round/>
            <a:headEnd/>
            <a:tailEnd/>
          </a:ln>
        </p:spPr>
        <p:txBody>
          <a:bodyPr lIns="0" tIns="0" rIns="0" bIns="0"/>
          <a:lstStyle/>
          <a:p>
            <a:endParaRPr lang="ru-RU"/>
          </a:p>
        </p:txBody>
      </p:sp>
      <p:sp>
        <p:nvSpPr>
          <p:cNvPr id="14353" name="object 17"/>
          <p:cNvSpPr>
            <a:spLocks noChangeArrowheads="1"/>
          </p:cNvSpPr>
          <p:nvPr/>
        </p:nvSpPr>
        <p:spPr bwMode="auto">
          <a:xfrm>
            <a:off x="238125" y="1371600"/>
            <a:ext cx="487363" cy="184150"/>
          </a:xfrm>
          <a:prstGeom prst="rect">
            <a:avLst/>
          </a:prstGeom>
          <a:blipFill dpi="0" rotWithShape="1">
            <a:blip r:embed="rId1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54" name="object 18"/>
          <p:cNvSpPr>
            <a:spLocks noChangeArrowheads="1"/>
          </p:cNvSpPr>
          <p:nvPr/>
        </p:nvSpPr>
        <p:spPr bwMode="auto">
          <a:xfrm>
            <a:off x="17463" y="1754188"/>
            <a:ext cx="1028700" cy="717550"/>
          </a:xfrm>
          <a:prstGeom prst="rect">
            <a:avLst/>
          </a:prstGeom>
          <a:blipFill dpi="0" rotWithShape="1">
            <a:blip r:embed="rId1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55" name="object 19"/>
          <p:cNvSpPr>
            <a:spLocks noChangeArrowheads="1"/>
          </p:cNvSpPr>
          <p:nvPr/>
        </p:nvSpPr>
        <p:spPr bwMode="auto">
          <a:xfrm>
            <a:off x="30163" y="1676400"/>
            <a:ext cx="990600" cy="627063"/>
          </a:xfrm>
          <a:prstGeom prst="rect">
            <a:avLst/>
          </a:prstGeom>
          <a:blipFill dpi="0" rotWithShape="1">
            <a:blip r:embed="rId14" cstate="print"/>
            <a:srcRect/>
            <a:stretch>
              <a:fillRect/>
            </a:stretch>
          </a:blipFill>
          <a:ln w="9525">
            <a:noFill/>
            <a:miter lim="800000"/>
            <a:headEnd/>
            <a:tailEnd/>
          </a:ln>
        </p:spPr>
        <p:txBody>
          <a:bodyPr lIns="0" tIns="0" rIns="0" bIns="0"/>
          <a:lstStyle/>
          <a:p>
            <a:endParaRPr lang="ru-RU">
              <a:latin typeface="Calibri" pitchFamily="34" charset="0"/>
            </a:endParaRPr>
          </a:p>
          <a:p>
            <a:r>
              <a:rPr lang="ru-RU">
                <a:latin typeface="Calibri" pitchFamily="34" charset="0"/>
              </a:rPr>
              <a:t>  2023</a:t>
            </a:r>
          </a:p>
        </p:txBody>
      </p:sp>
      <p:sp>
        <p:nvSpPr>
          <p:cNvPr id="14356" name="object 21"/>
          <p:cNvSpPr>
            <a:spLocks noChangeArrowheads="1"/>
          </p:cNvSpPr>
          <p:nvPr/>
        </p:nvSpPr>
        <p:spPr bwMode="auto">
          <a:xfrm>
            <a:off x="4763" y="2451100"/>
            <a:ext cx="1033462" cy="657225"/>
          </a:xfrm>
          <a:prstGeom prst="rect">
            <a:avLst/>
          </a:prstGeom>
          <a:blipFill dpi="0" rotWithShape="1">
            <a:blip r:embed="rId15" cstate="print"/>
            <a:srcRect/>
            <a:stretch>
              <a:fillRect/>
            </a:stretch>
          </a:blipFill>
          <a:ln w="9525">
            <a:noFill/>
            <a:miter lim="800000"/>
            <a:headEnd/>
            <a:tailEnd/>
          </a:ln>
        </p:spPr>
        <p:txBody>
          <a:bodyPr lIns="0" tIns="0" rIns="0" bIns="0"/>
          <a:lstStyle/>
          <a:p>
            <a:endParaRPr lang="ru-RU">
              <a:latin typeface="Calibri" pitchFamily="34" charset="0"/>
            </a:endParaRPr>
          </a:p>
          <a:p>
            <a:r>
              <a:rPr lang="ru-RU">
                <a:latin typeface="Calibri" pitchFamily="34" charset="0"/>
              </a:rPr>
              <a:t>    2024</a:t>
            </a:r>
          </a:p>
        </p:txBody>
      </p:sp>
      <p:sp>
        <p:nvSpPr>
          <p:cNvPr id="14357" name="object 23"/>
          <p:cNvSpPr>
            <a:spLocks noChangeArrowheads="1"/>
          </p:cNvSpPr>
          <p:nvPr/>
        </p:nvSpPr>
        <p:spPr bwMode="auto">
          <a:xfrm>
            <a:off x="14288" y="3132138"/>
            <a:ext cx="1033462" cy="768350"/>
          </a:xfrm>
          <a:prstGeom prst="rect">
            <a:avLst/>
          </a:prstGeom>
          <a:blipFill dpi="0" rotWithShape="1">
            <a:blip r:embed="rId16" cstate="print"/>
            <a:srcRect/>
            <a:stretch>
              <a:fillRect/>
            </a:stretch>
          </a:blipFill>
          <a:ln w="9525">
            <a:noFill/>
            <a:miter lim="800000"/>
            <a:headEnd/>
            <a:tailEnd/>
          </a:ln>
        </p:spPr>
        <p:txBody>
          <a:bodyPr lIns="0" tIns="0" rIns="0" bIns="0"/>
          <a:lstStyle/>
          <a:p>
            <a:endParaRPr lang="ru-RU">
              <a:latin typeface="Calibri" pitchFamily="34" charset="0"/>
            </a:endParaRPr>
          </a:p>
          <a:p>
            <a:r>
              <a:rPr lang="ru-RU">
                <a:latin typeface="Calibri" pitchFamily="34" charset="0"/>
              </a:rPr>
              <a:t>    2025</a:t>
            </a:r>
          </a:p>
          <a:p>
            <a:endParaRPr lang="ru-RU">
              <a:latin typeface="Calibri" pitchFamily="34" charset="0"/>
            </a:endParaRPr>
          </a:p>
        </p:txBody>
      </p:sp>
      <p:sp>
        <p:nvSpPr>
          <p:cNvPr id="14358" name="object 25"/>
          <p:cNvSpPr>
            <a:spLocks noChangeArrowheads="1"/>
          </p:cNvSpPr>
          <p:nvPr/>
        </p:nvSpPr>
        <p:spPr bwMode="auto">
          <a:xfrm>
            <a:off x="1019175" y="1084263"/>
            <a:ext cx="2382838" cy="725487"/>
          </a:xfrm>
          <a:prstGeom prst="rect">
            <a:avLst/>
          </a:prstGeom>
          <a:blipFill dpi="0" rotWithShape="1">
            <a:blip r:embed="rId1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59" name="object 26"/>
          <p:cNvSpPr>
            <a:spLocks/>
          </p:cNvSpPr>
          <p:nvPr/>
        </p:nvSpPr>
        <p:spPr bwMode="auto">
          <a:xfrm>
            <a:off x="1646238" y="1323975"/>
            <a:ext cx="1239837" cy="203200"/>
          </a:xfrm>
          <a:custGeom>
            <a:avLst/>
            <a:gdLst>
              <a:gd name="T0" fmla="*/ 40849 w 1239520"/>
              <a:gd name="T1" fmla="*/ 215781 h 202565"/>
              <a:gd name="T2" fmla="*/ 198973 w 1239520"/>
              <a:gd name="T3" fmla="*/ 177673 h 202565"/>
              <a:gd name="T4" fmla="*/ 198973 w 1239520"/>
              <a:gd name="T5" fmla="*/ 177673 h 202565"/>
              <a:gd name="T6" fmla="*/ 796235 w 1239520"/>
              <a:gd name="T7" fmla="*/ 215781 h 202565"/>
              <a:gd name="T8" fmla="*/ 954343 w 1239520"/>
              <a:gd name="T9" fmla="*/ 177673 h 202565"/>
              <a:gd name="T10" fmla="*/ 954343 w 1239520"/>
              <a:gd name="T11" fmla="*/ 177673 h 202565"/>
              <a:gd name="T12" fmla="*/ 240935 w 1239520"/>
              <a:gd name="T13" fmla="*/ 90464 h 202565"/>
              <a:gd name="T14" fmla="*/ 299029 w 1239520"/>
              <a:gd name="T15" fmla="*/ 180656 h 202565"/>
              <a:gd name="T16" fmla="*/ 299672 w 1239520"/>
              <a:gd name="T17" fmla="*/ 140239 h 202565"/>
              <a:gd name="T18" fmla="*/ 286839 w 1239520"/>
              <a:gd name="T19" fmla="*/ 118504 h 202565"/>
              <a:gd name="T20" fmla="*/ 341678 w 1239520"/>
              <a:gd name="T21" fmla="*/ 40823 h 202565"/>
              <a:gd name="T22" fmla="*/ 401622 w 1239520"/>
              <a:gd name="T23" fmla="*/ 13103 h 202565"/>
              <a:gd name="T24" fmla="*/ 725625 w 1239520"/>
              <a:gd name="T25" fmla="*/ 0 h 202565"/>
              <a:gd name="T26" fmla="*/ 605268 w 1239520"/>
              <a:gd name="T27" fmla="*/ 130629 h 202565"/>
              <a:gd name="T28" fmla="*/ 683185 w 1239520"/>
              <a:gd name="T29" fmla="*/ 179972 h 202565"/>
              <a:gd name="T30" fmla="*/ 663315 w 1239520"/>
              <a:gd name="T31" fmla="*/ 136442 h 202565"/>
              <a:gd name="T32" fmla="*/ 657589 w 1239520"/>
              <a:gd name="T33" fmla="*/ 113111 h 202565"/>
              <a:gd name="T34" fmla="*/ 787647 w 1239520"/>
              <a:gd name="T35" fmla="*/ 40823 h 202565"/>
              <a:gd name="T36" fmla="*/ 760133 w 1239520"/>
              <a:gd name="T37" fmla="*/ 5814 h 202565"/>
              <a:gd name="T38" fmla="*/ 455572 w 1239520"/>
              <a:gd name="T39" fmla="*/ 2983 h 202565"/>
              <a:gd name="T40" fmla="*/ 501797 w 1239520"/>
              <a:gd name="T41" fmla="*/ 121523 h 202565"/>
              <a:gd name="T42" fmla="*/ 523501 w 1239520"/>
              <a:gd name="T43" fmla="*/ 56693 h 202565"/>
              <a:gd name="T44" fmla="*/ 516352 w 1239520"/>
              <a:gd name="T45" fmla="*/ 177673 h 202565"/>
              <a:gd name="T46" fmla="*/ 1030915 w 1239520"/>
              <a:gd name="T47" fmla="*/ 2983 h 202565"/>
              <a:gd name="T48" fmla="*/ 1113914 w 1239520"/>
              <a:gd name="T49" fmla="*/ 164924 h 202565"/>
              <a:gd name="T50" fmla="*/ 1145917 w 1239520"/>
              <a:gd name="T51" fmla="*/ 105653 h 202565"/>
              <a:gd name="T52" fmla="*/ 1060161 w 1239520"/>
              <a:gd name="T53" fmla="*/ 70255 h 202565"/>
              <a:gd name="T54" fmla="*/ 1138813 w 1239520"/>
              <a:gd name="T55" fmla="*/ 177673 h 202565"/>
              <a:gd name="T56" fmla="*/ 352409 w 1239520"/>
              <a:gd name="T57" fmla="*/ 40823 h 202565"/>
              <a:gd name="T58" fmla="*/ 365744 w 1239520"/>
              <a:gd name="T59" fmla="*/ 66950 h 202565"/>
              <a:gd name="T60" fmla="*/ 385248 w 1239520"/>
              <a:gd name="T61" fmla="*/ 140239 h 202565"/>
              <a:gd name="T62" fmla="*/ 787647 w 1239520"/>
              <a:gd name="T63" fmla="*/ 40823 h 202565"/>
              <a:gd name="T64" fmla="*/ 736212 w 1239520"/>
              <a:gd name="T65" fmla="*/ 58749 h 202565"/>
              <a:gd name="T66" fmla="*/ 681065 w 1239520"/>
              <a:gd name="T67" fmla="*/ 140239 h 202565"/>
              <a:gd name="T68" fmla="*/ 787647 w 1239520"/>
              <a:gd name="T69" fmla="*/ 40823 h 202565"/>
              <a:gd name="T70" fmla="*/ 1091506 w 1239520"/>
              <a:gd name="T71" fmla="*/ 109704 h 202565"/>
              <a:gd name="T72" fmla="*/ 1083192 w 1239520"/>
              <a:gd name="T73" fmla="*/ 135526 h 202565"/>
              <a:gd name="T74" fmla="*/ 1137669 w 1239520"/>
              <a:gd name="T75" fmla="*/ 139290 h 202565"/>
              <a:gd name="T76" fmla="*/ 237104 w 1239520"/>
              <a:gd name="T77" fmla="*/ 2983 h 202565"/>
              <a:gd name="T78" fmla="*/ 67079 w 1239520"/>
              <a:gd name="T79" fmla="*/ 92346 h 202565"/>
              <a:gd name="T80" fmla="*/ 115269 w 1239520"/>
              <a:gd name="T81" fmla="*/ 88292 h 202565"/>
              <a:gd name="T82" fmla="*/ 237104 w 1239520"/>
              <a:gd name="T83" fmla="*/ 2983 h 202565"/>
              <a:gd name="T84" fmla="*/ 194077 w 1239520"/>
              <a:gd name="T85" fmla="*/ 137390 h 202565"/>
              <a:gd name="T86" fmla="*/ 842071 w 1239520"/>
              <a:gd name="T87" fmla="*/ 41910 h 202565"/>
              <a:gd name="T88" fmla="*/ 797383 w 1239520"/>
              <a:gd name="T89" fmla="*/ 137390 h 202565"/>
              <a:gd name="T90" fmla="*/ 887145 w 1239520"/>
              <a:gd name="T91" fmla="*/ 45841 h 202565"/>
              <a:gd name="T92" fmla="*/ 928003 w 1239520"/>
              <a:gd name="T93" fmla="*/ 45841 h 202565"/>
              <a:gd name="T94" fmla="*/ 624501 w 1239520"/>
              <a:gd name="T95" fmla="*/ 2983 h 202565"/>
              <a:gd name="T96" fmla="*/ 624501 w 1239520"/>
              <a:gd name="T97" fmla="*/ 2983 h 2025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39520"/>
              <a:gd name="T148" fmla="*/ 0 h 202565"/>
              <a:gd name="T149" fmla="*/ 1239520 w 1239520"/>
              <a:gd name="T150" fmla="*/ 202565 h 2025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39520" h="202565">
                <a:moveTo>
                  <a:pt x="210693" y="128650"/>
                </a:moveTo>
                <a:lnTo>
                  <a:pt x="24892" y="128650"/>
                </a:lnTo>
                <a:lnTo>
                  <a:pt x="0" y="202057"/>
                </a:lnTo>
                <a:lnTo>
                  <a:pt x="40639" y="202057"/>
                </a:lnTo>
                <a:lnTo>
                  <a:pt x="52705" y="166370"/>
                </a:lnTo>
                <a:lnTo>
                  <a:pt x="197902" y="166370"/>
                </a:lnTo>
                <a:lnTo>
                  <a:pt x="210693" y="128650"/>
                </a:lnTo>
                <a:close/>
              </a:path>
              <a:path w="1239520" h="202565">
                <a:moveTo>
                  <a:pt x="197902" y="166370"/>
                </a:moveTo>
                <a:lnTo>
                  <a:pt x="157099" y="166370"/>
                </a:lnTo>
                <a:lnTo>
                  <a:pt x="145033" y="202057"/>
                </a:lnTo>
                <a:lnTo>
                  <a:pt x="185800" y="202057"/>
                </a:lnTo>
                <a:lnTo>
                  <a:pt x="197902" y="166370"/>
                </a:lnTo>
                <a:close/>
              </a:path>
              <a:path w="1239520" h="202565">
                <a:moveTo>
                  <a:pt x="962025" y="128650"/>
                </a:moveTo>
                <a:lnTo>
                  <a:pt x="776224" y="128650"/>
                </a:lnTo>
                <a:lnTo>
                  <a:pt x="751332" y="202057"/>
                </a:lnTo>
                <a:lnTo>
                  <a:pt x="791971" y="202057"/>
                </a:lnTo>
                <a:lnTo>
                  <a:pt x="804037" y="166370"/>
                </a:lnTo>
                <a:lnTo>
                  <a:pt x="949234" y="166370"/>
                </a:lnTo>
                <a:lnTo>
                  <a:pt x="962025" y="128650"/>
                </a:lnTo>
                <a:close/>
              </a:path>
              <a:path w="1239520" h="202565">
                <a:moveTo>
                  <a:pt x="949234" y="166370"/>
                </a:moveTo>
                <a:lnTo>
                  <a:pt x="908431" y="166370"/>
                </a:lnTo>
                <a:lnTo>
                  <a:pt x="896365" y="202057"/>
                </a:lnTo>
                <a:lnTo>
                  <a:pt x="937132" y="202057"/>
                </a:lnTo>
                <a:lnTo>
                  <a:pt x="949234" y="166370"/>
                </a:lnTo>
                <a:close/>
              </a:path>
              <a:path w="1239520" h="202565">
                <a:moveTo>
                  <a:pt x="352932" y="0"/>
                </a:moveTo>
                <a:lnTo>
                  <a:pt x="298783" y="12537"/>
                </a:lnTo>
                <a:lnTo>
                  <a:pt x="257381" y="49101"/>
                </a:lnTo>
                <a:lnTo>
                  <a:pt x="239649" y="84709"/>
                </a:lnTo>
                <a:lnTo>
                  <a:pt x="233219" y="122320"/>
                </a:lnTo>
                <a:lnTo>
                  <a:pt x="234695" y="132461"/>
                </a:lnTo>
                <a:lnTo>
                  <a:pt x="262965" y="164234"/>
                </a:lnTo>
                <a:lnTo>
                  <a:pt x="297433" y="169163"/>
                </a:lnTo>
                <a:lnTo>
                  <a:pt x="310719" y="168523"/>
                </a:lnTo>
                <a:lnTo>
                  <a:pt x="356937" y="153360"/>
                </a:lnTo>
                <a:lnTo>
                  <a:pt x="383190" y="131318"/>
                </a:lnTo>
                <a:lnTo>
                  <a:pt x="298069" y="131318"/>
                </a:lnTo>
                <a:lnTo>
                  <a:pt x="290956" y="127762"/>
                </a:lnTo>
                <a:lnTo>
                  <a:pt x="287274" y="120523"/>
                </a:lnTo>
                <a:lnTo>
                  <a:pt x="285421" y="114395"/>
                </a:lnTo>
                <a:lnTo>
                  <a:pt x="285306" y="110966"/>
                </a:lnTo>
                <a:lnTo>
                  <a:pt x="285259" y="105917"/>
                </a:lnTo>
                <a:lnTo>
                  <a:pt x="286809" y="96466"/>
                </a:lnTo>
                <a:lnTo>
                  <a:pt x="305339" y="55334"/>
                </a:lnTo>
                <a:lnTo>
                  <a:pt x="339851" y="38226"/>
                </a:lnTo>
                <a:lnTo>
                  <a:pt x="414621" y="38226"/>
                </a:lnTo>
                <a:lnTo>
                  <a:pt x="414006" y="33966"/>
                </a:lnTo>
                <a:lnTo>
                  <a:pt x="408431" y="21844"/>
                </a:lnTo>
                <a:lnTo>
                  <a:pt x="399474" y="12269"/>
                </a:lnTo>
                <a:lnTo>
                  <a:pt x="387254" y="5445"/>
                </a:lnTo>
                <a:lnTo>
                  <a:pt x="371748" y="1359"/>
                </a:lnTo>
                <a:lnTo>
                  <a:pt x="352932" y="0"/>
                </a:lnTo>
                <a:close/>
              </a:path>
              <a:path w="1239520" h="202565">
                <a:moveTo>
                  <a:pt x="721740" y="0"/>
                </a:moveTo>
                <a:lnTo>
                  <a:pt x="667591" y="12537"/>
                </a:lnTo>
                <a:lnTo>
                  <a:pt x="626189" y="49101"/>
                </a:lnTo>
                <a:lnTo>
                  <a:pt x="608457" y="84709"/>
                </a:lnTo>
                <a:lnTo>
                  <a:pt x="602027" y="122320"/>
                </a:lnTo>
                <a:lnTo>
                  <a:pt x="603504" y="132461"/>
                </a:lnTo>
                <a:lnTo>
                  <a:pt x="631773" y="164234"/>
                </a:lnTo>
                <a:lnTo>
                  <a:pt x="666242" y="169163"/>
                </a:lnTo>
                <a:lnTo>
                  <a:pt x="679527" y="168523"/>
                </a:lnTo>
                <a:lnTo>
                  <a:pt x="725745" y="153360"/>
                </a:lnTo>
                <a:lnTo>
                  <a:pt x="751998" y="131318"/>
                </a:lnTo>
                <a:lnTo>
                  <a:pt x="666876" y="131318"/>
                </a:lnTo>
                <a:lnTo>
                  <a:pt x="659764" y="127762"/>
                </a:lnTo>
                <a:lnTo>
                  <a:pt x="656082" y="120523"/>
                </a:lnTo>
                <a:lnTo>
                  <a:pt x="654229" y="114395"/>
                </a:lnTo>
                <a:lnTo>
                  <a:pt x="654114" y="110966"/>
                </a:lnTo>
                <a:lnTo>
                  <a:pt x="654067" y="105917"/>
                </a:lnTo>
                <a:lnTo>
                  <a:pt x="655617" y="96466"/>
                </a:lnTo>
                <a:lnTo>
                  <a:pt x="674147" y="55334"/>
                </a:lnTo>
                <a:lnTo>
                  <a:pt x="708659" y="38226"/>
                </a:lnTo>
                <a:lnTo>
                  <a:pt x="783429" y="38226"/>
                </a:lnTo>
                <a:lnTo>
                  <a:pt x="782814" y="33966"/>
                </a:lnTo>
                <a:lnTo>
                  <a:pt x="777239" y="21844"/>
                </a:lnTo>
                <a:lnTo>
                  <a:pt x="768282" y="12269"/>
                </a:lnTo>
                <a:lnTo>
                  <a:pt x="756062" y="5445"/>
                </a:lnTo>
                <a:lnTo>
                  <a:pt x="740556" y="1359"/>
                </a:lnTo>
                <a:lnTo>
                  <a:pt x="721740" y="0"/>
                </a:lnTo>
                <a:close/>
              </a:path>
              <a:path w="1239520" h="202565">
                <a:moveTo>
                  <a:pt x="508888" y="2794"/>
                </a:moveTo>
                <a:lnTo>
                  <a:pt x="453136" y="2794"/>
                </a:lnTo>
                <a:lnTo>
                  <a:pt x="477900" y="81152"/>
                </a:lnTo>
                <a:lnTo>
                  <a:pt x="392430" y="166370"/>
                </a:lnTo>
                <a:lnTo>
                  <a:pt x="448944" y="166370"/>
                </a:lnTo>
                <a:lnTo>
                  <a:pt x="499109" y="113792"/>
                </a:lnTo>
                <a:lnTo>
                  <a:pt x="553490" y="113792"/>
                </a:lnTo>
                <a:lnTo>
                  <a:pt x="543306" y="82042"/>
                </a:lnTo>
                <a:lnTo>
                  <a:pt x="571751" y="53086"/>
                </a:lnTo>
                <a:lnTo>
                  <a:pt x="520700" y="53086"/>
                </a:lnTo>
                <a:lnTo>
                  <a:pt x="508888" y="2794"/>
                </a:lnTo>
                <a:close/>
              </a:path>
              <a:path w="1239520" h="202565">
                <a:moveTo>
                  <a:pt x="553490" y="113792"/>
                </a:moveTo>
                <a:lnTo>
                  <a:pt x="499109" y="113792"/>
                </a:lnTo>
                <a:lnTo>
                  <a:pt x="513588" y="166370"/>
                </a:lnTo>
                <a:lnTo>
                  <a:pt x="570357" y="166370"/>
                </a:lnTo>
                <a:lnTo>
                  <a:pt x="553490" y="113792"/>
                </a:lnTo>
                <a:close/>
              </a:path>
              <a:path w="1239520" h="202565">
                <a:moveTo>
                  <a:pt x="1075817" y="2794"/>
                </a:moveTo>
                <a:lnTo>
                  <a:pt x="1025398" y="2794"/>
                </a:lnTo>
                <a:lnTo>
                  <a:pt x="969771" y="166370"/>
                </a:lnTo>
                <a:lnTo>
                  <a:pt x="1056639" y="166370"/>
                </a:lnTo>
                <a:lnTo>
                  <a:pt x="1071425" y="165629"/>
                </a:lnTo>
                <a:lnTo>
                  <a:pt x="1107948" y="154432"/>
                </a:lnTo>
                <a:lnTo>
                  <a:pt x="1131063" y="131190"/>
                </a:lnTo>
                <a:lnTo>
                  <a:pt x="1032256" y="131190"/>
                </a:lnTo>
                <a:lnTo>
                  <a:pt x="1043177" y="98933"/>
                </a:lnTo>
                <a:lnTo>
                  <a:pt x="1139778" y="98933"/>
                </a:lnTo>
                <a:lnTo>
                  <a:pt x="1139791" y="95345"/>
                </a:lnTo>
                <a:lnTo>
                  <a:pt x="1098502" y="66617"/>
                </a:lnTo>
                <a:lnTo>
                  <a:pt x="1081405" y="65786"/>
                </a:lnTo>
                <a:lnTo>
                  <a:pt x="1054481" y="65786"/>
                </a:lnTo>
                <a:lnTo>
                  <a:pt x="1075817" y="2794"/>
                </a:lnTo>
                <a:close/>
              </a:path>
              <a:path w="1239520" h="202565">
                <a:moveTo>
                  <a:pt x="1239012" y="2794"/>
                </a:moveTo>
                <a:lnTo>
                  <a:pt x="1188339" y="2794"/>
                </a:lnTo>
                <a:lnTo>
                  <a:pt x="1132713" y="166370"/>
                </a:lnTo>
                <a:lnTo>
                  <a:pt x="1183386" y="166370"/>
                </a:lnTo>
                <a:lnTo>
                  <a:pt x="1239012" y="2794"/>
                </a:lnTo>
                <a:close/>
              </a:path>
              <a:path w="1239520" h="202565">
                <a:moveTo>
                  <a:pt x="414621" y="38226"/>
                </a:moveTo>
                <a:lnTo>
                  <a:pt x="350519" y="38226"/>
                </a:lnTo>
                <a:lnTo>
                  <a:pt x="357631" y="41783"/>
                </a:lnTo>
                <a:lnTo>
                  <a:pt x="361442" y="48895"/>
                </a:lnTo>
                <a:lnTo>
                  <a:pt x="363462" y="55012"/>
                </a:lnTo>
                <a:lnTo>
                  <a:pt x="363791" y="62690"/>
                </a:lnTo>
                <a:lnTo>
                  <a:pt x="362406" y="71915"/>
                </a:lnTo>
                <a:lnTo>
                  <a:pt x="343513" y="114395"/>
                </a:lnTo>
                <a:lnTo>
                  <a:pt x="308609" y="131318"/>
                </a:lnTo>
                <a:lnTo>
                  <a:pt x="383190" y="131318"/>
                </a:lnTo>
                <a:lnTo>
                  <a:pt x="404443" y="97031"/>
                </a:lnTo>
                <a:lnTo>
                  <a:pt x="416067" y="48244"/>
                </a:lnTo>
                <a:lnTo>
                  <a:pt x="414621" y="38226"/>
                </a:lnTo>
                <a:close/>
              </a:path>
              <a:path w="1239520" h="202565">
                <a:moveTo>
                  <a:pt x="783429" y="38226"/>
                </a:moveTo>
                <a:lnTo>
                  <a:pt x="719327" y="38226"/>
                </a:lnTo>
                <a:lnTo>
                  <a:pt x="726439" y="41783"/>
                </a:lnTo>
                <a:lnTo>
                  <a:pt x="730250" y="48895"/>
                </a:lnTo>
                <a:lnTo>
                  <a:pt x="732270" y="55012"/>
                </a:lnTo>
                <a:lnTo>
                  <a:pt x="732599" y="62690"/>
                </a:lnTo>
                <a:lnTo>
                  <a:pt x="731214" y="71915"/>
                </a:lnTo>
                <a:lnTo>
                  <a:pt x="712321" y="114395"/>
                </a:lnTo>
                <a:lnTo>
                  <a:pt x="677418" y="131318"/>
                </a:lnTo>
                <a:lnTo>
                  <a:pt x="751998" y="131318"/>
                </a:lnTo>
                <a:lnTo>
                  <a:pt x="773251" y="97031"/>
                </a:lnTo>
                <a:lnTo>
                  <a:pt x="784875" y="48244"/>
                </a:lnTo>
                <a:lnTo>
                  <a:pt x="783429" y="38226"/>
                </a:lnTo>
                <a:close/>
              </a:path>
              <a:path w="1239520" h="202565">
                <a:moveTo>
                  <a:pt x="1139778" y="98933"/>
                </a:moveTo>
                <a:lnTo>
                  <a:pt x="1069086" y="98933"/>
                </a:lnTo>
                <a:lnTo>
                  <a:pt x="1079182" y="99883"/>
                </a:lnTo>
                <a:lnTo>
                  <a:pt x="1085659" y="102727"/>
                </a:lnTo>
                <a:lnTo>
                  <a:pt x="1088517" y="107451"/>
                </a:lnTo>
                <a:lnTo>
                  <a:pt x="1087755" y="114046"/>
                </a:lnTo>
                <a:lnTo>
                  <a:pt x="1083685" y="121546"/>
                </a:lnTo>
                <a:lnTo>
                  <a:pt x="1077388" y="126904"/>
                </a:lnTo>
                <a:lnTo>
                  <a:pt x="1068877" y="130119"/>
                </a:lnTo>
                <a:lnTo>
                  <a:pt x="1058164" y="131190"/>
                </a:lnTo>
                <a:lnTo>
                  <a:pt x="1131063" y="131190"/>
                </a:lnTo>
                <a:lnTo>
                  <a:pt x="1131575" y="130428"/>
                </a:lnTo>
                <a:lnTo>
                  <a:pt x="1136269" y="119761"/>
                </a:lnTo>
                <a:lnTo>
                  <a:pt x="1139507" y="106836"/>
                </a:lnTo>
                <a:lnTo>
                  <a:pt x="1139778" y="98933"/>
                </a:lnTo>
                <a:close/>
              </a:path>
              <a:path w="1239520" h="202565">
                <a:moveTo>
                  <a:pt x="235838" y="2794"/>
                </a:moveTo>
                <a:lnTo>
                  <a:pt x="98679" y="2794"/>
                </a:lnTo>
                <a:lnTo>
                  <a:pt x="86232" y="39243"/>
                </a:lnTo>
                <a:lnTo>
                  <a:pt x="77162" y="63482"/>
                </a:lnTo>
                <a:lnTo>
                  <a:pt x="66722" y="86471"/>
                </a:lnTo>
                <a:lnTo>
                  <a:pt x="54925" y="108198"/>
                </a:lnTo>
                <a:lnTo>
                  <a:pt x="41782" y="128650"/>
                </a:lnTo>
                <a:lnTo>
                  <a:pt x="90424" y="128650"/>
                </a:lnTo>
                <a:lnTo>
                  <a:pt x="114660" y="82676"/>
                </a:lnTo>
                <a:lnTo>
                  <a:pt x="130301" y="45085"/>
                </a:lnTo>
                <a:lnTo>
                  <a:pt x="131063" y="42925"/>
                </a:lnTo>
                <a:lnTo>
                  <a:pt x="222191" y="42925"/>
                </a:lnTo>
                <a:lnTo>
                  <a:pt x="235838" y="2794"/>
                </a:lnTo>
                <a:close/>
              </a:path>
              <a:path w="1239520" h="202565">
                <a:moveTo>
                  <a:pt x="222191" y="42925"/>
                </a:moveTo>
                <a:lnTo>
                  <a:pt x="171704" y="42925"/>
                </a:lnTo>
                <a:lnTo>
                  <a:pt x="142494" y="128650"/>
                </a:lnTo>
                <a:lnTo>
                  <a:pt x="193039" y="128650"/>
                </a:lnTo>
                <a:lnTo>
                  <a:pt x="222191" y="42925"/>
                </a:lnTo>
                <a:close/>
              </a:path>
              <a:path w="1239520" h="202565">
                <a:moveTo>
                  <a:pt x="987170" y="2794"/>
                </a:moveTo>
                <a:lnTo>
                  <a:pt x="850011" y="2794"/>
                </a:lnTo>
                <a:lnTo>
                  <a:pt x="837564" y="39243"/>
                </a:lnTo>
                <a:lnTo>
                  <a:pt x="828494" y="63482"/>
                </a:lnTo>
                <a:lnTo>
                  <a:pt x="818054" y="86471"/>
                </a:lnTo>
                <a:lnTo>
                  <a:pt x="806257" y="108198"/>
                </a:lnTo>
                <a:lnTo>
                  <a:pt x="793114" y="128650"/>
                </a:lnTo>
                <a:lnTo>
                  <a:pt x="841756" y="128650"/>
                </a:lnTo>
                <a:lnTo>
                  <a:pt x="865992" y="82676"/>
                </a:lnTo>
                <a:lnTo>
                  <a:pt x="881633" y="45085"/>
                </a:lnTo>
                <a:lnTo>
                  <a:pt x="882395" y="42925"/>
                </a:lnTo>
                <a:lnTo>
                  <a:pt x="973523" y="42925"/>
                </a:lnTo>
                <a:lnTo>
                  <a:pt x="987170" y="2794"/>
                </a:lnTo>
                <a:close/>
              </a:path>
              <a:path w="1239520" h="202565">
                <a:moveTo>
                  <a:pt x="973523" y="42925"/>
                </a:moveTo>
                <a:lnTo>
                  <a:pt x="923036" y="42925"/>
                </a:lnTo>
                <a:lnTo>
                  <a:pt x="893826" y="128650"/>
                </a:lnTo>
                <a:lnTo>
                  <a:pt x="944371" y="128650"/>
                </a:lnTo>
                <a:lnTo>
                  <a:pt x="973523" y="42925"/>
                </a:lnTo>
                <a:close/>
              </a:path>
              <a:path w="1239520" h="202565">
                <a:moveTo>
                  <a:pt x="621157" y="2794"/>
                </a:moveTo>
                <a:lnTo>
                  <a:pt x="566038" y="2794"/>
                </a:lnTo>
                <a:lnTo>
                  <a:pt x="520700" y="53086"/>
                </a:lnTo>
                <a:lnTo>
                  <a:pt x="571751" y="53086"/>
                </a:lnTo>
                <a:lnTo>
                  <a:pt x="621157" y="2794"/>
                </a:lnTo>
                <a:close/>
              </a:path>
            </a:pathLst>
          </a:custGeom>
          <a:solidFill>
            <a:srgbClr val="FFFFFF"/>
          </a:solidFill>
          <a:ln w="9525">
            <a:noFill/>
            <a:round/>
            <a:headEnd/>
            <a:tailEnd/>
          </a:ln>
        </p:spPr>
        <p:txBody>
          <a:bodyPr lIns="0" tIns="0" rIns="0" bIns="0"/>
          <a:lstStyle/>
          <a:p>
            <a:endParaRPr lang="ru-RU"/>
          </a:p>
        </p:txBody>
      </p:sp>
      <p:sp>
        <p:nvSpPr>
          <p:cNvPr id="14360" name="object 27"/>
          <p:cNvSpPr>
            <a:spLocks/>
          </p:cNvSpPr>
          <p:nvPr/>
        </p:nvSpPr>
        <p:spPr bwMode="auto">
          <a:xfrm>
            <a:off x="2678113" y="1422400"/>
            <a:ext cx="57150" cy="33338"/>
          </a:xfrm>
          <a:custGeom>
            <a:avLst/>
            <a:gdLst>
              <a:gd name="T0" fmla="*/ 13814 w 56514"/>
              <a:gd name="T1" fmla="*/ 0 h 32384"/>
              <a:gd name="T2" fmla="*/ 0 w 56514"/>
              <a:gd name="T3" fmla="*/ 59349 h 32384"/>
              <a:gd name="T4" fmla="*/ 32772 w 56514"/>
              <a:gd name="T5" fmla="*/ 59349 h 32384"/>
              <a:gd name="T6" fmla="*/ 71164 w 56514"/>
              <a:gd name="T7" fmla="*/ 15672 h 32384"/>
              <a:gd name="T8" fmla="*/ 67553 w 56514"/>
              <a:gd name="T9" fmla="*/ 6980 h 32384"/>
              <a:gd name="T10" fmla="*/ 59359 w 56514"/>
              <a:gd name="T11" fmla="*/ 1746 h 32384"/>
              <a:gd name="T12" fmla="*/ 46585 w 56514"/>
              <a:gd name="T13" fmla="*/ 0 h 32384"/>
              <a:gd name="T14" fmla="*/ 13814 w 56514"/>
              <a:gd name="T15" fmla="*/ 0 h 32384"/>
              <a:gd name="T16" fmla="*/ 0 60000 65536"/>
              <a:gd name="T17" fmla="*/ 0 60000 65536"/>
              <a:gd name="T18" fmla="*/ 0 60000 65536"/>
              <a:gd name="T19" fmla="*/ 0 60000 65536"/>
              <a:gd name="T20" fmla="*/ 0 60000 65536"/>
              <a:gd name="T21" fmla="*/ 0 60000 65536"/>
              <a:gd name="T22" fmla="*/ 0 60000 65536"/>
              <a:gd name="T23" fmla="*/ 0 60000 65536"/>
              <a:gd name="T24" fmla="*/ 0 w 56514"/>
              <a:gd name="T25" fmla="*/ 0 h 32384"/>
              <a:gd name="T26" fmla="*/ 56514 w 56514"/>
              <a:gd name="T27" fmla="*/ 32384 h 32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514" h="32384">
                <a:moveTo>
                  <a:pt x="10921" y="0"/>
                </a:moveTo>
                <a:lnTo>
                  <a:pt x="0" y="32257"/>
                </a:lnTo>
                <a:lnTo>
                  <a:pt x="25907" y="32257"/>
                </a:lnTo>
                <a:lnTo>
                  <a:pt x="56261" y="8518"/>
                </a:lnTo>
                <a:lnTo>
                  <a:pt x="53403" y="3794"/>
                </a:lnTo>
                <a:lnTo>
                  <a:pt x="46926" y="950"/>
                </a:lnTo>
                <a:lnTo>
                  <a:pt x="36830" y="0"/>
                </a:lnTo>
                <a:lnTo>
                  <a:pt x="10921" y="0"/>
                </a:lnTo>
                <a:close/>
              </a:path>
            </a:pathLst>
          </a:custGeom>
          <a:noFill/>
          <a:ln w="10668">
            <a:solidFill>
              <a:srgbClr val="7C7C7C"/>
            </a:solidFill>
            <a:round/>
            <a:headEnd/>
            <a:tailEnd/>
          </a:ln>
        </p:spPr>
        <p:txBody>
          <a:bodyPr lIns="0" tIns="0" rIns="0" bIns="0"/>
          <a:lstStyle/>
          <a:p>
            <a:endParaRPr lang="ru-RU"/>
          </a:p>
        </p:txBody>
      </p:sp>
      <p:sp>
        <p:nvSpPr>
          <p:cNvPr id="14361" name="object 28"/>
          <p:cNvSpPr>
            <a:spLocks/>
          </p:cNvSpPr>
          <p:nvPr/>
        </p:nvSpPr>
        <p:spPr bwMode="auto">
          <a:xfrm>
            <a:off x="2487613" y="1366838"/>
            <a:ext cx="80962" cy="85725"/>
          </a:xfrm>
          <a:custGeom>
            <a:avLst/>
            <a:gdLst>
              <a:gd name="T0" fmla="*/ 37427 w 81280"/>
              <a:gd name="T1" fmla="*/ 0 h 85725"/>
              <a:gd name="T2" fmla="*/ 22224 w 81280"/>
              <a:gd name="T3" fmla="*/ 39989 h 85725"/>
              <a:gd name="T4" fmla="*/ 0 w 81280"/>
              <a:gd name="T5" fmla="*/ 85725 h 85725"/>
              <a:gd name="T6" fmla="*/ 47954 w 81280"/>
              <a:gd name="T7" fmla="*/ 85725 h 85725"/>
              <a:gd name="T8" fmla="*/ 74857 w 81280"/>
              <a:gd name="T9" fmla="*/ 0 h 85725"/>
              <a:gd name="T10" fmla="*/ 37427 w 81280"/>
              <a:gd name="T11" fmla="*/ 0 h 85725"/>
              <a:gd name="T12" fmla="*/ 0 60000 65536"/>
              <a:gd name="T13" fmla="*/ 0 60000 65536"/>
              <a:gd name="T14" fmla="*/ 0 60000 65536"/>
              <a:gd name="T15" fmla="*/ 0 60000 65536"/>
              <a:gd name="T16" fmla="*/ 0 60000 65536"/>
              <a:gd name="T17" fmla="*/ 0 60000 65536"/>
              <a:gd name="T18" fmla="*/ 0 w 81280"/>
              <a:gd name="T19" fmla="*/ 0 h 85725"/>
              <a:gd name="T20" fmla="*/ 81280 w 81280"/>
              <a:gd name="T21" fmla="*/ 85725 h 85725"/>
            </a:gdLst>
            <a:ahLst/>
            <a:cxnLst>
              <a:cxn ang="T12">
                <a:pos x="T0" y="T1"/>
              </a:cxn>
              <a:cxn ang="T13">
                <a:pos x="T2" y="T3"/>
              </a:cxn>
              <a:cxn ang="T14">
                <a:pos x="T4" y="T5"/>
              </a:cxn>
              <a:cxn ang="T15">
                <a:pos x="T6" y="T7"/>
              </a:cxn>
              <a:cxn ang="T16">
                <a:pos x="T8" y="T9"/>
              </a:cxn>
              <a:cxn ang="T17">
                <a:pos x="T10" y="T11"/>
              </a:cxn>
            </a:cxnLst>
            <a:rect l="T18" t="T19" r="T20" b="T21"/>
            <a:pathLst>
              <a:path w="81280" h="85725">
                <a:moveTo>
                  <a:pt x="40639" y="0"/>
                </a:moveTo>
                <a:lnTo>
                  <a:pt x="24130" y="39989"/>
                </a:lnTo>
                <a:lnTo>
                  <a:pt x="0" y="85725"/>
                </a:lnTo>
                <a:lnTo>
                  <a:pt x="52069" y="85725"/>
                </a:lnTo>
                <a:lnTo>
                  <a:pt x="81280" y="0"/>
                </a:lnTo>
                <a:lnTo>
                  <a:pt x="40639" y="0"/>
                </a:lnTo>
                <a:close/>
              </a:path>
            </a:pathLst>
          </a:custGeom>
          <a:noFill/>
          <a:ln w="10668">
            <a:solidFill>
              <a:srgbClr val="7C7C7C"/>
            </a:solidFill>
            <a:round/>
            <a:headEnd/>
            <a:tailEnd/>
          </a:ln>
        </p:spPr>
        <p:txBody>
          <a:bodyPr lIns="0" tIns="0" rIns="0" bIns="0"/>
          <a:lstStyle/>
          <a:p>
            <a:endParaRPr lang="ru-RU"/>
          </a:p>
        </p:txBody>
      </p:sp>
      <p:sp>
        <p:nvSpPr>
          <p:cNvPr id="14362" name="object 29"/>
          <p:cNvSpPr>
            <a:spLocks/>
          </p:cNvSpPr>
          <p:nvPr/>
        </p:nvSpPr>
        <p:spPr bwMode="auto">
          <a:xfrm>
            <a:off x="1736725" y="1366838"/>
            <a:ext cx="80963" cy="85725"/>
          </a:xfrm>
          <a:custGeom>
            <a:avLst/>
            <a:gdLst>
              <a:gd name="T0" fmla="*/ 37438 w 81280"/>
              <a:gd name="T1" fmla="*/ 0 h 85725"/>
              <a:gd name="T2" fmla="*/ 22229 w 81280"/>
              <a:gd name="T3" fmla="*/ 39989 h 85725"/>
              <a:gd name="T4" fmla="*/ 0 w 81280"/>
              <a:gd name="T5" fmla="*/ 85725 h 85725"/>
              <a:gd name="T6" fmla="*/ 47966 w 81280"/>
              <a:gd name="T7" fmla="*/ 85725 h 85725"/>
              <a:gd name="T8" fmla="*/ 74877 w 81280"/>
              <a:gd name="T9" fmla="*/ 0 h 85725"/>
              <a:gd name="T10" fmla="*/ 37438 w 81280"/>
              <a:gd name="T11" fmla="*/ 0 h 85725"/>
              <a:gd name="T12" fmla="*/ 0 60000 65536"/>
              <a:gd name="T13" fmla="*/ 0 60000 65536"/>
              <a:gd name="T14" fmla="*/ 0 60000 65536"/>
              <a:gd name="T15" fmla="*/ 0 60000 65536"/>
              <a:gd name="T16" fmla="*/ 0 60000 65536"/>
              <a:gd name="T17" fmla="*/ 0 60000 65536"/>
              <a:gd name="T18" fmla="*/ 0 w 81280"/>
              <a:gd name="T19" fmla="*/ 0 h 85725"/>
              <a:gd name="T20" fmla="*/ 81280 w 81280"/>
              <a:gd name="T21" fmla="*/ 85725 h 85725"/>
            </a:gdLst>
            <a:ahLst/>
            <a:cxnLst>
              <a:cxn ang="T12">
                <a:pos x="T0" y="T1"/>
              </a:cxn>
              <a:cxn ang="T13">
                <a:pos x="T2" y="T3"/>
              </a:cxn>
              <a:cxn ang="T14">
                <a:pos x="T4" y="T5"/>
              </a:cxn>
              <a:cxn ang="T15">
                <a:pos x="T6" y="T7"/>
              </a:cxn>
              <a:cxn ang="T16">
                <a:pos x="T8" y="T9"/>
              </a:cxn>
              <a:cxn ang="T17">
                <a:pos x="T10" y="T11"/>
              </a:cxn>
            </a:cxnLst>
            <a:rect l="T18" t="T19" r="T20" b="T21"/>
            <a:pathLst>
              <a:path w="81280" h="85725">
                <a:moveTo>
                  <a:pt x="40639" y="0"/>
                </a:moveTo>
                <a:lnTo>
                  <a:pt x="24130" y="39989"/>
                </a:lnTo>
                <a:lnTo>
                  <a:pt x="0" y="85725"/>
                </a:lnTo>
                <a:lnTo>
                  <a:pt x="52069" y="85725"/>
                </a:lnTo>
                <a:lnTo>
                  <a:pt x="81280" y="0"/>
                </a:lnTo>
                <a:lnTo>
                  <a:pt x="40639" y="0"/>
                </a:lnTo>
                <a:close/>
              </a:path>
            </a:pathLst>
          </a:custGeom>
          <a:noFill/>
          <a:ln w="10668">
            <a:solidFill>
              <a:srgbClr val="7C7C7C"/>
            </a:solidFill>
            <a:round/>
            <a:headEnd/>
            <a:tailEnd/>
          </a:ln>
        </p:spPr>
        <p:txBody>
          <a:bodyPr lIns="0" tIns="0" rIns="0" bIns="0"/>
          <a:lstStyle/>
          <a:p>
            <a:endParaRPr lang="ru-RU"/>
          </a:p>
        </p:txBody>
      </p:sp>
      <p:sp>
        <p:nvSpPr>
          <p:cNvPr id="14363" name="object 30"/>
          <p:cNvSpPr>
            <a:spLocks/>
          </p:cNvSpPr>
          <p:nvPr/>
        </p:nvSpPr>
        <p:spPr bwMode="auto">
          <a:xfrm>
            <a:off x="2300288" y="1362075"/>
            <a:ext cx="77787" cy="93663"/>
          </a:xfrm>
          <a:custGeom>
            <a:avLst/>
            <a:gdLst>
              <a:gd name="T0" fmla="*/ 42323 w 78739"/>
              <a:gd name="T1" fmla="*/ 0 h 93344"/>
              <a:gd name="T2" fmla="*/ 15591 w 78739"/>
              <a:gd name="T3" fmla="*/ 18377 h 93344"/>
              <a:gd name="T4" fmla="*/ 1238 w 78739"/>
              <a:gd name="T5" fmla="*/ 62564 h 93344"/>
              <a:gd name="T6" fmla="*/ 0 w 78739"/>
              <a:gd name="T7" fmla="*/ 73042 h 93344"/>
              <a:gd name="T8" fmla="*/ 122 w 78739"/>
              <a:gd name="T9" fmla="*/ 81652 h 93344"/>
              <a:gd name="T10" fmla="*/ 1597 w 78739"/>
              <a:gd name="T11" fmla="*/ 88407 h 93344"/>
              <a:gd name="T12" fmla="*/ 4451 w 78739"/>
              <a:gd name="T13" fmla="*/ 96184 h 93344"/>
              <a:gd name="T14" fmla="*/ 9959 w 78739"/>
              <a:gd name="T15" fmla="*/ 100005 h 93344"/>
              <a:gd name="T16" fmla="*/ 18123 w 78739"/>
              <a:gd name="T17" fmla="*/ 100005 h 93344"/>
              <a:gd name="T18" fmla="*/ 45160 w 78739"/>
              <a:gd name="T19" fmla="*/ 81826 h 93344"/>
              <a:gd name="T20" fmla="*/ 59793 w 78739"/>
              <a:gd name="T21" fmla="*/ 36191 h 93344"/>
              <a:gd name="T22" fmla="*/ 60866 w 78739"/>
              <a:gd name="T23" fmla="*/ 26281 h 93344"/>
              <a:gd name="T24" fmla="*/ 60610 w 78739"/>
              <a:gd name="T25" fmla="*/ 18032 h 93344"/>
              <a:gd name="T26" fmla="*/ 59046 w 78739"/>
              <a:gd name="T27" fmla="*/ 11461 h 93344"/>
              <a:gd name="T28" fmla="*/ 56093 w 78739"/>
              <a:gd name="T29" fmla="*/ 3820 h 93344"/>
              <a:gd name="T30" fmla="*/ 50587 w 78739"/>
              <a:gd name="T31" fmla="*/ 0 h 93344"/>
              <a:gd name="T32" fmla="*/ 42323 w 78739"/>
              <a:gd name="T33" fmla="*/ 0 h 933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739"/>
              <a:gd name="T52" fmla="*/ 0 h 93344"/>
              <a:gd name="T53" fmla="*/ 78739 w 78739"/>
              <a:gd name="T54" fmla="*/ 93344 h 933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739" h="93344">
                <a:moveTo>
                  <a:pt x="54641" y="0"/>
                </a:moveTo>
                <a:lnTo>
                  <a:pt x="20129" y="17107"/>
                </a:lnTo>
                <a:lnTo>
                  <a:pt x="1599" y="58239"/>
                </a:lnTo>
                <a:lnTo>
                  <a:pt x="0" y="67992"/>
                </a:lnTo>
                <a:lnTo>
                  <a:pt x="162" y="76007"/>
                </a:lnTo>
                <a:lnTo>
                  <a:pt x="2063" y="82296"/>
                </a:lnTo>
                <a:lnTo>
                  <a:pt x="5746" y="89535"/>
                </a:lnTo>
                <a:lnTo>
                  <a:pt x="12858" y="93091"/>
                </a:lnTo>
                <a:lnTo>
                  <a:pt x="23399" y="93091"/>
                </a:lnTo>
                <a:lnTo>
                  <a:pt x="58302" y="76168"/>
                </a:lnTo>
                <a:lnTo>
                  <a:pt x="77196" y="33688"/>
                </a:lnTo>
                <a:lnTo>
                  <a:pt x="78581" y="24463"/>
                </a:lnTo>
                <a:lnTo>
                  <a:pt x="78251" y="16785"/>
                </a:lnTo>
                <a:lnTo>
                  <a:pt x="76231" y="10668"/>
                </a:lnTo>
                <a:lnTo>
                  <a:pt x="72421" y="3556"/>
                </a:lnTo>
                <a:lnTo>
                  <a:pt x="65309" y="0"/>
                </a:lnTo>
                <a:lnTo>
                  <a:pt x="54641" y="0"/>
                </a:lnTo>
                <a:close/>
              </a:path>
            </a:pathLst>
          </a:custGeom>
          <a:noFill/>
          <a:ln w="10668">
            <a:solidFill>
              <a:srgbClr val="7C7C7C"/>
            </a:solidFill>
            <a:round/>
            <a:headEnd/>
            <a:tailEnd/>
          </a:ln>
        </p:spPr>
        <p:txBody>
          <a:bodyPr lIns="0" tIns="0" rIns="0" bIns="0"/>
          <a:lstStyle/>
          <a:p>
            <a:endParaRPr lang="ru-RU"/>
          </a:p>
        </p:txBody>
      </p:sp>
      <p:sp>
        <p:nvSpPr>
          <p:cNvPr id="14364" name="object 31"/>
          <p:cNvSpPr>
            <a:spLocks/>
          </p:cNvSpPr>
          <p:nvPr/>
        </p:nvSpPr>
        <p:spPr bwMode="auto">
          <a:xfrm>
            <a:off x="1930400" y="1362075"/>
            <a:ext cx="79375" cy="93663"/>
          </a:xfrm>
          <a:custGeom>
            <a:avLst/>
            <a:gdLst>
              <a:gd name="T0" fmla="*/ 64696 w 78739"/>
              <a:gd name="T1" fmla="*/ 0 h 93344"/>
              <a:gd name="T2" fmla="*/ 23834 w 78739"/>
              <a:gd name="T3" fmla="*/ 18377 h 93344"/>
              <a:gd name="T4" fmla="*/ 1893 w 78739"/>
              <a:gd name="T5" fmla="*/ 62564 h 93344"/>
              <a:gd name="T6" fmla="*/ 0 w 78739"/>
              <a:gd name="T7" fmla="*/ 73042 h 93344"/>
              <a:gd name="T8" fmla="*/ 183 w 78739"/>
              <a:gd name="T9" fmla="*/ 81652 h 93344"/>
              <a:gd name="T10" fmla="*/ 2442 w 78739"/>
              <a:gd name="T11" fmla="*/ 88407 h 93344"/>
              <a:gd name="T12" fmla="*/ 6804 w 78739"/>
              <a:gd name="T13" fmla="*/ 96184 h 93344"/>
              <a:gd name="T14" fmla="*/ 15224 w 78739"/>
              <a:gd name="T15" fmla="*/ 100005 h 93344"/>
              <a:gd name="T16" fmla="*/ 27706 w 78739"/>
              <a:gd name="T17" fmla="*/ 100005 h 93344"/>
              <a:gd name="T18" fmla="*/ 69031 w 78739"/>
              <a:gd name="T19" fmla="*/ 81826 h 93344"/>
              <a:gd name="T20" fmla="*/ 91406 w 78739"/>
              <a:gd name="T21" fmla="*/ 36191 h 93344"/>
              <a:gd name="T22" fmla="*/ 93044 w 78739"/>
              <a:gd name="T23" fmla="*/ 26281 h 93344"/>
              <a:gd name="T24" fmla="*/ 92653 w 78739"/>
              <a:gd name="T25" fmla="*/ 18032 h 93344"/>
              <a:gd name="T26" fmla="*/ 90262 w 78739"/>
              <a:gd name="T27" fmla="*/ 11461 h 93344"/>
              <a:gd name="T28" fmla="*/ 85750 w 78739"/>
              <a:gd name="T29" fmla="*/ 3820 h 93344"/>
              <a:gd name="T30" fmla="*/ 77331 w 78739"/>
              <a:gd name="T31" fmla="*/ 0 h 93344"/>
              <a:gd name="T32" fmla="*/ 64696 w 78739"/>
              <a:gd name="T33" fmla="*/ 0 h 933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739"/>
              <a:gd name="T52" fmla="*/ 0 h 93344"/>
              <a:gd name="T53" fmla="*/ 78739 w 78739"/>
              <a:gd name="T54" fmla="*/ 93344 h 933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739" h="93344">
                <a:moveTo>
                  <a:pt x="54641" y="0"/>
                </a:moveTo>
                <a:lnTo>
                  <a:pt x="20129" y="17107"/>
                </a:lnTo>
                <a:lnTo>
                  <a:pt x="1599" y="58239"/>
                </a:lnTo>
                <a:lnTo>
                  <a:pt x="0" y="67992"/>
                </a:lnTo>
                <a:lnTo>
                  <a:pt x="162" y="76007"/>
                </a:lnTo>
                <a:lnTo>
                  <a:pt x="2063" y="82296"/>
                </a:lnTo>
                <a:lnTo>
                  <a:pt x="5746" y="89535"/>
                </a:lnTo>
                <a:lnTo>
                  <a:pt x="12858" y="93091"/>
                </a:lnTo>
                <a:lnTo>
                  <a:pt x="23399" y="93091"/>
                </a:lnTo>
                <a:lnTo>
                  <a:pt x="58302" y="76168"/>
                </a:lnTo>
                <a:lnTo>
                  <a:pt x="77196" y="33688"/>
                </a:lnTo>
                <a:lnTo>
                  <a:pt x="78581" y="24463"/>
                </a:lnTo>
                <a:lnTo>
                  <a:pt x="78251" y="16785"/>
                </a:lnTo>
                <a:lnTo>
                  <a:pt x="76231" y="10668"/>
                </a:lnTo>
                <a:lnTo>
                  <a:pt x="72421" y="3556"/>
                </a:lnTo>
                <a:lnTo>
                  <a:pt x="65309" y="0"/>
                </a:lnTo>
                <a:lnTo>
                  <a:pt x="54641" y="0"/>
                </a:lnTo>
                <a:close/>
              </a:path>
            </a:pathLst>
          </a:custGeom>
          <a:noFill/>
          <a:ln w="10668">
            <a:solidFill>
              <a:srgbClr val="7C7C7C"/>
            </a:solidFill>
            <a:round/>
            <a:headEnd/>
            <a:tailEnd/>
          </a:ln>
        </p:spPr>
        <p:txBody>
          <a:bodyPr lIns="0" tIns="0" rIns="0" bIns="0"/>
          <a:lstStyle/>
          <a:p>
            <a:endParaRPr lang="ru-RU"/>
          </a:p>
        </p:txBody>
      </p:sp>
      <p:sp>
        <p:nvSpPr>
          <p:cNvPr id="14365" name="object 32"/>
          <p:cNvSpPr>
            <a:spLocks/>
          </p:cNvSpPr>
          <p:nvPr/>
        </p:nvSpPr>
        <p:spPr bwMode="auto">
          <a:xfrm>
            <a:off x="2778125" y="1327150"/>
            <a:ext cx="106363" cy="163513"/>
          </a:xfrm>
          <a:custGeom>
            <a:avLst/>
            <a:gdLst>
              <a:gd name="T0" fmla="*/ 52256 w 106680"/>
              <a:gd name="T1" fmla="*/ 0 h 163830"/>
              <a:gd name="T2" fmla="*/ 99859 w 106680"/>
              <a:gd name="T3" fmla="*/ 0 h 163830"/>
              <a:gd name="T4" fmla="*/ 47603 w 106680"/>
              <a:gd name="T5" fmla="*/ 157056 h 163830"/>
              <a:gd name="T6" fmla="*/ 0 w 106680"/>
              <a:gd name="T7" fmla="*/ 157056 h 163830"/>
              <a:gd name="T8" fmla="*/ 52256 w 106680"/>
              <a:gd name="T9" fmla="*/ 0 h 163830"/>
              <a:gd name="T10" fmla="*/ 0 60000 65536"/>
              <a:gd name="T11" fmla="*/ 0 60000 65536"/>
              <a:gd name="T12" fmla="*/ 0 60000 65536"/>
              <a:gd name="T13" fmla="*/ 0 60000 65536"/>
              <a:gd name="T14" fmla="*/ 0 60000 65536"/>
              <a:gd name="T15" fmla="*/ 0 w 106680"/>
              <a:gd name="T16" fmla="*/ 0 h 163830"/>
              <a:gd name="T17" fmla="*/ 106680 w 106680"/>
              <a:gd name="T18" fmla="*/ 163830 h 163830"/>
            </a:gdLst>
            <a:ahLst/>
            <a:cxnLst>
              <a:cxn ang="T10">
                <a:pos x="T0" y="T1"/>
              </a:cxn>
              <a:cxn ang="T11">
                <a:pos x="T2" y="T3"/>
              </a:cxn>
              <a:cxn ang="T12">
                <a:pos x="T4" y="T5"/>
              </a:cxn>
              <a:cxn ang="T13">
                <a:pos x="T6" y="T7"/>
              </a:cxn>
              <a:cxn ang="T14">
                <a:pos x="T8" y="T9"/>
              </a:cxn>
            </a:cxnLst>
            <a:rect l="T15" t="T16" r="T17" b="T18"/>
            <a:pathLst>
              <a:path w="106680" h="163830">
                <a:moveTo>
                  <a:pt x="55625" y="0"/>
                </a:moveTo>
                <a:lnTo>
                  <a:pt x="106299" y="0"/>
                </a:lnTo>
                <a:lnTo>
                  <a:pt x="50673" y="163575"/>
                </a:lnTo>
                <a:lnTo>
                  <a:pt x="0" y="163575"/>
                </a:lnTo>
                <a:lnTo>
                  <a:pt x="55625" y="0"/>
                </a:lnTo>
                <a:close/>
              </a:path>
            </a:pathLst>
          </a:custGeom>
          <a:noFill/>
          <a:ln w="10668">
            <a:solidFill>
              <a:srgbClr val="7C7C7C"/>
            </a:solidFill>
            <a:round/>
            <a:headEnd/>
            <a:tailEnd/>
          </a:ln>
        </p:spPr>
        <p:txBody>
          <a:bodyPr lIns="0" tIns="0" rIns="0" bIns="0"/>
          <a:lstStyle/>
          <a:p>
            <a:endParaRPr lang="ru-RU"/>
          </a:p>
        </p:txBody>
      </p:sp>
      <p:sp>
        <p:nvSpPr>
          <p:cNvPr id="14366" name="object 33"/>
          <p:cNvSpPr>
            <a:spLocks/>
          </p:cNvSpPr>
          <p:nvPr/>
        </p:nvSpPr>
        <p:spPr bwMode="auto">
          <a:xfrm>
            <a:off x="2616200" y="1327150"/>
            <a:ext cx="169863" cy="163513"/>
          </a:xfrm>
          <a:custGeom>
            <a:avLst/>
            <a:gdLst>
              <a:gd name="T0" fmla="*/ 53490 w 170180"/>
              <a:gd name="T1" fmla="*/ 0 h 163830"/>
              <a:gd name="T2" fmla="*/ 101973 w 170180"/>
              <a:gd name="T3" fmla="*/ 0 h 163830"/>
              <a:gd name="T4" fmla="*/ 81457 w 170180"/>
              <a:gd name="T5" fmla="*/ 60481 h 163830"/>
              <a:gd name="T6" fmla="*/ 107347 w 170180"/>
              <a:gd name="T7" fmla="*/ 60481 h 163830"/>
              <a:gd name="T8" fmla="*/ 148150 w 170180"/>
              <a:gd name="T9" fmla="*/ 67632 h 163830"/>
              <a:gd name="T10" fmla="*/ 163584 w 170180"/>
              <a:gd name="T11" fmla="*/ 89213 h 163830"/>
              <a:gd name="T12" fmla="*/ 163218 w 170180"/>
              <a:gd name="T13" fmla="*/ 99895 h 163830"/>
              <a:gd name="T14" fmla="*/ 141988 w 170180"/>
              <a:gd name="T15" fmla="*/ 139192 h 163830"/>
              <a:gd name="T16" fmla="*/ 97750 w 170180"/>
              <a:gd name="T17" fmla="*/ 156346 h 163830"/>
              <a:gd name="T18" fmla="*/ 83532 w 170180"/>
              <a:gd name="T19" fmla="*/ 157056 h 163830"/>
              <a:gd name="T20" fmla="*/ 0 w 170180"/>
              <a:gd name="T21" fmla="*/ 157056 h 163830"/>
              <a:gd name="T22" fmla="*/ 53490 w 170180"/>
              <a:gd name="T23" fmla="*/ 0 h 1638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180"/>
              <a:gd name="T37" fmla="*/ 0 h 163830"/>
              <a:gd name="T38" fmla="*/ 170180 w 170180"/>
              <a:gd name="T39" fmla="*/ 163830 h 1638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180" h="163830">
                <a:moveTo>
                  <a:pt x="55626" y="0"/>
                </a:moveTo>
                <a:lnTo>
                  <a:pt x="106045" y="0"/>
                </a:lnTo>
                <a:lnTo>
                  <a:pt x="84709" y="62991"/>
                </a:lnTo>
                <a:lnTo>
                  <a:pt x="111633" y="62991"/>
                </a:lnTo>
                <a:lnTo>
                  <a:pt x="154066" y="70439"/>
                </a:lnTo>
                <a:lnTo>
                  <a:pt x="170116" y="92916"/>
                </a:lnTo>
                <a:lnTo>
                  <a:pt x="169735" y="104042"/>
                </a:lnTo>
                <a:lnTo>
                  <a:pt x="147655" y="144970"/>
                </a:lnTo>
                <a:lnTo>
                  <a:pt x="101653" y="162835"/>
                </a:lnTo>
                <a:lnTo>
                  <a:pt x="86868" y="163575"/>
                </a:lnTo>
                <a:lnTo>
                  <a:pt x="0" y="163575"/>
                </a:lnTo>
                <a:lnTo>
                  <a:pt x="55626" y="0"/>
                </a:lnTo>
                <a:close/>
              </a:path>
            </a:pathLst>
          </a:custGeom>
          <a:noFill/>
          <a:ln w="10668">
            <a:solidFill>
              <a:srgbClr val="7C7C7C"/>
            </a:solidFill>
            <a:round/>
            <a:headEnd/>
            <a:tailEnd/>
          </a:ln>
        </p:spPr>
        <p:txBody>
          <a:bodyPr lIns="0" tIns="0" rIns="0" bIns="0"/>
          <a:lstStyle/>
          <a:p>
            <a:endParaRPr lang="ru-RU"/>
          </a:p>
        </p:txBody>
      </p:sp>
      <p:sp>
        <p:nvSpPr>
          <p:cNvPr id="14367" name="object 34"/>
          <p:cNvSpPr>
            <a:spLocks/>
          </p:cNvSpPr>
          <p:nvPr/>
        </p:nvSpPr>
        <p:spPr bwMode="auto">
          <a:xfrm>
            <a:off x="2397125" y="1327150"/>
            <a:ext cx="236538" cy="198438"/>
          </a:xfrm>
          <a:custGeom>
            <a:avLst/>
            <a:gdLst>
              <a:gd name="T0" fmla="*/ 101516 w 236219"/>
              <a:gd name="T1" fmla="*/ 0 h 199390"/>
              <a:gd name="T2" fmla="*/ 242617 w 236219"/>
              <a:gd name="T3" fmla="*/ 0 h 199390"/>
              <a:gd name="T4" fmla="*/ 198588 w 236219"/>
              <a:gd name="T5" fmla="*/ 113821 h 199390"/>
              <a:gd name="T6" fmla="*/ 216750 w 236219"/>
              <a:gd name="T7" fmla="*/ 113821 h 199390"/>
              <a:gd name="T8" fmla="*/ 191141 w 236219"/>
              <a:gd name="T9" fmla="*/ 180209 h 199390"/>
              <a:gd name="T10" fmla="*/ 149202 w 236219"/>
              <a:gd name="T11" fmla="*/ 180209 h 199390"/>
              <a:gd name="T12" fmla="*/ 161615 w 236219"/>
              <a:gd name="T13" fmla="*/ 147934 h 199390"/>
              <a:gd name="T14" fmla="*/ 54220 w 236219"/>
              <a:gd name="T15" fmla="*/ 147934 h 199390"/>
              <a:gd name="T16" fmla="*/ 41806 w 236219"/>
              <a:gd name="T17" fmla="*/ 180209 h 199390"/>
              <a:gd name="T18" fmla="*/ 0 w 236219"/>
              <a:gd name="T19" fmla="*/ 180209 h 199390"/>
              <a:gd name="T20" fmla="*/ 25607 w 236219"/>
              <a:gd name="T21" fmla="*/ 113821 h 199390"/>
              <a:gd name="T22" fmla="*/ 42984 w 236219"/>
              <a:gd name="T23" fmla="*/ 113821 h 199390"/>
              <a:gd name="T24" fmla="*/ 56503 w 236219"/>
              <a:gd name="T25" fmla="*/ 95326 h 199390"/>
              <a:gd name="T26" fmla="*/ 68639 w 236219"/>
              <a:gd name="T27" fmla="*/ 75674 h 199390"/>
              <a:gd name="T28" fmla="*/ 79379 w 236219"/>
              <a:gd name="T29" fmla="*/ 54884 h 199390"/>
              <a:gd name="T30" fmla="*/ 88711 w 236219"/>
              <a:gd name="T31" fmla="*/ 32964 h 199390"/>
              <a:gd name="T32" fmla="*/ 101516 w 236219"/>
              <a:gd name="T33" fmla="*/ 0 h 1993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219"/>
              <a:gd name="T52" fmla="*/ 0 h 199390"/>
              <a:gd name="T53" fmla="*/ 236219 w 236219"/>
              <a:gd name="T54" fmla="*/ 199390 h 1993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219" h="199390">
                <a:moveTo>
                  <a:pt x="98679" y="0"/>
                </a:moveTo>
                <a:lnTo>
                  <a:pt x="235838" y="0"/>
                </a:lnTo>
                <a:lnTo>
                  <a:pt x="193039" y="125856"/>
                </a:lnTo>
                <a:lnTo>
                  <a:pt x="210693" y="125856"/>
                </a:lnTo>
                <a:lnTo>
                  <a:pt x="185800" y="199262"/>
                </a:lnTo>
                <a:lnTo>
                  <a:pt x="145033" y="199262"/>
                </a:lnTo>
                <a:lnTo>
                  <a:pt x="157099" y="163575"/>
                </a:lnTo>
                <a:lnTo>
                  <a:pt x="52705" y="163575"/>
                </a:lnTo>
                <a:lnTo>
                  <a:pt x="40639" y="199262"/>
                </a:lnTo>
                <a:lnTo>
                  <a:pt x="0" y="199262"/>
                </a:lnTo>
                <a:lnTo>
                  <a:pt x="24892" y="125856"/>
                </a:lnTo>
                <a:lnTo>
                  <a:pt x="41782" y="125856"/>
                </a:lnTo>
                <a:lnTo>
                  <a:pt x="54925" y="105404"/>
                </a:lnTo>
                <a:lnTo>
                  <a:pt x="66722" y="83677"/>
                </a:lnTo>
                <a:lnTo>
                  <a:pt x="77162" y="60688"/>
                </a:lnTo>
                <a:lnTo>
                  <a:pt x="86232" y="36449"/>
                </a:lnTo>
                <a:lnTo>
                  <a:pt x="98679" y="0"/>
                </a:lnTo>
                <a:close/>
              </a:path>
            </a:pathLst>
          </a:custGeom>
          <a:noFill/>
          <a:ln w="10668">
            <a:solidFill>
              <a:srgbClr val="7C7C7C"/>
            </a:solidFill>
            <a:round/>
            <a:headEnd/>
            <a:tailEnd/>
          </a:ln>
        </p:spPr>
        <p:txBody>
          <a:bodyPr lIns="0" tIns="0" rIns="0" bIns="0"/>
          <a:lstStyle/>
          <a:p>
            <a:endParaRPr lang="ru-RU"/>
          </a:p>
        </p:txBody>
      </p:sp>
      <p:sp>
        <p:nvSpPr>
          <p:cNvPr id="14368" name="object 35"/>
          <p:cNvSpPr>
            <a:spLocks/>
          </p:cNvSpPr>
          <p:nvPr/>
        </p:nvSpPr>
        <p:spPr bwMode="auto">
          <a:xfrm>
            <a:off x="2038350" y="1327150"/>
            <a:ext cx="228600" cy="163513"/>
          </a:xfrm>
          <a:custGeom>
            <a:avLst/>
            <a:gdLst>
              <a:gd name="T0" fmla="*/ 57271 w 229235"/>
              <a:gd name="T1" fmla="*/ 0 h 163830"/>
              <a:gd name="T2" fmla="*/ 109867 w 229235"/>
              <a:gd name="T3" fmla="*/ 0 h 163830"/>
              <a:gd name="T4" fmla="*/ 121011 w 229235"/>
              <a:gd name="T5" fmla="*/ 48286 h 163830"/>
              <a:gd name="T6" fmla="*/ 163784 w 229235"/>
              <a:gd name="T7" fmla="*/ 0 h 163830"/>
              <a:gd name="T8" fmla="*/ 215783 w 229235"/>
              <a:gd name="T9" fmla="*/ 0 h 163830"/>
              <a:gd name="T10" fmla="*/ 142338 w 229235"/>
              <a:gd name="T11" fmla="*/ 76089 h 163830"/>
              <a:gd name="T12" fmla="*/ 167858 w 229235"/>
              <a:gd name="T13" fmla="*/ 157056 h 163830"/>
              <a:gd name="T14" fmla="*/ 114300 w 229235"/>
              <a:gd name="T15" fmla="*/ 157056 h 163830"/>
              <a:gd name="T16" fmla="*/ 100642 w 229235"/>
              <a:gd name="T17" fmla="*/ 106574 h 163830"/>
              <a:gd name="T18" fmla="*/ 53315 w 229235"/>
              <a:gd name="T19" fmla="*/ 157056 h 163830"/>
              <a:gd name="T20" fmla="*/ 0 w 229235"/>
              <a:gd name="T21" fmla="*/ 157056 h 163830"/>
              <a:gd name="T22" fmla="*/ 80634 w 229235"/>
              <a:gd name="T23" fmla="*/ 75235 h 163830"/>
              <a:gd name="T24" fmla="*/ 57271 w 229235"/>
              <a:gd name="T25" fmla="*/ 0 h 1638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235"/>
              <a:gd name="T40" fmla="*/ 0 h 163830"/>
              <a:gd name="T41" fmla="*/ 229235 w 229235"/>
              <a:gd name="T42" fmla="*/ 163830 h 1638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235" h="163830">
                <a:moveTo>
                  <a:pt x="60706" y="0"/>
                </a:moveTo>
                <a:lnTo>
                  <a:pt x="116458" y="0"/>
                </a:lnTo>
                <a:lnTo>
                  <a:pt x="128269" y="50291"/>
                </a:lnTo>
                <a:lnTo>
                  <a:pt x="173608" y="0"/>
                </a:lnTo>
                <a:lnTo>
                  <a:pt x="228726" y="0"/>
                </a:lnTo>
                <a:lnTo>
                  <a:pt x="150875" y="79248"/>
                </a:lnTo>
                <a:lnTo>
                  <a:pt x="177926" y="163575"/>
                </a:lnTo>
                <a:lnTo>
                  <a:pt x="121157" y="163575"/>
                </a:lnTo>
                <a:lnTo>
                  <a:pt x="106679" y="110998"/>
                </a:lnTo>
                <a:lnTo>
                  <a:pt x="56514" y="163575"/>
                </a:lnTo>
                <a:lnTo>
                  <a:pt x="0" y="163575"/>
                </a:lnTo>
                <a:lnTo>
                  <a:pt x="85470" y="78358"/>
                </a:lnTo>
                <a:lnTo>
                  <a:pt x="60706" y="0"/>
                </a:lnTo>
                <a:close/>
              </a:path>
            </a:pathLst>
          </a:custGeom>
          <a:noFill/>
          <a:ln w="10668">
            <a:solidFill>
              <a:srgbClr val="7C7C7C"/>
            </a:solidFill>
            <a:round/>
            <a:headEnd/>
            <a:tailEnd/>
          </a:ln>
        </p:spPr>
        <p:txBody>
          <a:bodyPr lIns="0" tIns="0" rIns="0" bIns="0"/>
          <a:lstStyle/>
          <a:p>
            <a:endParaRPr lang="ru-RU"/>
          </a:p>
        </p:txBody>
      </p:sp>
      <p:sp>
        <p:nvSpPr>
          <p:cNvPr id="14369" name="object 36"/>
          <p:cNvSpPr>
            <a:spLocks/>
          </p:cNvSpPr>
          <p:nvPr/>
        </p:nvSpPr>
        <p:spPr bwMode="auto">
          <a:xfrm>
            <a:off x="1646238" y="1327150"/>
            <a:ext cx="236537" cy="198438"/>
          </a:xfrm>
          <a:custGeom>
            <a:avLst/>
            <a:gdLst>
              <a:gd name="T0" fmla="*/ 101506 w 236219"/>
              <a:gd name="T1" fmla="*/ 0 h 199390"/>
              <a:gd name="T2" fmla="*/ 242595 w 236219"/>
              <a:gd name="T3" fmla="*/ 0 h 199390"/>
              <a:gd name="T4" fmla="*/ 198571 w 236219"/>
              <a:gd name="T5" fmla="*/ 113821 h 199390"/>
              <a:gd name="T6" fmla="*/ 216730 w 236219"/>
              <a:gd name="T7" fmla="*/ 113821 h 199390"/>
              <a:gd name="T8" fmla="*/ 191125 w 236219"/>
              <a:gd name="T9" fmla="*/ 180209 h 199390"/>
              <a:gd name="T10" fmla="*/ 149190 w 236219"/>
              <a:gd name="T11" fmla="*/ 180209 h 199390"/>
              <a:gd name="T12" fmla="*/ 161601 w 236219"/>
              <a:gd name="T13" fmla="*/ 147934 h 199390"/>
              <a:gd name="T14" fmla="*/ 54215 w 236219"/>
              <a:gd name="T15" fmla="*/ 147934 h 199390"/>
              <a:gd name="T16" fmla="*/ 41804 w 236219"/>
              <a:gd name="T17" fmla="*/ 180209 h 199390"/>
              <a:gd name="T18" fmla="*/ 0 w 236219"/>
              <a:gd name="T19" fmla="*/ 180209 h 199390"/>
              <a:gd name="T20" fmla="*/ 25606 w 236219"/>
              <a:gd name="T21" fmla="*/ 113821 h 199390"/>
              <a:gd name="T22" fmla="*/ 42979 w 236219"/>
              <a:gd name="T23" fmla="*/ 113821 h 199390"/>
              <a:gd name="T24" fmla="*/ 56499 w 236219"/>
              <a:gd name="T25" fmla="*/ 95326 h 199390"/>
              <a:gd name="T26" fmla="*/ 68634 w 236219"/>
              <a:gd name="T27" fmla="*/ 75674 h 199390"/>
              <a:gd name="T28" fmla="*/ 79373 w 236219"/>
              <a:gd name="T29" fmla="*/ 54884 h 199390"/>
              <a:gd name="T30" fmla="*/ 88703 w 236219"/>
              <a:gd name="T31" fmla="*/ 32964 h 199390"/>
              <a:gd name="T32" fmla="*/ 101506 w 236219"/>
              <a:gd name="T33" fmla="*/ 0 h 1993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6219"/>
              <a:gd name="T52" fmla="*/ 0 h 199390"/>
              <a:gd name="T53" fmla="*/ 236219 w 236219"/>
              <a:gd name="T54" fmla="*/ 199390 h 1993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6219" h="199390">
                <a:moveTo>
                  <a:pt x="98679" y="0"/>
                </a:moveTo>
                <a:lnTo>
                  <a:pt x="235838" y="0"/>
                </a:lnTo>
                <a:lnTo>
                  <a:pt x="193039" y="125856"/>
                </a:lnTo>
                <a:lnTo>
                  <a:pt x="210693" y="125856"/>
                </a:lnTo>
                <a:lnTo>
                  <a:pt x="185800" y="199262"/>
                </a:lnTo>
                <a:lnTo>
                  <a:pt x="145033" y="199262"/>
                </a:lnTo>
                <a:lnTo>
                  <a:pt x="157099" y="163575"/>
                </a:lnTo>
                <a:lnTo>
                  <a:pt x="52705" y="163575"/>
                </a:lnTo>
                <a:lnTo>
                  <a:pt x="40639" y="199262"/>
                </a:lnTo>
                <a:lnTo>
                  <a:pt x="0" y="199262"/>
                </a:lnTo>
                <a:lnTo>
                  <a:pt x="24892" y="125856"/>
                </a:lnTo>
                <a:lnTo>
                  <a:pt x="41782" y="125856"/>
                </a:lnTo>
                <a:lnTo>
                  <a:pt x="54925" y="105404"/>
                </a:lnTo>
                <a:lnTo>
                  <a:pt x="66722" y="83677"/>
                </a:lnTo>
                <a:lnTo>
                  <a:pt x="77162" y="60688"/>
                </a:lnTo>
                <a:lnTo>
                  <a:pt x="86232" y="36449"/>
                </a:lnTo>
                <a:lnTo>
                  <a:pt x="98679" y="0"/>
                </a:lnTo>
                <a:close/>
              </a:path>
            </a:pathLst>
          </a:custGeom>
          <a:noFill/>
          <a:ln w="10668">
            <a:solidFill>
              <a:srgbClr val="7C7C7C"/>
            </a:solidFill>
            <a:round/>
            <a:headEnd/>
            <a:tailEnd/>
          </a:ln>
        </p:spPr>
        <p:txBody>
          <a:bodyPr lIns="0" tIns="0" rIns="0" bIns="0"/>
          <a:lstStyle/>
          <a:p>
            <a:endParaRPr lang="ru-RU"/>
          </a:p>
        </p:txBody>
      </p:sp>
      <p:sp>
        <p:nvSpPr>
          <p:cNvPr id="14370" name="object 37"/>
          <p:cNvSpPr>
            <a:spLocks/>
          </p:cNvSpPr>
          <p:nvPr/>
        </p:nvSpPr>
        <p:spPr bwMode="auto">
          <a:xfrm>
            <a:off x="2247900" y="1323975"/>
            <a:ext cx="182563" cy="169863"/>
          </a:xfrm>
          <a:custGeom>
            <a:avLst/>
            <a:gdLst>
              <a:gd name="T0" fmla="*/ 115430 w 182880"/>
              <a:gd name="T1" fmla="*/ 0 h 169544"/>
              <a:gd name="T2" fmla="*/ 160306 w 182880"/>
              <a:gd name="T3" fmla="*/ 12763 h 169544"/>
              <a:gd name="T4" fmla="*/ 176307 w 182880"/>
              <a:gd name="T5" fmla="*/ 50186 h 169544"/>
              <a:gd name="T6" fmla="*/ 174919 w 182880"/>
              <a:gd name="T7" fmla="*/ 67292 h 169544"/>
              <a:gd name="T8" fmla="*/ 159271 w 182880"/>
              <a:gd name="T9" fmla="*/ 113848 h 169544"/>
              <a:gd name="T10" fmla="*/ 128686 w 182880"/>
              <a:gd name="T11" fmla="*/ 152624 h 169544"/>
              <a:gd name="T12" fmla="*/ 86883 w 182880"/>
              <a:gd name="T13" fmla="*/ 173315 h 169544"/>
              <a:gd name="T14" fmla="*/ 61916 w 182880"/>
              <a:gd name="T15" fmla="*/ 175973 h 169544"/>
              <a:gd name="T16" fmla="*/ 49338 w 182880"/>
              <a:gd name="T17" fmla="*/ 175404 h 169544"/>
              <a:gd name="T18" fmla="*/ 13942 w 182880"/>
              <a:gd name="T19" fmla="*/ 161556 h 169544"/>
              <a:gd name="T20" fmla="*/ 0 w 182880"/>
              <a:gd name="T21" fmla="*/ 127244 h 169544"/>
              <a:gd name="T22" fmla="*/ 312 w 182880"/>
              <a:gd name="T23" fmla="*/ 115435 h 169544"/>
              <a:gd name="T24" fmla="*/ 13778 w 182880"/>
              <a:gd name="T25" fmla="*/ 68453 h 169544"/>
              <a:gd name="T26" fmla="*/ 48201 w 182880"/>
              <a:gd name="T27" fmla="*/ 23250 h 169544"/>
              <a:gd name="T28" fmla="*/ 96833 w 182880"/>
              <a:gd name="T29" fmla="*/ 1448 h 169544"/>
              <a:gd name="T30" fmla="*/ 115430 w 182880"/>
              <a:gd name="T31" fmla="*/ 0 h 1695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880"/>
              <a:gd name="T49" fmla="*/ 0 h 169544"/>
              <a:gd name="T50" fmla="*/ 182880 w 182880"/>
              <a:gd name="T51" fmla="*/ 169544 h 1695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880" h="169544">
                <a:moveTo>
                  <a:pt x="119713" y="0"/>
                </a:moveTo>
                <a:lnTo>
                  <a:pt x="166254" y="12269"/>
                </a:lnTo>
                <a:lnTo>
                  <a:pt x="182848" y="48244"/>
                </a:lnTo>
                <a:lnTo>
                  <a:pt x="181409" y="64688"/>
                </a:lnTo>
                <a:lnTo>
                  <a:pt x="165179" y="109442"/>
                </a:lnTo>
                <a:lnTo>
                  <a:pt x="133461" y="146716"/>
                </a:lnTo>
                <a:lnTo>
                  <a:pt x="90106" y="166608"/>
                </a:lnTo>
                <a:lnTo>
                  <a:pt x="64214" y="169163"/>
                </a:lnTo>
                <a:lnTo>
                  <a:pt x="51169" y="168616"/>
                </a:lnTo>
                <a:lnTo>
                  <a:pt x="14460" y="155303"/>
                </a:lnTo>
                <a:lnTo>
                  <a:pt x="0" y="122320"/>
                </a:lnTo>
                <a:lnTo>
                  <a:pt x="333" y="110966"/>
                </a:lnTo>
                <a:lnTo>
                  <a:pt x="14289" y="65803"/>
                </a:lnTo>
                <a:lnTo>
                  <a:pt x="49990" y="22351"/>
                </a:lnTo>
                <a:lnTo>
                  <a:pt x="100425" y="1385"/>
                </a:lnTo>
                <a:lnTo>
                  <a:pt x="119713" y="0"/>
                </a:lnTo>
                <a:close/>
              </a:path>
            </a:pathLst>
          </a:custGeom>
          <a:noFill/>
          <a:ln w="10668">
            <a:solidFill>
              <a:srgbClr val="7C7C7C"/>
            </a:solidFill>
            <a:round/>
            <a:headEnd/>
            <a:tailEnd/>
          </a:ln>
        </p:spPr>
        <p:txBody>
          <a:bodyPr lIns="0" tIns="0" rIns="0" bIns="0"/>
          <a:lstStyle/>
          <a:p>
            <a:endParaRPr lang="ru-RU"/>
          </a:p>
        </p:txBody>
      </p:sp>
      <p:sp>
        <p:nvSpPr>
          <p:cNvPr id="14371" name="object 38"/>
          <p:cNvSpPr>
            <a:spLocks/>
          </p:cNvSpPr>
          <p:nvPr/>
        </p:nvSpPr>
        <p:spPr bwMode="auto">
          <a:xfrm>
            <a:off x="1879600" y="1323975"/>
            <a:ext cx="182563" cy="169863"/>
          </a:xfrm>
          <a:custGeom>
            <a:avLst/>
            <a:gdLst>
              <a:gd name="T0" fmla="*/ 115430 w 182880"/>
              <a:gd name="T1" fmla="*/ 0 h 169544"/>
              <a:gd name="T2" fmla="*/ 160306 w 182880"/>
              <a:gd name="T3" fmla="*/ 12763 h 169544"/>
              <a:gd name="T4" fmla="*/ 176307 w 182880"/>
              <a:gd name="T5" fmla="*/ 50186 h 169544"/>
              <a:gd name="T6" fmla="*/ 174919 w 182880"/>
              <a:gd name="T7" fmla="*/ 67292 h 169544"/>
              <a:gd name="T8" fmla="*/ 159271 w 182880"/>
              <a:gd name="T9" fmla="*/ 113848 h 169544"/>
              <a:gd name="T10" fmla="*/ 128686 w 182880"/>
              <a:gd name="T11" fmla="*/ 152624 h 169544"/>
              <a:gd name="T12" fmla="*/ 86883 w 182880"/>
              <a:gd name="T13" fmla="*/ 173315 h 169544"/>
              <a:gd name="T14" fmla="*/ 61916 w 182880"/>
              <a:gd name="T15" fmla="*/ 175973 h 169544"/>
              <a:gd name="T16" fmla="*/ 49338 w 182880"/>
              <a:gd name="T17" fmla="*/ 175404 h 169544"/>
              <a:gd name="T18" fmla="*/ 13942 w 182880"/>
              <a:gd name="T19" fmla="*/ 161556 h 169544"/>
              <a:gd name="T20" fmla="*/ 0 w 182880"/>
              <a:gd name="T21" fmla="*/ 127244 h 169544"/>
              <a:gd name="T22" fmla="*/ 312 w 182880"/>
              <a:gd name="T23" fmla="*/ 115435 h 169544"/>
              <a:gd name="T24" fmla="*/ 13778 w 182880"/>
              <a:gd name="T25" fmla="*/ 68453 h 169544"/>
              <a:gd name="T26" fmla="*/ 48201 w 182880"/>
              <a:gd name="T27" fmla="*/ 23250 h 169544"/>
              <a:gd name="T28" fmla="*/ 96833 w 182880"/>
              <a:gd name="T29" fmla="*/ 1448 h 169544"/>
              <a:gd name="T30" fmla="*/ 115430 w 182880"/>
              <a:gd name="T31" fmla="*/ 0 h 1695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2880"/>
              <a:gd name="T49" fmla="*/ 0 h 169544"/>
              <a:gd name="T50" fmla="*/ 182880 w 182880"/>
              <a:gd name="T51" fmla="*/ 169544 h 1695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2880" h="169544">
                <a:moveTo>
                  <a:pt x="119713" y="0"/>
                </a:moveTo>
                <a:lnTo>
                  <a:pt x="166254" y="12269"/>
                </a:lnTo>
                <a:lnTo>
                  <a:pt x="182848" y="48244"/>
                </a:lnTo>
                <a:lnTo>
                  <a:pt x="181409" y="64688"/>
                </a:lnTo>
                <a:lnTo>
                  <a:pt x="165179" y="109442"/>
                </a:lnTo>
                <a:lnTo>
                  <a:pt x="133461" y="146716"/>
                </a:lnTo>
                <a:lnTo>
                  <a:pt x="90106" y="166608"/>
                </a:lnTo>
                <a:lnTo>
                  <a:pt x="64214" y="169163"/>
                </a:lnTo>
                <a:lnTo>
                  <a:pt x="51169" y="168616"/>
                </a:lnTo>
                <a:lnTo>
                  <a:pt x="14460" y="155303"/>
                </a:lnTo>
                <a:lnTo>
                  <a:pt x="0" y="122320"/>
                </a:lnTo>
                <a:lnTo>
                  <a:pt x="333" y="110966"/>
                </a:lnTo>
                <a:lnTo>
                  <a:pt x="14289" y="65803"/>
                </a:lnTo>
                <a:lnTo>
                  <a:pt x="49990" y="22351"/>
                </a:lnTo>
                <a:lnTo>
                  <a:pt x="100425" y="1385"/>
                </a:lnTo>
                <a:lnTo>
                  <a:pt x="119713" y="0"/>
                </a:lnTo>
                <a:close/>
              </a:path>
            </a:pathLst>
          </a:custGeom>
          <a:noFill/>
          <a:ln w="10668">
            <a:solidFill>
              <a:srgbClr val="7C7C7C"/>
            </a:solidFill>
            <a:round/>
            <a:headEnd/>
            <a:tailEnd/>
          </a:ln>
        </p:spPr>
        <p:txBody>
          <a:bodyPr lIns="0" tIns="0" rIns="0" bIns="0"/>
          <a:lstStyle/>
          <a:p>
            <a:endParaRPr lang="ru-RU"/>
          </a:p>
        </p:txBody>
      </p:sp>
      <p:sp>
        <p:nvSpPr>
          <p:cNvPr id="14372" name="object 39"/>
          <p:cNvSpPr>
            <a:spLocks noChangeArrowheads="1"/>
          </p:cNvSpPr>
          <p:nvPr/>
        </p:nvSpPr>
        <p:spPr bwMode="auto">
          <a:xfrm>
            <a:off x="982663" y="1760538"/>
            <a:ext cx="2419350" cy="698500"/>
          </a:xfrm>
          <a:prstGeom prst="rect">
            <a:avLst/>
          </a:prstGeom>
          <a:blipFill dpi="0" rotWithShape="1">
            <a:blip r:embed="rId1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73" name="object 41"/>
          <p:cNvSpPr>
            <a:spLocks noChangeArrowheads="1"/>
          </p:cNvSpPr>
          <p:nvPr/>
        </p:nvSpPr>
        <p:spPr bwMode="auto">
          <a:xfrm>
            <a:off x="987425" y="2451100"/>
            <a:ext cx="2414588" cy="657225"/>
          </a:xfrm>
          <a:prstGeom prst="rect">
            <a:avLst/>
          </a:prstGeom>
          <a:blipFill dpi="0" rotWithShape="1">
            <a:blip r:embed="rId19"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74" name="object 43"/>
          <p:cNvSpPr>
            <a:spLocks noChangeArrowheads="1"/>
          </p:cNvSpPr>
          <p:nvPr/>
        </p:nvSpPr>
        <p:spPr bwMode="auto">
          <a:xfrm>
            <a:off x="1042988" y="3132138"/>
            <a:ext cx="2371725" cy="768350"/>
          </a:xfrm>
          <a:prstGeom prst="rect">
            <a:avLst/>
          </a:prstGeom>
          <a:blipFill dpi="0" rotWithShape="1">
            <a:blip r:embed="rId20"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75" name="object 45"/>
          <p:cNvSpPr>
            <a:spLocks noChangeArrowheads="1"/>
          </p:cNvSpPr>
          <p:nvPr/>
        </p:nvSpPr>
        <p:spPr bwMode="auto">
          <a:xfrm>
            <a:off x="3703638" y="1084263"/>
            <a:ext cx="2376487" cy="725487"/>
          </a:xfrm>
          <a:prstGeom prst="rect">
            <a:avLst/>
          </a:prstGeom>
          <a:blipFill dpi="0" rotWithShape="1">
            <a:blip r:embed="rId2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76" name="object 46"/>
          <p:cNvSpPr>
            <a:spLocks noChangeArrowheads="1"/>
          </p:cNvSpPr>
          <p:nvPr/>
        </p:nvSpPr>
        <p:spPr bwMode="auto">
          <a:xfrm>
            <a:off x="4278313" y="1319213"/>
            <a:ext cx="1362075" cy="212725"/>
          </a:xfrm>
          <a:prstGeom prst="rect">
            <a:avLst/>
          </a:prstGeom>
          <a:blipFill dpi="0" rotWithShape="1">
            <a:blip r:embed="rId2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77" name="object 47"/>
          <p:cNvSpPr>
            <a:spLocks noChangeArrowheads="1"/>
          </p:cNvSpPr>
          <p:nvPr/>
        </p:nvSpPr>
        <p:spPr bwMode="auto">
          <a:xfrm>
            <a:off x="3703638" y="1733550"/>
            <a:ext cx="2376487" cy="725488"/>
          </a:xfrm>
          <a:prstGeom prst="rect">
            <a:avLst/>
          </a:prstGeom>
          <a:blipFill dpi="0" rotWithShape="1">
            <a:blip r:embed="rId2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78" name="object 49"/>
          <p:cNvSpPr>
            <a:spLocks noChangeArrowheads="1"/>
          </p:cNvSpPr>
          <p:nvPr/>
        </p:nvSpPr>
        <p:spPr bwMode="auto">
          <a:xfrm>
            <a:off x="3733800" y="2438400"/>
            <a:ext cx="2376488" cy="657225"/>
          </a:xfrm>
          <a:prstGeom prst="rect">
            <a:avLst/>
          </a:prstGeom>
          <a:blipFill dpi="0" rotWithShape="1">
            <a:blip r:embed="rId2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79" name="object 51"/>
          <p:cNvSpPr>
            <a:spLocks noChangeArrowheads="1"/>
          </p:cNvSpPr>
          <p:nvPr/>
        </p:nvSpPr>
        <p:spPr bwMode="auto">
          <a:xfrm>
            <a:off x="3708400" y="3100388"/>
            <a:ext cx="2376488" cy="722312"/>
          </a:xfrm>
          <a:prstGeom prst="rect">
            <a:avLst/>
          </a:prstGeom>
          <a:blipFill dpi="0" rotWithShape="1">
            <a:blip r:embed="rId25"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80" name="object 53"/>
          <p:cNvSpPr>
            <a:spLocks noChangeArrowheads="1"/>
          </p:cNvSpPr>
          <p:nvPr/>
        </p:nvSpPr>
        <p:spPr bwMode="auto">
          <a:xfrm>
            <a:off x="6019800" y="1066800"/>
            <a:ext cx="2743200" cy="649288"/>
          </a:xfrm>
          <a:prstGeom prst="rect">
            <a:avLst/>
          </a:prstGeom>
          <a:blipFill dpi="0" rotWithShape="1">
            <a:blip r:embed="rId26"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81" name="object 54"/>
          <p:cNvSpPr>
            <a:spLocks noChangeArrowheads="1"/>
          </p:cNvSpPr>
          <p:nvPr/>
        </p:nvSpPr>
        <p:spPr bwMode="auto">
          <a:xfrm>
            <a:off x="6427788" y="1301750"/>
            <a:ext cx="2300287" cy="185738"/>
          </a:xfrm>
          <a:prstGeom prst="rect">
            <a:avLst/>
          </a:prstGeom>
          <a:blipFill dpi="0" rotWithShape="1">
            <a:blip r:embed="rId27"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82" name="object 55"/>
          <p:cNvSpPr>
            <a:spLocks noChangeArrowheads="1"/>
          </p:cNvSpPr>
          <p:nvPr/>
        </p:nvSpPr>
        <p:spPr bwMode="auto">
          <a:xfrm>
            <a:off x="6324600" y="1752600"/>
            <a:ext cx="2373313" cy="652463"/>
          </a:xfrm>
          <a:prstGeom prst="rect">
            <a:avLst/>
          </a:prstGeom>
          <a:blipFill dpi="0" rotWithShape="1">
            <a:blip r:embed="rId28"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1312" name="object 57"/>
          <p:cNvSpPr>
            <a:spLocks noChangeArrowheads="1"/>
          </p:cNvSpPr>
          <p:nvPr/>
        </p:nvSpPr>
        <p:spPr bwMode="auto">
          <a:xfrm>
            <a:off x="6324600" y="2438400"/>
            <a:ext cx="2373313" cy="657225"/>
          </a:xfrm>
          <a:prstGeom prst="rect">
            <a:avLst/>
          </a:prstGeom>
          <a:blipFill dpi="0" rotWithShape="1">
            <a:blip r:embed="rId29" cstate="print"/>
            <a:srcRect/>
            <a:stretch>
              <a:fillRect/>
            </a:stretch>
          </a:blipFill>
          <a:ln w="9525">
            <a:noFill/>
            <a:miter lim="800000"/>
            <a:headEnd/>
            <a:tailEnd/>
          </a:ln>
        </p:spPr>
        <p:txBody>
          <a:bodyPr lIns="0" tIns="0" rIns="0" bIns="0" anchor="b"/>
          <a:lstStyle/>
          <a:p>
            <a:pPr algn="ctr">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3 113,9</a:t>
            </a:r>
          </a:p>
          <a:p>
            <a:pPr algn="ctr">
              <a:defRPr/>
            </a:pPr>
            <a:endParaRPr lang="ru-RU" sz="2000" dirty="0"/>
          </a:p>
        </p:txBody>
      </p:sp>
      <p:sp>
        <p:nvSpPr>
          <p:cNvPr id="11313" name="object 59"/>
          <p:cNvSpPr>
            <a:spLocks noChangeArrowheads="1"/>
          </p:cNvSpPr>
          <p:nvPr/>
        </p:nvSpPr>
        <p:spPr bwMode="auto">
          <a:xfrm>
            <a:off x="6400800" y="3124200"/>
            <a:ext cx="2373313" cy="722312"/>
          </a:xfrm>
          <a:prstGeom prst="rect">
            <a:avLst/>
          </a:prstGeom>
          <a:blipFill dpi="0" rotWithShape="1">
            <a:blip r:embed="rId30" cstate="print"/>
            <a:srcRect/>
            <a:stretch>
              <a:fillRect/>
            </a:stretch>
          </a:blipFill>
          <a:ln w="9525">
            <a:noFill/>
            <a:miter lim="800000"/>
            <a:headEnd/>
            <a:tailEnd/>
          </a:ln>
        </p:spPr>
        <p:txBody>
          <a:bodyPr lIns="0" tIns="0" rIns="0" bIns="0" anchor="b"/>
          <a:lstStyle/>
          <a:p>
            <a:pPr algn="ctr">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3 215,3</a:t>
            </a:r>
          </a:p>
          <a:p>
            <a:pPr algn="ctr">
              <a:defRPr/>
            </a:pPr>
            <a:endParaRPr lang="ru-RU" sz="2000" dirty="0"/>
          </a:p>
        </p:txBody>
      </p:sp>
      <p:sp>
        <p:nvSpPr>
          <p:cNvPr id="14385" name="object 61"/>
          <p:cNvSpPr>
            <a:spLocks noChangeArrowheads="1"/>
          </p:cNvSpPr>
          <p:nvPr/>
        </p:nvSpPr>
        <p:spPr bwMode="auto">
          <a:xfrm>
            <a:off x="7391400" y="3657600"/>
            <a:ext cx="471488" cy="1471613"/>
          </a:xfrm>
          <a:prstGeom prst="rect">
            <a:avLst/>
          </a:prstGeom>
          <a:blipFill dpi="0" rotWithShape="1">
            <a:blip r:embed="rId31"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86" name="object 62"/>
          <p:cNvSpPr>
            <a:spLocks noChangeArrowheads="1"/>
          </p:cNvSpPr>
          <p:nvPr/>
        </p:nvSpPr>
        <p:spPr bwMode="auto">
          <a:xfrm>
            <a:off x="6765925" y="4865688"/>
            <a:ext cx="1768475" cy="1939925"/>
          </a:xfrm>
          <a:prstGeom prst="rect">
            <a:avLst/>
          </a:prstGeom>
          <a:blipFill dpi="0" rotWithShape="1">
            <a:blip r:embed="rId32"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87" name="object 63"/>
          <p:cNvSpPr>
            <a:spLocks noChangeArrowheads="1"/>
          </p:cNvSpPr>
          <p:nvPr/>
        </p:nvSpPr>
        <p:spPr bwMode="auto">
          <a:xfrm>
            <a:off x="6764338" y="5530850"/>
            <a:ext cx="371475" cy="420688"/>
          </a:xfrm>
          <a:prstGeom prst="rect">
            <a:avLst/>
          </a:prstGeom>
          <a:blipFill dpi="0" rotWithShape="1">
            <a:blip r:embed="rId33"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14388" name="object 64"/>
          <p:cNvSpPr>
            <a:spLocks noChangeArrowheads="1"/>
          </p:cNvSpPr>
          <p:nvPr/>
        </p:nvSpPr>
        <p:spPr bwMode="auto">
          <a:xfrm>
            <a:off x="8078788" y="5718175"/>
            <a:ext cx="417512" cy="454025"/>
          </a:xfrm>
          <a:prstGeom prst="rect">
            <a:avLst/>
          </a:prstGeom>
          <a:blipFill dpi="0" rotWithShape="1">
            <a:blip r:embed="rId34" cstate="print"/>
            <a:srcRect/>
            <a:stretch>
              <a:fillRect/>
            </a:stretch>
          </a:blipFill>
          <a:ln w="9525">
            <a:noFill/>
            <a:miter lim="800000"/>
            <a:headEnd/>
            <a:tailEnd/>
          </a:ln>
        </p:spPr>
        <p:txBody>
          <a:bodyPr lIns="0" tIns="0" rIns="0" bIns="0"/>
          <a:lstStyle/>
          <a:p>
            <a:endParaRPr lang="ru-RU">
              <a:latin typeface="Calibri" pitchFamily="34" charset="0"/>
            </a:endParaRPr>
          </a:p>
        </p:txBody>
      </p:sp>
      <p:sp>
        <p:nvSpPr>
          <p:cNvPr id="65" name="Прямоугольник 64"/>
          <p:cNvSpPr/>
          <p:nvPr/>
        </p:nvSpPr>
        <p:spPr>
          <a:xfrm>
            <a:off x="1371600" y="1905000"/>
            <a:ext cx="1600199" cy="707886"/>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2000" b="1" dirty="0">
                <a:ln w="50800"/>
                <a:solidFill>
                  <a:schemeClr val="bg1"/>
                </a:solidFill>
              </a:rPr>
              <a:t>67 446,2</a:t>
            </a:r>
          </a:p>
          <a:p>
            <a:pPr algn="ctr">
              <a:defRPr/>
            </a:pPr>
            <a:endParaRPr lang="ru-RU" sz="2000" b="1" dirty="0">
              <a:ln w="50800"/>
              <a:solidFill>
                <a:schemeClr val="bg1"/>
              </a:solidFill>
            </a:endParaRPr>
          </a:p>
        </p:txBody>
      </p:sp>
      <p:sp>
        <p:nvSpPr>
          <p:cNvPr id="66" name="Прямоугольник 65"/>
          <p:cNvSpPr/>
          <p:nvPr/>
        </p:nvSpPr>
        <p:spPr>
          <a:xfrm>
            <a:off x="4038600" y="1905000"/>
            <a:ext cx="1600199" cy="40011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2000" b="1" dirty="0">
                <a:ln w="50800"/>
                <a:solidFill>
                  <a:schemeClr val="bg1"/>
                </a:solidFill>
              </a:rPr>
              <a:t>70 563,9</a:t>
            </a:r>
          </a:p>
        </p:txBody>
      </p:sp>
      <p:sp>
        <p:nvSpPr>
          <p:cNvPr id="67" name="Прямоугольник 66"/>
          <p:cNvSpPr/>
          <p:nvPr/>
        </p:nvSpPr>
        <p:spPr>
          <a:xfrm>
            <a:off x="1371600" y="2514600"/>
            <a:ext cx="1600199" cy="707886"/>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2000" b="1" dirty="0">
                <a:ln w="50800"/>
                <a:solidFill>
                  <a:schemeClr val="bg1"/>
                </a:solidFill>
              </a:rPr>
              <a:t>69 043,9</a:t>
            </a:r>
          </a:p>
          <a:p>
            <a:pPr algn="ctr">
              <a:defRPr/>
            </a:pPr>
            <a:endParaRPr lang="ru-RU" sz="2000" b="1" dirty="0">
              <a:ln w="50800"/>
              <a:solidFill>
                <a:schemeClr val="bg1"/>
              </a:solidFill>
            </a:endParaRPr>
          </a:p>
        </p:txBody>
      </p:sp>
      <p:sp>
        <p:nvSpPr>
          <p:cNvPr id="68" name="Прямоугольник 67"/>
          <p:cNvSpPr/>
          <p:nvPr/>
        </p:nvSpPr>
        <p:spPr>
          <a:xfrm>
            <a:off x="4038600" y="2514600"/>
            <a:ext cx="1600199" cy="40011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2000" b="1" dirty="0">
                <a:ln w="50800"/>
                <a:solidFill>
                  <a:schemeClr val="bg1"/>
                </a:solidFill>
              </a:rPr>
              <a:t>72 157,8</a:t>
            </a:r>
          </a:p>
        </p:txBody>
      </p:sp>
      <p:sp>
        <p:nvSpPr>
          <p:cNvPr id="69" name="Прямоугольник 68"/>
          <p:cNvSpPr/>
          <p:nvPr/>
        </p:nvSpPr>
        <p:spPr>
          <a:xfrm>
            <a:off x="1371600" y="3276600"/>
            <a:ext cx="1600199" cy="707886"/>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2000" b="1" dirty="0">
                <a:ln w="50800"/>
                <a:solidFill>
                  <a:schemeClr val="bg1"/>
                </a:solidFill>
              </a:rPr>
              <a:t>71 577,0</a:t>
            </a:r>
          </a:p>
          <a:p>
            <a:pPr algn="ctr">
              <a:defRPr/>
            </a:pPr>
            <a:endParaRPr lang="ru-RU" sz="2000" b="1" dirty="0">
              <a:ln w="50800"/>
              <a:solidFill>
                <a:schemeClr val="bg1"/>
              </a:solidFill>
            </a:endParaRPr>
          </a:p>
        </p:txBody>
      </p:sp>
      <p:sp>
        <p:nvSpPr>
          <p:cNvPr id="70" name="Прямоугольник 69"/>
          <p:cNvSpPr/>
          <p:nvPr/>
        </p:nvSpPr>
        <p:spPr>
          <a:xfrm>
            <a:off x="4038600" y="3200400"/>
            <a:ext cx="1600199" cy="40011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2000" b="1" dirty="0">
                <a:ln w="50800"/>
                <a:solidFill>
                  <a:schemeClr val="bg1"/>
                </a:solidFill>
              </a:rPr>
              <a:t>74 792,3</a:t>
            </a:r>
          </a:p>
        </p:txBody>
      </p:sp>
      <p:sp>
        <p:nvSpPr>
          <p:cNvPr id="62" name="Прямоугольник 61"/>
          <p:cNvSpPr/>
          <p:nvPr/>
        </p:nvSpPr>
        <p:spPr>
          <a:xfrm>
            <a:off x="6553200" y="1905000"/>
            <a:ext cx="1295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3 117 ,70</a:t>
            </a:r>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1014</TotalTime>
  <Words>961</Words>
  <Application>Microsoft Office PowerPoint</Application>
  <PresentationFormat>Экран (4:3)</PresentationFormat>
  <Paragraphs>237</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Слайд 1</vt:lpstr>
      <vt:lpstr>Слайд 2</vt:lpstr>
      <vt:lpstr>Общие сведения о муниципальном образовании Клопицкое сельское поселение Волосовского муниципального района Ленинградской области</vt:lpstr>
      <vt:lpstr>БЮДЖЕТ –</vt:lpstr>
      <vt:lpstr>ДОХОДЫ БЮДЖЕТА - поступающие в бюджет Клопицкого сельского поселения денежные средства</vt:lpstr>
      <vt:lpstr>Слайд 6</vt:lpstr>
      <vt:lpstr>Слайд 7</vt:lpstr>
      <vt:lpstr>ежегодное формирование и исполнение бюджета</vt:lpstr>
      <vt:lpstr>Слайд 9</vt:lpstr>
      <vt:lpstr>Структура доходов бюджета</vt:lpstr>
      <vt:lpstr>Слайд 11</vt:lpstr>
      <vt:lpstr>Расходы проекта бюджета Клопицкого сельского поселения на 2023год</vt:lpstr>
      <vt:lpstr>Структура расходов  бюджета муниципального образования Клопицкое сельское поселение в программном формате   на 2023 год    </vt:lpstr>
      <vt:lpstr>Обратная связь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Жанна Владимировна</dc:creator>
  <cp:lastModifiedBy>Svetlana</cp:lastModifiedBy>
  <cp:revision>103</cp:revision>
  <dcterms:created xsi:type="dcterms:W3CDTF">2018-01-23T12:49:39Z</dcterms:created>
  <dcterms:modified xsi:type="dcterms:W3CDTF">2024-03-13T08:46:37Z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2017-12-11T00:00:00Z</vt:filetime>
  </property>
  <property fmtid="{D5CDD505-2E9C-101B-9397-08002B2CF9AE}" pid="3" name="Creator">
    <vt:lpwstr>Microsoft® Office PowerPoint® 2007</vt:lpwstr>
  </property>
  <property fmtid="{D5CDD505-2E9C-101B-9397-08002B2CF9AE}" pid="4" name="LastSaved">
    <vt:filetime>2018-01-23T00:00:00Z</vt:filetime>
  </property>
</Properties>
</file>