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14"/>
  </p:notesMasterIdLst>
  <p:sldIdLst>
    <p:sldId id="376" r:id="rId2"/>
    <p:sldId id="378" r:id="rId3"/>
    <p:sldId id="348" r:id="rId4"/>
    <p:sldId id="365" r:id="rId5"/>
    <p:sldId id="370" r:id="rId6"/>
    <p:sldId id="371" r:id="rId7"/>
    <p:sldId id="357" r:id="rId8"/>
    <p:sldId id="265" r:id="rId9"/>
    <p:sldId id="312" r:id="rId10"/>
    <p:sldId id="347" r:id="rId11"/>
    <p:sldId id="379" r:id="rId12"/>
    <p:sldId id="377" r:id="rId13"/>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3300"/>
    <a:srgbClr val="FF66CC"/>
    <a:srgbClr val="0000FF"/>
    <a:srgbClr val="EEF5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2955" autoAdjust="0"/>
  </p:normalViewPr>
  <p:slideViewPr>
    <p:cSldViewPr>
      <p:cViewPr varScale="1">
        <p:scale>
          <a:sx n="56" d="100"/>
          <a:sy n="56" d="100"/>
        </p:scale>
        <p:origin x="-78" y="-1140"/>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1EB51F-0224-4922-B3D9-974F28DFB731}" type="doc">
      <dgm:prSet loTypeId="urn:microsoft.com/office/officeart/2005/8/layout/default#1" loCatId="list" qsTypeId="urn:microsoft.com/office/officeart/2005/8/quickstyle/simple1#1" qsCatId="simple" csTypeId="urn:microsoft.com/office/officeart/2005/8/colors/accent1_2#1" csCatId="accent1" phldr="1"/>
      <dgm:spPr/>
      <dgm:t>
        <a:bodyPr/>
        <a:lstStyle/>
        <a:p>
          <a:endParaRPr lang="ru-RU"/>
        </a:p>
      </dgm:t>
    </dgm:pt>
    <dgm:pt modelId="{634B4B31-4A20-4219-8CCE-39FB5978C1DA}" type="pres">
      <dgm:prSet presAssocID="{F61EB51F-0224-4922-B3D9-974F28DFB731}" presName="diagram" presStyleCnt="0">
        <dgm:presLayoutVars>
          <dgm:dir/>
          <dgm:resizeHandles val="exact"/>
        </dgm:presLayoutVars>
      </dgm:prSet>
      <dgm:spPr/>
      <dgm:t>
        <a:bodyPr/>
        <a:lstStyle/>
        <a:p>
          <a:endParaRPr lang="ru-RU"/>
        </a:p>
      </dgm:t>
    </dgm:pt>
  </dgm:ptLst>
  <dgm:cxnLst>
    <dgm:cxn modelId="{C0E9CF3B-A73F-4121-8E56-055DCA06015D}" type="presOf" srcId="{F61EB51F-0224-4922-B3D9-974F28DFB731}" destId="{634B4B31-4A20-4219-8CCE-39FB5978C1DA}"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B7D84DE-E9E9-4485-9511-09181DF9A7B1}" type="datetimeFigureOut">
              <a:rPr lang="ru-RU"/>
              <a:pPr>
                <a:defRPr/>
              </a:pPr>
              <a:t>13.03.2024</a:t>
            </a:fld>
            <a:endParaRPr lang="ru-RU"/>
          </a:p>
        </p:txBody>
      </p:sp>
      <p:sp>
        <p:nvSpPr>
          <p:cNvPr id="4" name="Образ слайда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EAAF328-8D26-4894-A6B5-628186B91E2B}" type="slidenum">
              <a:rPr lang="ru-RU"/>
              <a:pPr>
                <a:defRPr/>
              </a:pPr>
              <a:t>‹#›</a:t>
            </a:fld>
            <a:endParaRPr lang="ru-RU"/>
          </a:p>
        </p:txBody>
      </p:sp>
    </p:spTree>
    <p:extLst>
      <p:ext uri="{BB962C8B-B14F-4D97-AF65-F5344CB8AC3E}">
        <p14:creationId xmlns:p14="http://schemas.microsoft.com/office/powerpoint/2010/main" val="3733247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2355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3E91820-F5BB-489A-8292-6DDD2FEC355A}" type="slidenum">
              <a:rPr lang="ru-RU" smtClean="0"/>
              <a:pPr>
                <a:defRPr/>
              </a:pPr>
              <a:t>2</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6CB071AA-F678-4D92-A59B-F3A5B8407254}" type="datetimeFigureOut">
              <a:rPr lang="ru-RU"/>
              <a:pPr>
                <a:defRPr/>
              </a:pPr>
              <a:t>13.03.2024</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6D840C97-4CAA-471D-87D3-7C25760C0633}" type="slidenum">
              <a:rPr lang="ru-RU"/>
              <a:pPr>
                <a:defRPr/>
              </a:pPr>
              <a:t>‹#›</a:t>
            </a:fld>
            <a:endParaRPr lang="ru-RU"/>
          </a:p>
        </p:txBody>
      </p:sp>
    </p:spTree>
    <p:extLst>
      <p:ext uri="{BB962C8B-B14F-4D97-AF65-F5344CB8AC3E}">
        <p14:creationId xmlns:p14="http://schemas.microsoft.com/office/powerpoint/2010/main" val="20903711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7992BBA1-7BFE-4AAE-B973-ED1C436D1B13}" type="datetimeFigureOut">
              <a:rPr lang="ru-RU"/>
              <a:pPr>
                <a:defRPr/>
              </a:pPr>
              <a:t>13.03.2024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11818B5-E937-446A-86C6-D9EF018B1B82}" type="slidenum">
              <a:rPr lang="ru-RU"/>
              <a:pPr>
                <a:defRPr/>
              </a:pPr>
              <a:t>‹#›</a:t>
            </a:fld>
            <a:endParaRPr lang="ru-RU"/>
          </a:p>
        </p:txBody>
      </p:sp>
    </p:spTree>
    <p:extLst>
      <p:ext uri="{BB962C8B-B14F-4D97-AF65-F5344CB8AC3E}">
        <p14:creationId xmlns:p14="http://schemas.microsoft.com/office/powerpoint/2010/main" val="2547854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7E583887-D2AE-419B-AB3E-1A9CC57AD495}" type="datetimeFigureOut">
              <a:rPr lang="ru-RU"/>
              <a:pPr>
                <a:defRPr/>
              </a:pPr>
              <a:t>13.03.2024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DB1F0C8-7684-4457-A678-D8FA55177784}" type="slidenum">
              <a:rPr lang="ru-RU"/>
              <a:pPr>
                <a:defRPr/>
              </a:pPr>
              <a:t>‹#›</a:t>
            </a:fld>
            <a:endParaRPr lang="ru-RU"/>
          </a:p>
        </p:txBody>
      </p:sp>
    </p:spTree>
    <p:extLst>
      <p:ext uri="{BB962C8B-B14F-4D97-AF65-F5344CB8AC3E}">
        <p14:creationId xmlns:p14="http://schemas.microsoft.com/office/powerpoint/2010/main" val="3002618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5FBFAADC-87AB-4DB8-86BD-7E370B7DF4D4}" type="datetimeFigureOut">
              <a:rPr lang="ru-RU"/>
              <a:pPr>
                <a:defRPr/>
              </a:pPr>
              <a:t>13.03.2024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B9E9D6A-4EDB-48CE-A5C9-D709B4FBE11A}" type="slidenum">
              <a:rPr lang="ru-RU"/>
              <a:pPr>
                <a:defRPr/>
              </a:pPr>
              <a:t>‹#›</a:t>
            </a:fld>
            <a:endParaRPr lang="ru-RU"/>
          </a:p>
        </p:txBody>
      </p:sp>
    </p:spTree>
    <p:extLst>
      <p:ext uri="{BB962C8B-B14F-4D97-AF65-F5344CB8AC3E}">
        <p14:creationId xmlns:p14="http://schemas.microsoft.com/office/powerpoint/2010/main" val="257606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2686B7AC-07B3-4112-98FB-BA0C15CAD900}" type="datetimeFigureOut">
              <a:rPr lang="ru-RU"/>
              <a:pPr>
                <a:defRPr/>
              </a:pPr>
              <a:t>13.03.2024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AAAEDC8-2225-48C4-9540-A0F2FCC89B6E}" type="slidenum">
              <a:rPr lang="ru-RU"/>
              <a:pPr>
                <a:defRPr/>
              </a:pPr>
              <a:t>‹#›</a:t>
            </a:fld>
            <a:endParaRPr lang="ru-RU"/>
          </a:p>
        </p:txBody>
      </p:sp>
    </p:spTree>
    <p:extLst>
      <p:ext uri="{BB962C8B-B14F-4D97-AF65-F5344CB8AC3E}">
        <p14:creationId xmlns:p14="http://schemas.microsoft.com/office/powerpoint/2010/main" val="24185635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31662D90-7DA0-45EC-8418-BA94C796E3ED}" type="datetimeFigureOut">
              <a:rPr lang="ru-RU"/>
              <a:pPr>
                <a:defRPr/>
              </a:pPr>
              <a:t>13.03.2024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A2B81462-D667-4CFE-80B1-BAB48217044A}" type="slidenum">
              <a:rPr lang="ru-RU"/>
              <a:pPr>
                <a:defRPr/>
              </a:pPr>
              <a:t>‹#›</a:t>
            </a:fld>
            <a:endParaRPr lang="ru-RU"/>
          </a:p>
        </p:txBody>
      </p:sp>
    </p:spTree>
    <p:extLst>
      <p:ext uri="{BB962C8B-B14F-4D97-AF65-F5344CB8AC3E}">
        <p14:creationId xmlns:p14="http://schemas.microsoft.com/office/powerpoint/2010/main" val="35104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BF1F92A6-B812-45AD-A3A3-F86048BF74A5}" type="datetimeFigureOut">
              <a:rPr lang="ru-RU"/>
              <a:pPr>
                <a:defRPr/>
              </a:pPr>
              <a:t>13.03.2024</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78ED2B25-AF2C-423B-958D-28899BD7DC18}" type="slidenum">
              <a:rPr lang="ru-RU"/>
              <a:pPr>
                <a:defRPr/>
              </a:pPr>
              <a:t>‹#›</a:t>
            </a:fld>
            <a:endParaRPr lang="ru-RU"/>
          </a:p>
        </p:txBody>
      </p:sp>
    </p:spTree>
    <p:extLst>
      <p:ext uri="{BB962C8B-B14F-4D97-AF65-F5344CB8AC3E}">
        <p14:creationId xmlns:p14="http://schemas.microsoft.com/office/powerpoint/2010/main" val="3535349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a:t>Образец заголовка</a:t>
            </a:r>
            <a:endParaRPr lang="en-US"/>
          </a:p>
        </p:txBody>
      </p:sp>
      <p:sp>
        <p:nvSpPr>
          <p:cNvPr id="3" name="Дата 2"/>
          <p:cNvSpPr>
            <a:spLocks noGrp="1"/>
          </p:cNvSpPr>
          <p:nvPr>
            <p:ph type="dt" sz="half" idx="10"/>
          </p:nvPr>
        </p:nvSpPr>
        <p:spPr/>
        <p:txBody>
          <a:bodyPr/>
          <a:lstStyle>
            <a:lvl1pPr>
              <a:defRPr/>
            </a:lvl1pPr>
          </a:lstStyle>
          <a:p>
            <a:pPr>
              <a:defRPr/>
            </a:pPr>
            <a:fld id="{10AC0094-0A2D-421B-9F43-4822BE946955}" type="datetimeFigureOut">
              <a:rPr lang="ru-RU"/>
              <a:pPr>
                <a:defRPr/>
              </a:pPr>
              <a:t>13.03.2024</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6DF87488-2366-437D-AAD7-CAC413F5AD89}" type="slidenum">
              <a:rPr lang="ru-RU"/>
              <a:pPr>
                <a:defRPr/>
              </a:pPr>
              <a:t>‹#›</a:t>
            </a:fld>
            <a:endParaRPr lang="ru-RU"/>
          </a:p>
        </p:txBody>
      </p:sp>
    </p:spTree>
    <p:extLst>
      <p:ext uri="{BB962C8B-B14F-4D97-AF65-F5344CB8AC3E}">
        <p14:creationId xmlns:p14="http://schemas.microsoft.com/office/powerpoint/2010/main" val="372806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15FE1D9E-852C-4883-8522-153338DD61B7}" type="datetimeFigureOut">
              <a:rPr lang="ru-RU"/>
              <a:pPr>
                <a:defRPr/>
              </a:pPr>
              <a:t>13.03.2024</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EB041FF9-69D3-44BF-9602-F3BC9D00E3AB}" type="slidenum">
              <a:rPr lang="ru-RU"/>
              <a:pPr>
                <a:defRPr/>
              </a:pPr>
              <a:t>‹#›</a:t>
            </a:fld>
            <a:endParaRPr lang="ru-RU"/>
          </a:p>
        </p:txBody>
      </p:sp>
    </p:spTree>
    <p:extLst>
      <p:ext uri="{BB962C8B-B14F-4D97-AF65-F5344CB8AC3E}">
        <p14:creationId xmlns:p14="http://schemas.microsoft.com/office/powerpoint/2010/main" val="363531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3EF60DCB-EA2D-4FB6-93B0-4A4369B5FB1C}" type="datetimeFigureOut">
              <a:rPr lang="ru-RU"/>
              <a:pPr>
                <a:defRPr/>
              </a:pPr>
              <a:t>13.03.2024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9F43BF3D-33A0-4144-9FA9-A61F2443994A}" type="slidenum">
              <a:rPr lang="ru-RU"/>
              <a:pPr>
                <a:defRPr/>
              </a:pPr>
              <a:t>‹#›</a:t>
            </a:fld>
            <a:endParaRPr lang="ru-RU"/>
          </a:p>
        </p:txBody>
      </p:sp>
    </p:spTree>
    <p:extLst>
      <p:ext uri="{BB962C8B-B14F-4D97-AF65-F5344CB8AC3E}">
        <p14:creationId xmlns:p14="http://schemas.microsoft.com/office/powerpoint/2010/main" val="186295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E86376A5-0A3C-4483-8C39-CB4FCF9254F6}" type="datetimeFigureOut">
              <a:rPr lang="ru-RU"/>
              <a:pPr>
                <a:defRPr/>
              </a:pPr>
              <a:t>13.03.2024</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136E3D71-EB10-43B1-B8A9-8085834F6539}" type="slidenum">
              <a:rPr lang="ru-RU"/>
              <a:pPr>
                <a:defRPr/>
              </a:pPr>
              <a:t>‹#›</a:t>
            </a:fld>
            <a:endParaRPr lang="ru-RU"/>
          </a:p>
        </p:txBody>
      </p:sp>
    </p:spTree>
    <p:extLst>
      <p:ext uri="{BB962C8B-B14F-4D97-AF65-F5344CB8AC3E}">
        <p14:creationId xmlns:p14="http://schemas.microsoft.com/office/powerpoint/2010/main" val="17294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smtClean="0"/>
              <a:t>Образец заголовка</a:t>
            </a:r>
            <a:endParaRPr lang="en-US" altLang="ru-RU" smtClean="0"/>
          </a:p>
        </p:txBody>
      </p:sp>
      <p:sp>
        <p:nvSpPr>
          <p:cNvPr id="1029"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BE4A5F06-6434-41DB-8D11-0DDB4E0813A5}" type="datetimeFigureOut">
              <a:rPr lang="ru-RU"/>
              <a:pPr>
                <a:defRPr/>
              </a:pPr>
              <a:t>13.03.2024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EC0C5957-57A1-4A41-ACBC-6BBB7EFF8524}"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 id="2147484112" r:id="rId6"/>
    <p:sldLayoutId id="2147484113" r:id="rId7"/>
    <p:sldLayoutId id="2147484114" r:id="rId8"/>
    <p:sldLayoutId id="2147484115" r:id="rId9"/>
    <p:sldLayoutId id="2147484116" r:id="rId10"/>
    <p:sldLayoutId id="214748411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wm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500042"/>
            <a:ext cx="7560840" cy="4278094"/>
          </a:xfrm>
          <a:prstGeom prst="rect">
            <a:avLst/>
          </a:prstGeom>
        </p:spPr>
        <p:txBody>
          <a:bodyPr>
            <a:spAutoFit/>
          </a:bodyPr>
          <a:lstStyle/>
          <a:p>
            <a:pPr algn="ctr">
              <a:defRPr/>
            </a:pPr>
            <a:endParaRPr lang="ru-RU" sz="2800" b="1" i="1" dirty="0">
              <a:latin typeface="Times New Roman" panose="02020603050405020304" pitchFamily="18" charset="0"/>
              <a:cs typeface="Times New Roman" panose="02020603050405020304" pitchFamily="18" charset="0"/>
            </a:endParaRPr>
          </a:p>
          <a:p>
            <a:pPr algn="ctr">
              <a:defRPr/>
            </a:pPr>
            <a:r>
              <a:rPr lang="ru-RU" sz="2800" b="1" i="1" dirty="0">
                <a:latin typeface="Times New Roman" panose="02020603050405020304" pitchFamily="18" charset="0"/>
                <a:cs typeface="Times New Roman" panose="02020603050405020304" pitchFamily="18" charset="0"/>
              </a:rPr>
              <a:t>БЮДЖЕТ ДЛЯ ГРАЖДАН  - </a:t>
            </a:r>
          </a:p>
          <a:p>
            <a:pPr algn="ctr">
              <a:defRPr/>
            </a:pPr>
            <a:r>
              <a:rPr lang="ru-RU" sz="3000" b="1" i="1" dirty="0">
                <a:latin typeface="Times New Roman" panose="02020603050405020304" pitchFamily="18" charset="0"/>
                <a:cs typeface="Times New Roman" panose="02020603050405020304" pitchFamily="18" charset="0"/>
              </a:rPr>
              <a:t>ОТЧЕТ ОБ ИСПОЛНЕНИИ БЮДЖЕТА</a:t>
            </a:r>
          </a:p>
          <a:p>
            <a:pPr algn="ctr">
              <a:defRPr/>
            </a:pPr>
            <a:r>
              <a:rPr lang="ru-RU" sz="3000" b="1" i="1" dirty="0">
                <a:latin typeface="Times New Roman" panose="02020603050405020304" pitchFamily="18" charset="0"/>
                <a:cs typeface="Times New Roman" panose="02020603050405020304" pitchFamily="18" charset="0"/>
              </a:rPr>
              <a:t>КЛОПИЦКОГО</a:t>
            </a:r>
          </a:p>
          <a:p>
            <a:pPr algn="ctr">
              <a:defRPr/>
            </a:pPr>
            <a:r>
              <a:rPr lang="ru-RU" sz="3000" b="1" i="1" dirty="0">
                <a:latin typeface="Times New Roman" panose="02020603050405020304" pitchFamily="18" charset="0"/>
                <a:cs typeface="Times New Roman" panose="02020603050405020304" pitchFamily="18" charset="0"/>
              </a:rPr>
              <a:t> СЕЛЬСКОГО ПОСЕЛЕНИЯ ВОЛОСОВСКОГО МУНИЦИПАЛЬНОГО  РАЙОНА ЛЕНИНГРАДСКОЙ ОБЛАСТИ ЗА 2022ГОД </a:t>
            </a:r>
          </a:p>
          <a:p>
            <a:pPr algn="ctr">
              <a:defRPr/>
            </a:pPr>
            <a:endParaRPr lang="ru-RU" sz="3600" b="1" dirty="0">
              <a:ln>
                <a:solidFill>
                  <a:schemeClr val="tx1"/>
                </a:solidFill>
              </a:ln>
              <a:solidFill>
                <a:srgbClr val="FFFF00"/>
              </a:solidFill>
              <a:latin typeface="Times New Roman" pitchFamily="18" charset="0"/>
              <a:cs typeface="Times New Roman" pitchFamily="18" charset="0"/>
            </a:endParaRPr>
          </a:p>
        </p:txBody>
      </p:sp>
      <p:graphicFrame>
        <p:nvGraphicFramePr>
          <p:cNvPr id="3" name="Схема 2"/>
          <p:cNvGraphicFramePr/>
          <p:nvPr/>
        </p:nvGraphicFramePr>
        <p:xfrm>
          <a:off x="428596" y="6357958"/>
          <a:ext cx="8358246" cy="142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316" name="SapphireHiddenControl" hidden="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096000" cy="406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14313" y="0"/>
            <a:ext cx="8715375" cy="785813"/>
          </a:xfrm>
        </p:spPr>
        <p:txBody>
          <a:bodyPr lIns="91440" rIns="91440" bIns="45720">
            <a:normAutofit fontScale="90000"/>
          </a:bodyPr>
          <a:lstStyle/>
          <a:p>
            <a:pPr algn="ctr" eaLnBrk="1" fontAlgn="auto" hangingPunct="1">
              <a:spcAft>
                <a:spcPts val="0"/>
              </a:spcAft>
              <a:defRPr/>
            </a:pPr>
            <a:r>
              <a:rPr lang="ru-RU" sz="2400" b="1" dirty="0">
                <a:solidFill>
                  <a:srgbClr val="FFFF00"/>
                </a:solidFill>
                <a:latin typeface="Times New Roman" pitchFamily="18" charset="0"/>
                <a:cs typeface="Times New Roman" pitchFamily="18" charset="0"/>
              </a:rPr>
              <a:t>Расходная часть бюджета </a:t>
            </a:r>
            <a:r>
              <a:rPr lang="ru-RU" sz="2400" b="1" dirty="0" err="1" smtClean="0">
                <a:solidFill>
                  <a:srgbClr val="FFFF00"/>
                </a:solidFill>
                <a:latin typeface="Times New Roman" pitchFamily="18" charset="0"/>
                <a:cs typeface="Times New Roman" pitchFamily="18" charset="0"/>
              </a:rPr>
              <a:t>Клопицкого</a:t>
            </a:r>
            <a:r>
              <a:rPr lang="ru-RU" sz="2400" b="1" dirty="0" smtClean="0">
                <a:solidFill>
                  <a:srgbClr val="FFFF00"/>
                </a:solidFill>
                <a:latin typeface="Times New Roman" pitchFamily="18" charset="0"/>
                <a:cs typeface="Times New Roman" pitchFamily="18" charset="0"/>
              </a:rPr>
              <a:t> </a:t>
            </a:r>
            <a:r>
              <a:rPr lang="ru-RU" sz="2400" b="1" dirty="0">
                <a:solidFill>
                  <a:srgbClr val="FFFF00"/>
                </a:solidFill>
                <a:latin typeface="Times New Roman" pitchFamily="18" charset="0"/>
                <a:cs typeface="Times New Roman" pitchFamily="18" charset="0"/>
              </a:rPr>
              <a:t>сельского поселения </a:t>
            </a:r>
            <a:r>
              <a:rPr lang="ru-RU" sz="2400" b="1" dirty="0" smtClean="0">
                <a:solidFill>
                  <a:srgbClr val="FFFF00"/>
                </a:solidFill>
                <a:latin typeface="Times New Roman" pitchFamily="18" charset="0"/>
                <a:cs typeface="Times New Roman" pitchFamily="18" charset="0"/>
              </a:rPr>
              <a:t>Волосовского </a:t>
            </a:r>
            <a:r>
              <a:rPr lang="ru-RU" sz="2400" b="1" dirty="0">
                <a:solidFill>
                  <a:srgbClr val="FFFF00"/>
                </a:solidFill>
                <a:latin typeface="Times New Roman" pitchFamily="18" charset="0"/>
                <a:cs typeface="Times New Roman" pitchFamily="18" charset="0"/>
              </a:rPr>
              <a:t>района за </a:t>
            </a:r>
            <a:r>
              <a:rPr lang="ru-RU" sz="2400" b="1" dirty="0" smtClean="0">
                <a:solidFill>
                  <a:srgbClr val="FFFF00"/>
                </a:solidFill>
                <a:latin typeface="Times New Roman" pitchFamily="18" charset="0"/>
                <a:cs typeface="Times New Roman" pitchFamily="18" charset="0"/>
              </a:rPr>
              <a:t>2022 </a:t>
            </a:r>
            <a:r>
              <a:rPr lang="ru-RU" sz="2400" b="1" dirty="0">
                <a:solidFill>
                  <a:srgbClr val="FFFF00"/>
                </a:solidFill>
                <a:latin typeface="Times New Roman" pitchFamily="18" charset="0"/>
                <a:cs typeface="Times New Roman" pitchFamily="18" charset="0"/>
              </a:rPr>
              <a:t>год</a:t>
            </a:r>
          </a:p>
        </p:txBody>
      </p:sp>
      <p:graphicFrame>
        <p:nvGraphicFramePr>
          <p:cNvPr id="4" name="Таблица 3"/>
          <p:cNvGraphicFramePr>
            <a:graphicFrameLocks noGrp="1"/>
          </p:cNvGraphicFramePr>
          <p:nvPr/>
        </p:nvGraphicFramePr>
        <p:xfrm>
          <a:off x="214313" y="928688"/>
          <a:ext cx="8605837" cy="4662487"/>
        </p:xfrm>
        <a:graphic>
          <a:graphicData uri="http://schemas.openxmlformats.org/drawingml/2006/table">
            <a:tbl>
              <a:tblPr>
                <a:tableStyleId>{D7AC3CCA-C797-4891-BE02-D94E43425B78}</a:tableStyleId>
              </a:tblPr>
              <a:tblGrid>
                <a:gridCol w="829264">
                  <a:extLst>
                    <a:ext uri="{9D8B030D-6E8A-4147-A177-3AD203B41FA5}"/>
                  </a:extLst>
                </a:gridCol>
                <a:gridCol w="3099648">
                  <a:extLst>
                    <a:ext uri="{9D8B030D-6E8A-4147-A177-3AD203B41FA5}"/>
                  </a:extLst>
                </a:gridCol>
                <a:gridCol w="1500142">
                  <a:extLst>
                    <a:ext uri="{9D8B030D-6E8A-4147-A177-3AD203B41FA5}"/>
                  </a:extLst>
                </a:gridCol>
                <a:gridCol w="1376650">
                  <a:extLst>
                    <a:ext uri="{9D8B030D-6E8A-4147-A177-3AD203B41FA5}"/>
                  </a:extLst>
                </a:gridCol>
                <a:gridCol w="1800133">
                  <a:extLst>
                    <a:ext uri="{9D8B030D-6E8A-4147-A177-3AD203B41FA5}"/>
                  </a:extLst>
                </a:gridCol>
              </a:tblGrid>
              <a:tr h="467083">
                <a:tc rowSpan="2">
                  <a:txBody>
                    <a:bodyPr/>
                    <a:lstStyle/>
                    <a:p>
                      <a:pPr algn="ctr" fontAlgn="b"/>
                      <a:r>
                        <a:rPr lang="ru-RU" sz="1400" b="1" u="none" strike="noStrike" dirty="0">
                          <a:latin typeface="Times New Roman" pitchFamily="18" charset="0"/>
                          <a:cs typeface="Times New Roman" pitchFamily="18" charset="0"/>
                        </a:rPr>
                        <a:t>Раздел</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rowSpan="2">
                  <a:txBody>
                    <a:bodyPr/>
                    <a:lstStyle/>
                    <a:p>
                      <a:pPr algn="ctr" fontAlgn="b"/>
                      <a:r>
                        <a:rPr lang="ru-RU" sz="1400" b="1" u="none" strike="noStrike" dirty="0">
                          <a:latin typeface="Times New Roman" pitchFamily="18" charset="0"/>
                          <a:cs typeface="Times New Roman" pitchFamily="18" charset="0"/>
                        </a:rPr>
                        <a:t>Наименование</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gridSpan="3">
                  <a:txBody>
                    <a:bodyPr/>
                    <a:lstStyle/>
                    <a:p>
                      <a:pPr algn="ctr" fontAlgn="b"/>
                      <a:r>
                        <a:rPr lang="ru-RU" sz="1400" b="1" u="none" strike="noStrike" dirty="0" smtClean="0">
                          <a:latin typeface="Times New Roman" pitchFamily="18" charset="0"/>
                          <a:cs typeface="Times New Roman" pitchFamily="18" charset="0"/>
                        </a:rPr>
                        <a:t>2022 </a:t>
                      </a:r>
                      <a:r>
                        <a:rPr lang="ru-RU" sz="1400" b="1" u="none" strike="noStrike" dirty="0">
                          <a:latin typeface="Times New Roman" pitchFamily="18" charset="0"/>
                          <a:cs typeface="Times New Roman" pitchFamily="18" charset="0"/>
                        </a:rPr>
                        <a:t>год</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hMerge="1">
                  <a:txBody>
                    <a:bodyPr/>
                    <a:lstStyle/>
                    <a:p>
                      <a:endParaRPr lang="ru-RU"/>
                    </a:p>
                  </a:txBody>
                  <a:tcPr/>
                </a:tc>
                <a:tc hMerge="1">
                  <a:txBody>
                    <a:bodyPr/>
                    <a:lstStyle/>
                    <a:p>
                      <a:endParaRPr lang="ru-RU"/>
                    </a:p>
                  </a:txBody>
                  <a:tcPr/>
                </a:tc>
                <a:extLst>
                  <a:ext uri="{0D108BD9-81ED-4DB2-BD59-A6C34878D82A}"/>
                </a:extLst>
              </a:tr>
              <a:tr h="571736">
                <a:tc vMerge="1">
                  <a:txBody>
                    <a:bodyPr/>
                    <a:lstStyle/>
                    <a:p>
                      <a:endParaRPr lang="ru-RU"/>
                    </a:p>
                  </a:txBody>
                  <a:tcPr/>
                </a:tc>
                <a:tc vMerge="1">
                  <a:txBody>
                    <a:bodyPr/>
                    <a:lstStyle/>
                    <a:p>
                      <a:endParaRPr lang="ru-RU"/>
                    </a:p>
                  </a:txBody>
                  <a:tcPr/>
                </a:tc>
                <a:tc>
                  <a:txBody>
                    <a:bodyPr/>
                    <a:lstStyle/>
                    <a:p>
                      <a:pPr algn="ctr" fontAlgn="b"/>
                      <a:r>
                        <a:rPr lang="ru-RU" sz="1400" b="1" u="none" strike="noStrike" dirty="0">
                          <a:latin typeface="Times New Roman" pitchFamily="18" charset="0"/>
                          <a:cs typeface="Times New Roman" pitchFamily="18" charset="0"/>
                        </a:rPr>
                        <a:t>План</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a:latin typeface="Times New Roman" pitchFamily="18" charset="0"/>
                          <a:cs typeface="Times New Roman" pitchFamily="18" charset="0"/>
                        </a:rPr>
                        <a:t>Факт</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a:latin typeface="Times New Roman" pitchFamily="18" charset="0"/>
                          <a:cs typeface="Times New Roman" pitchFamily="18" charset="0"/>
                        </a:rPr>
                        <a:t>% </a:t>
                      </a:r>
                      <a:r>
                        <a:rPr kumimoji="0" lang="ru-RU" sz="1400" b="1" i="0" u="none" strike="noStrike" cap="none" normalizeH="0" baseline="0" dirty="0" err="1">
                          <a:ln>
                            <a:noFill/>
                          </a:ln>
                          <a:solidFill>
                            <a:schemeClr val="tx1"/>
                          </a:solidFill>
                          <a:effectLst/>
                          <a:latin typeface="Times New Roman" pitchFamily="18" charset="0"/>
                          <a:cs typeface="Times New Roman" pitchFamily="18" charset="0"/>
                        </a:rPr>
                        <a:t>исполне</a:t>
                      </a:r>
                      <a:r>
                        <a:rPr kumimoji="0" lang="ru-RU" sz="1400" b="1" i="0" u="none" strike="noStrike" cap="none" normalizeH="0" baseline="0" dirty="0">
                          <a:ln>
                            <a:noFill/>
                          </a:ln>
                          <a:solidFill>
                            <a:schemeClr val="tx1"/>
                          </a:solidFill>
                          <a:effectLst/>
                          <a:latin typeface="Times New Roman" pitchFamily="18" charset="0"/>
                          <a:cs typeface="Times New Roman" pitchFamily="18" charset="0"/>
                        </a:rPr>
                        <a:t> </a:t>
                      </a:r>
                      <a:r>
                        <a:rPr kumimoji="0" lang="ru-RU" sz="1400" b="1" i="0" u="none" strike="noStrike" cap="none" normalizeH="0" baseline="0" dirty="0" err="1">
                          <a:ln>
                            <a:noFill/>
                          </a:ln>
                          <a:solidFill>
                            <a:schemeClr val="tx1"/>
                          </a:solidFill>
                          <a:effectLst/>
                          <a:latin typeface="Times New Roman" pitchFamily="18" charset="0"/>
                          <a:cs typeface="Times New Roman" pitchFamily="18" charset="0"/>
                        </a:rPr>
                        <a:t>ния</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extLst>
                  <a:ext uri="{0D108BD9-81ED-4DB2-BD59-A6C34878D82A}"/>
                </a:extLst>
              </a:tr>
              <a:tr h="467083">
                <a:tc>
                  <a:txBody>
                    <a:bodyPr/>
                    <a:lstStyle/>
                    <a:p>
                      <a:pPr algn="ctr" fontAlgn="b"/>
                      <a:r>
                        <a:rPr lang="ru-RU" sz="1400" b="1" u="none" strike="noStrike" dirty="0">
                          <a:latin typeface="Times New Roman" pitchFamily="18" charset="0"/>
                          <a:cs typeface="Times New Roman" pitchFamily="18" charset="0"/>
                        </a:rPr>
                        <a:t>0100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l" fontAlgn="b"/>
                      <a:r>
                        <a:rPr lang="ru-RU" sz="1400" b="1" u="none" strike="noStrike" dirty="0">
                          <a:latin typeface="Times New Roman" pitchFamily="18" charset="0"/>
                          <a:cs typeface="Times New Roman" pitchFamily="18" charset="0"/>
                        </a:rPr>
                        <a:t>Общегосударственные вопросы</a:t>
                      </a:r>
                      <a:endParaRPr lang="ru-RU" sz="1400" b="1" i="0" u="none" strike="noStrike" dirty="0">
                        <a:latin typeface="Times New Roman" pitchFamily="18" charset="0"/>
                        <a:cs typeface="Times New Roman" pitchFamily="18" charset="0"/>
                      </a:endParaRPr>
                    </a:p>
                  </a:txBody>
                  <a:tcPr marL="35999"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19519,9</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19316,2</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99</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extLst>
                  <a:ext uri="{0D108BD9-81ED-4DB2-BD59-A6C34878D82A}"/>
                </a:extLst>
              </a:tr>
              <a:tr h="422713">
                <a:tc>
                  <a:txBody>
                    <a:bodyPr/>
                    <a:lstStyle/>
                    <a:p>
                      <a:pPr algn="ctr" fontAlgn="b"/>
                      <a:r>
                        <a:rPr lang="ru-RU" sz="1400" b="1" u="none" strike="noStrike" dirty="0">
                          <a:latin typeface="Times New Roman" pitchFamily="18" charset="0"/>
                          <a:cs typeface="Times New Roman" pitchFamily="18" charset="0"/>
                        </a:rPr>
                        <a:t>0200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l" fontAlgn="b"/>
                      <a:r>
                        <a:rPr lang="ru-RU" sz="1400" b="1" u="none" strike="noStrike" dirty="0">
                          <a:latin typeface="Times New Roman" pitchFamily="18" charset="0"/>
                          <a:cs typeface="Times New Roman" pitchFamily="18" charset="0"/>
                        </a:rPr>
                        <a:t>Национальная оборона</a:t>
                      </a:r>
                      <a:endParaRPr lang="ru-RU" sz="1400" b="1" i="0" u="none" strike="noStrike" dirty="0">
                        <a:latin typeface="Times New Roman" pitchFamily="18" charset="0"/>
                        <a:cs typeface="Times New Roman" pitchFamily="18" charset="0"/>
                      </a:endParaRPr>
                    </a:p>
                  </a:txBody>
                  <a:tcPr marL="35999"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299,6</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299,6</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100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extLst>
                  <a:ext uri="{0D108BD9-81ED-4DB2-BD59-A6C34878D82A}"/>
                </a:extLst>
              </a:tr>
              <a:tr h="644043">
                <a:tc>
                  <a:txBody>
                    <a:bodyPr/>
                    <a:lstStyle/>
                    <a:p>
                      <a:pPr algn="ctr" fontAlgn="b"/>
                      <a:r>
                        <a:rPr lang="ru-RU" sz="1400" b="1" u="none" strike="noStrike" dirty="0">
                          <a:latin typeface="Times New Roman" pitchFamily="18" charset="0"/>
                          <a:cs typeface="Times New Roman" pitchFamily="18" charset="0"/>
                        </a:rPr>
                        <a:t>0300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l" fontAlgn="b"/>
                      <a:r>
                        <a:rPr lang="ru-RU" sz="1400" b="1" u="none" strike="noStrike" dirty="0">
                          <a:latin typeface="Times New Roman" pitchFamily="18" charset="0"/>
                          <a:cs typeface="Times New Roman" pitchFamily="18" charset="0"/>
                        </a:rPr>
                        <a:t>Национальная безопасность и правоохранительная деятельность</a:t>
                      </a:r>
                      <a:endParaRPr lang="ru-RU" sz="1400" b="1" i="0" u="none" strike="noStrike" dirty="0">
                        <a:latin typeface="Times New Roman" pitchFamily="18" charset="0"/>
                        <a:cs typeface="Times New Roman" pitchFamily="18" charset="0"/>
                      </a:endParaRPr>
                    </a:p>
                  </a:txBody>
                  <a:tcPr marL="35999"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150,0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150,0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100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extLst>
                  <a:ext uri="{0D108BD9-81ED-4DB2-BD59-A6C34878D82A}"/>
                </a:extLst>
              </a:tr>
              <a:tr h="32071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400" b="1" u="none" strike="noStrike" dirty="0" smtClean="0">
                          <a:latin typeface="Times New Roman" pitchFamily="18" charset="0"/>
                          <a:cs typeface="Times New Roman" pitchFamily="18" charset="0"/>
                        </a:rPr>
                        <a:t>0400</a:t>
                      </a:r>
                      <a:endParaRPr lang="ru-RU" sz="1400" b="1" i="0" u="none" strike="noStrike" dirty="0" smtClean="0">
                        <a:latin typeface="Times New Roman" pitchFamily="18" charset="0"/>
                        <a:cs typeface="Times New Roman" pitchFamily="18" charset="0"/>
                      </a:endParaRPr>
                    </a:p>
                  </a:txBody>
                  <a:tcPr marL="6032" marR="6032" marT="6033" marB="0" anchor="b">
                    <a:solidFill>
                      <a:srgbClr val="EEF5A9"/>
                    </a:solidFill>
                  </a:tcPr>
                </a:tc>
                <a:tc>
                  <a:txBody>
                    <a:bodyPr/>
                    <a:lstStyle/>
                    <a:p>
                      <a:pPr algn="l" fontAlgn="b"/>
                      <a:r>
                        <a:rPr lang="ru-RU" sz="1400" b="1" u="none" strike="noStrike" dirty="0">
                          <a:latin typeface="Times New Roman" pitchFamily="18" charset="0"/>
                          <a:cs typeface="Times New Roman" pitchFamily="18" charset="0"/>
                        </a:rPr>
                        <a:t>Национальная экономика</a:t>
                      </a:r>
                      <a:endParaRPr lang="ru-RU" sz="1400" b="1" i="0" u="none" strike="noStrike" dirty="0">
                        <a:latin typeface="Times New Roman" pitchFamily="18" charset="0"/>
                        <a:cs typeface="Times New Roman" pitchFamily="18" charset="0"/>
                      </a:endParaRPr>
                    </a:p>
                  </a:txBody>
                  <a:tcPr marL="35999"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12013,2</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11693,3</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97</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r>
              <a:tr h="32071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400" b="1" i="0" u="none" strike="noStrike" dirty="0" smtClean="0">
                          <a:latin typeface="Times New Roman" pitchFamily="18" charset="0"/>
                          <a:cs typeface="Times New Roman" pitchFamily="18" charset="0"/>
                        </a:rPr>
                        <a:t>0500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l" fontAlgn="b"/>
                      <a:r>
                        <a:rPr lang="ru-RU" sz="1400" b="1" i="0" u="none" strike="noStrike" dirty="0" smtClean="0">
                          <a:latin typeface="Times New Roman" pitchFamily="18" charset="0"/>
                          <a:cs typeface="Times New Roman" pitchFamily="18" charset="0"/>
                        </a:rPr>
                        <a:t>Жилищно-коммунальное хозяйство</a:t>
                      </a:r>
                      <a:endParaRPr lang="ru-RU" sz="1400" b="1" i="0" u="none" strike="noStrike" dirty="0">
                        <a:latin typeface="Times New Roman" pitchFamily="18" charset="0"/>
                        <a:cs typeface="Times New Roman" pitchFamily="18" charset="0"/>
                      </a:endParaRPr>
                    </a:p>
                  </a:txBody>
                  <a:tcPr marL="35999"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7628,8</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6570,5</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86</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r>
              <a:tr h="329124">
                <a:tc>
                  <a:txBody>
                    <a:bodyPr/>
                    <a:lstStyle/>
                    <a:p>
                      <a:pPr algn="ctr" fontAlgn="b"/>
                      <a:r>
                        <a:rPr lang="ru-RU" sz="1400" b="1" u="none" strike="noStrike" dirty="0">
                          <a:latin typeface="Times New Roman" pitchFamily="18" charset="0"/>
                          <a:cs typeface="Times New Roman" pitchFamily="18" charset="0"/>
                        </a:rPr>
                        <a:t>0800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l" fontAlgn="b"/>
                      <a:r>
                        <a:rPr lang="ru-RU" sz="1400" b="1" u="none" strike="noStrike" dirty="0">
                          <a:latin typeface="Times New Roman" pitchFamily="18" charset="0"/>
                          <a:cs typeface="Times New Roman" pitchFamily="18" charset="0"/>
                        </a:rPr>
                        <a:t>Культура, кинематография </a:t>
                      </a:r>
                      <a:endParaRPr lang="ru-RU" sz="1400" b="1" i="0" u="none" strike="noStrike" dirty="0">
                        <a:latin typeface="Times New Roman" pitchFamily="18" charset="0"/>
                        <a:cs typeface="Times New Roman" pitchFamily="18" charset="0"/>
                      </a:endParaRPr>
                    </a:p>
                  </a:txBody>
                  <a:tcPr marL="35999"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27277,1</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26753,5</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98</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extLst>
                  <a:ext uri="{0D108BD9-81ED-4DB2-BD59-A6C34878D82A}"/>
                </a:extLst>
              </a:tr>
              <a:tr h="406735">
                <a:tc>
                  <a:txBody>
                    <a:bodyPr/>
                    <a:lstStyle/>
                    <a:p>
                      <a:pPr algn="ctr" fontAlgn="b"/>
                      <a:r>
                        <a:rPr lang="ru-RU" sz="1400" b="1" u="none" strike="noStrike" dirty="0">
                          <a:latin typeface="Times New Roman" pitchFamily="18" charset="0"/>
                          <a:cs typeface="Times New Roman" pitchFamily="18" charset="0"/>
                        </a:rPr>
                        <a:t>1000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l" fontAlgn="b"/>
                      <a:r>
                        <a:rPr lang="ru-RU" sz="1400" b="1" u="none" strike="noStrike" dirty="0">
                          <a:latin typeface="Times New Roman" pitchFamily="18" charset="0"/>
                          <a:cs typeface="Times New Roman" pitchFamily="18" charset="0"/>
                        </a:rPr>
                        <a:t>Социальная политика</a:t>
                      </a:r>
                      <a:endParaRPr lang="ru-RU" sz="1400" b="1" i="0" u="none" strike="noStrike" dirty="0">
                        <a:latin typeface="Times New Roman" pitchFamily="18" charset="0"/>
                        <a:cs typeface="Times New Roman" pitchFamily="18" charset="0"/>
                      </a:endParaRPr>
                    </a:p>
                  </a:txBody>
                  <a:tcPr marL="35999" marR="6032" marT="6033" marB="0" anchor="b">
                    <a:solidFill>
                      <a:srgbClr val="EEF5A9"/>
                    </a:solidFill>
                  </a:tcPr>
                </a:tc>
                <a:tc>
                  <a:txBody>
                    <a:bodyPr/>
                    <a:lstStyle/>
                    <a:p>
                      <a:pPr algn="ctr" fontAlgn="b"/>
                      <a:r>
                        <a:rPr lang="ru-RU" sz="1400" b="1" u="none" strike="noStrike" dirty="0" smtClean="0">
                          <a:latin typeface="Times New Roman" pitchFamily="18" charset="0"/>
                          <a:cs typeface="Times New Roman" pitchFamily="18" charset="0"/>
                        </a:rPr>
                        <a:t>2247,0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2246,4</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100</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extLst>
                  <a:ext uri="{0D108BD9-81ED-4DB2-BD59-A6C34878D82A}"/>
                </a:extLst>
              </a:tr>
              <a:tr h="432809">
                <a:tc>
                  <a:txBody>
                    <a:bodyPr/>
                    <a:lstStyle/>
                    <a:p>
                      <a:pPr algn="ctr" fontAlgn="b"/>
                      <a:endParaRPr lang="ru-RU" sz="1400" b="1" i="0" u="none" strike="noStrike" dirty="0">
                        <a:latin typeface="Times New Roman" pitchFamily="18" charset="0"/>
                        <a:cs typeface="Times New Roman" pitchFamily="18" charset="0"/>
                      </a:endParaRPr>
                    </a:p>
                    <a:p>
                      <a:pPr algn="ctr" fontAlgn="b"/>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l" fontAlgn="b"/>
                      <a:r>
                        <a:rPr lang="ru-RU" sz="1400" b="1" i="0" u="none" strike="noStrike" dirty="0">
                          <a:latin typeface="Times New Roman" pitchFamily="18" charset="0"/>
                          <a:cs typeface="Times New Roman" pitchFamily="18" charset="0"/>
                        </a:rPr>
                        <a:t>Всего</a:t>
                      </a:r>
                    </a:p>
                  </a:txBody>
                  <a:tcPr marL="35999"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114 188,1</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111 653,6</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r>
                        <a:rPr lang="ru-RU" sz="1400" b="1" i="0" u="none" strike="noStrike" dirty="0" smtClean="0">
                          <a:latin typeface="Times New Roman" pitchFamily="18" charset="0"/>
                          <a:cs typeface="Times New Roman" pitchFamily="18" charset="0"/>
                        </a:rPr>
                        <a:t>98</a:t>
                      </a:r>
                      <a:endParaRPr lang="ru-RU" sz="1400" b="1" i="0" u="none" strike="noStrike" dirty="0">
                        <a:latin typeface="Times New Roman" pitchFamily="18" charset="0"/>
                        <a:cs typeface="Times New Roman" pitchFamily="18" charset="0"/>
                      </a:endParaRPr>
                    </a:p>
                  </a:txBody>
                  <a:tcPr marL="6032" marR="6032" marT="6033" marB="0" anchor="b">
                    <a:solidFill>
                      <a:srgbClr val="EEF5A9"/>
                    </a:solidFill>
                  </a:tcPr>
                </a:tc>
                <a:extLst>
                  <a:ext uri="{0D108BD9-81ED-4DB2-BD59-A6C34878D82A}"/>
                </a:extLst>
              </a:tr>
              <a:tr h="279740">
                <a:tc gridSpan="2">
                  <a:txBody>
                    <a:bodyPr/>
                    <a:lstStyle/>
                    <a:p>
                      <a:pPr algn="l" fontAlgn="b"/>
                      <a:endParaRPr lang="ru-RU" sz="1600" b="1" i="0" u="none" strike="noStrike" dirty="0">
                        <a:latin typeface="Times New Roman" pitchFamily="18" charset="0"/>
                        <a:cs typeface="Times New Roman" pitchFamily="18" charset="0"/>
                      </a:endParaRPr>
                    </a:p>
                  </a:txBody>
                  <a:tcPr marL="6032" marR="6032" marT="6033" marB="0" anchor="b">
                    <a:solidFill>
                      <a:srgbClr val="EEF5A9"/>
                    </a:solidFill>
                  </a:tcPr>
                </a:tc>
                <a:tc hMerge="1">
                  <a:txBody>
                    <a:bodyPr/>
                    <a:lstStyle/>
                    <a:p>
                      <a:endParaRPr lang="ru-RU"/>
                    </a:p>
                  </a:txBody>
                  <a:tcPr/>
                </a:tc>
                <a:tc>
                  <a:txBody>
                    <a:bodyPr/>
                    <a:lstStyle/>
                    <a:p>
                      <a:pPr algn="ctr" fontAlgn="b"/>
                      <a:endParaRPr lang="ru-RU" sz="16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endParaRPr lang="ru-RU" sz="1600" b="1" i="0" u="none" strike="noStrike" dirty="0">
                        <a:latin typeface="Times New Roman" pitchFamily="18" charset="0"/>
                        <a:cs typeface="Times New Roman" pitchFamily="18" charset="0"/>
                      </a:endParaRPr>
                    </a:p>
                  </a:txBody>
                  <a:tcPr marL="6032" marR="6032" marT="6033" marB="0" anchor="b">
                    <a:solidFill>
                      <a:srgbClr val="EEF5A9"/>
                    </a:solidFill>
                  </a:tcPr>
                </a:tc>
                <a:tc>
                  <a:txBody>
                    <a:bodyPr/>
                    <a:lstStyle/>
                    <a:p>
                      <a:pPr algn="ctr" fontAlgn="b"/>
                      <a:endParaRPr lang="ru-RU" sz="1600" b="1" i="0" u="none" strike="noStrike" dirty="0">
                        <a:latin typeface="Times New Roman" pitchFamily="18" charset="0"/>
                        <a:cs typeface="Times New Roman" pitchFamily="18" charset="0"/>
                      </a:endParaRPr>
                    </a:p>
                  </a:txBody>
                  <a:tcPr marL="6032" marR="6032" marT="6033" marB="0" anchor="b">
                    <a:solidFill>
                      <a:srgbClr val="EEF5A9"/>
                    </a:solidFill>
                  </a:tcPr>
                </a:tc>
                <a:extLst>
                  <a:ext uri="{0D108BD9-81ED-4DB2-BD59-A6C34878D82A}"/>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bject 2"/>
          <p:cNvSpPr>
            <a:spLocks/>
          </p:cNvSpPr>
          <p:nvPr/>
        </p:nvSpPr>
        <p:spPr bwMode="auto">
          <a:xfrm>
            <a:off x="4370388" y="3201988"/>
            <a:ext cx="3251200" cy="515937"/>
          </a:xfrm>
          <a:custGeom>
            <a:avLst/>
            <a:gdLst>
              <a:gd name="T0" fmla="*/ 10970 w 3250565"/>
              <a:gd name="T1" fmla="*/ 0 h 516889"/>
              <a:gd name="T2" fmla="*/ 0 w 3250565"/>
              <a:gd name="T3" fmla="*/ 0 h 516889"/>
              <a:gd name="T4" fmla="*/ 0 w 3250565"/>
              <a:gd name="T5" fmla="*/ 247260 h 516889"/>
              <a:gd name="T6" fmla="*/ 2160 w 3250565"/>
              <a:gd name="T7" fmla="*/ 257531 h 516889"/>
              <a:gd name="T8" fmla="*/ 8096 w 3250565"/>
              <a:gd name="T9" fmla="*/ 265912 h 516889"/>
              <a:gd name="T10" fmla="*/ 16841 w 3250565"/>
              <a:gd name="T11" fmla="*/ 271557 h 516889"/>
              <a:gd name="T12" fmla="*/ 27552 w 3250565"/>
              <a:gd name="T13" fmla="*/ 273626 h 516889"/>
              <a:gd name="T14" fmla="*/ 3210218 w 3250565"/>
              <a:gd name="T15" fmla="*/ 273626 h 516889"/>
              <a:gd name="T16" fmla="*/ 3210218 w 3250565"/>
              <a:gd name="T17" fmla="*/ 494520 h 516889"/>
              <a:gd name="T18" fmla="*/ 3221192 w 3250565"/>
              <a:gd name="T19" fmla="*/ 494520 h 516889"/>
              <a:gd name="T20" fmla="*/ 3221192 w 3250565"/>
              <a:gd name="T21" fmla="*/ 263056 h 516889"/>
              <a:gd name="T22" fmla="*/ 18510 w 3250565"/>
              <a:gd name="T23" fmla="*/ 263056 h 516889"/>
              <a:gd name="T24" fmla="*/ 10970 w 3250565"/>
              <a:gd name="T25" fmla="*/ 256009 h 516889"/>
              <a:gd name="T26" fmla="*/ 10970 w 3250565"/>
              <a:gd name="T27" fmla="*/ 0 h 516889"/>
              <a:gd name="T28" fmla="*/ 55254 w 3250565"/>
              <a:gd name="T29" fmla="*/ 0 h 516889"/>
              <a:gd name="T30" fmla="*/ 22067 w 3250565"/>
              <a:gd name="T31" fmla="*/ 0 h 516889"/>
              <a:gd name="T32" fmla="*/ 22067 w 3250565"/>
              <a:gd name="T33" fmla="*/ 250176 h 516889"/>
              <a:gd name="T34" fmla="*/ 24504 w 3250565"/>
              <a:gd name="T35" fmla="*/ 252485 h 516889"/>
              <a:gd name="T36" fmla="*/ 3232292 w 3250565"/>
              <a:gd name="T37" fmla="*/ 252485 h 516889"/>
              <a:gd name="T38" fmla="*/ 3232292 w 3250565"/>
              <a:gd name="T39" fmla="*/ 494520 h 516889"/>
              <a:gd name="T40" fmla="*/ 3265465 w 3250565"/>
              <a:gd name="T41" fmla="*/ 494520 h 516889"/>
              <a:gd name="T42" fmla="*/ 3265465 w 3250565"/>
              <a:gd name="T43" fmla="*/ 247260 h 516889"/>
              <a:gd name="T44" fmla="*/ 3263294 w 3250565"/>
              <a:gd name="T45" fmla="*/ 237058 h 516889"/>
              <a:gd name="T46" fmla="*/ 3257361 w 3250565"/>
              <a:gd name="T47" fmla="*/ 228716 h 516889"/>
              <a:gd name="T48" fmla="*/ 3248563 w 3250565"/>
              <a:gd name="T49" fmla="*/ 223081 h 516889"/>
              <a:gd name="T50" fmla="*/ 3237777 w 3250565"/>
              <a:gd name="T51" fmla="*/ 221014 h 516889"/>
              <a:gd name="T52" fmla="*/ 55254 w 3250565"/>
              <a:gd name="T53" fmla="*/ 221014 h 516889"/>
              <a:gd name="T54" fmla="*/ 55254 w 3250565"/>
              <a:gd name="T55" fmla="*/ 0 h 51688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250565"/>
              <a:gd name="T85" fmla="*/ 0 h 516889"/>
              <a:gd name="T86" fmla="*/ 3250565 w 3250565"/>
              <a:gd name="T87" fmla="*/ 516889 h 51688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250565" h="516889">
                <a:moveTo>
                  <a:pt x="10922" y="0"/>
                </a:moveTo>
                <a:lnTo>
                  <a:pt x="0" y="0"/>
                </a:lnTo>
                <a:lnTo>
                  <a:pt x="0" y="258445"/>
                </a:lnTo>
                <a:lnTo>
                  <a:pt x="2160" y="269180"/>
                </a:lnTo>
                <a:lnTo>
                  <a:pt x="8048" y="277939"/>
                </a:lnTo>
                <a:lnTo>
                  <a:pt x="16769" y="283841"/>
                </a:lnTo>
                <a:lnTo>
                  <a:pt x="27432" y="286004"/>
                </a:lnTo>
                <a:lnTo>
                  <a:pt x="3195193" y="286004"/>
                </a:lnTo>
                <a:lnTo>
                  <a:pt x="3195193" y="516890"/>
                </a:lnTo>
                <a:lnTo>
                  <a:pt x="3206115" y="516890"/>
                </a:lnTo>
                <a:lnTo>
                  <a:pt x="3206115" y="274955"/>
                </a:lnTo>
                <a:lnTo>
                  <a:pt x="18414" y="274955"/>
                </a:lnTo>
                <a:lnTo>
                  <a:pt x="10922" y="267589"/>
                </a:lnTo>
                <a:lnTo>
                  <a:pt x="10922" y="0"/>
                </a:lnTo>
                <a:close/>
              </a:path>
              <a:path w="3250565" h="516889">
                <a:moveTo>
                  <a:pt x="54990" y="0"/>
                </a:moveTo>
                <a:lnTo>
                  <a:pt x="21971" y="0"/>
                </a:lnTo>
                <a:lnTo>
                  <a:pt x="21971" y="261493"/>
                </a:lnTo>
                <a:lnTo>
                  <a:pt x="24384" y="263906"/>
                </a:lnTo>
                <a:lnTo>
                  <a:pt x="3217164" y="263906"/>
                </a:lnTo>
                <a:lnTo>
                  <a:pt x="3217164" y="516890"/>
                </a:lnTo>
                <a:lnTo>
                  <a:pt x="3250183" y="516890"/>
                </a:lnTo>
                <a:lnTo>
                  <a:pt x="3250183" y="258445"/>
                </a:lnTo>
                <a:lnTo>
                  <a:pt x="3248021" y="247782"/>
                </a:lnTo>
                <a:lnTo>
                  <a:pt x="3242119" y="239061"/>
                </a:lnTo>
                <a:lnTo>
                  <a:pt x="3233360" y="233173"/>
                </a:lnTo>
                <a:lnTo>
                  <a:pt x="3222625" y="231012"/>
                </a:lnTo>
                <a:lnTo>
                  <a:pt x="54990" y="231012"/>
                </a:lnTo>
                <a:lnTo>
                  <a:pt x="54990" y="0"/>
                </a:lnTo>
                <a:close/>
              </a:path>
            </a:pathLst>
          </a:custGeom>
          <a:solidFill>
            <a:srgbClr val="58815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a:p>
        </p:txBody>
      </p:sp>
      <p:sp>
        <p:nvSpPr>
          <p:cNvPr id="23555" name="object 3"/>
          <p:cNvSpPr>
            <a:spLocks/>
          </p:cNvSpPr>
          <p:nvPr/>
        </p:nvSpPr>
        <p:spPr bwMode="auto">
          <a:xfrm>
            <a:off x="4370388" y="3201988"/>
            <a:ext cx="92075" cy="515937"/>
          </a:xfrm>
          <a:custGeom>
            <a:avLst/>
            <a:gdLst>
              <a:gd name="T0" fmla="*/ 12898 w 91439"/>
              <a:gd name="T1" fmla="*/ 0 h 515620"/>
              <a:gd name="T2" fmla="*/ 0 w 91439"/>
              <a:gd name="T3" fmla="*/ 0 h 515620"/>
              <a:gd name="T4" fmla="*/ 0 w 91439"/>
              <a:gd name="T5" fmla="*/ 260867 h 515620"/>
              <a:gd name="T6" fmla="*/ 2550 w 91439"/>
              <a:gd name="T7" fmla="*/ 271765 h 515620"/>
              <a:gd name="T8" fmla="*/ 9505 w 91439"/>
              <a:gd name="T9" fmla="*/ 280651 h 515620"/>
              <a:gd name="T10" fmla="*/ 19804 w 91439"/>
              <a:gd name="T11" fmla="*/ 286643 h 515620"/>
              <a:gd name="T12" fmla="*/ 32397 w 91439"/>
              <a:gd name="T13" fmla="*/ 288837 h 515620"/>
              <a:gd name="T14" fmla="*/ 43044 w 91439"/>
              <a:gd name="T15" fmla="*/ 288837 h 515620"/>
              <a:gd name="T16" fmla="*/ 43044 w 91439"/>
              <a:gd name="T17" fmla="*/ 523152 h 515620"/>
              <a:gd name="T18" fmla="*/ 55944 w 91439"/>
              <a:gd name="T19" fmla="*/ 523152 h 515620"/>
              <a:gd name="T20" fmla="*/ 55944 w 91439"/>
              <a:gd name="T21" fmla="*/ 277623 h 515620"/>
              <a:gd name="T22" fmla="*/ 21745 w 91439"/>
              <a:gd name="T23" fmla="*/ 277623 h 515620"/>
              <a:gd name="T24" fmla="*/ 12898 w 91439"/>
              <a:gd name="T25" fmla="*/ 270150 h 515620"/>
              <a:gd name="T26" fmla="*/ 12898 w 91439"/>
              <a:gd name="T27" fmla="*/ 0 h 515620"/>
              <a:gd name="T28" fmla="*/ 64940 w 91439"/>
              <a:gd name="T29" fmla="*/ 0 h 515620"/>
              <a:gd name="T30" fmla="*/ 25948 w 91439"/>
              <a:gd name="T31" fmla="*/ 0 h 515620"/>
              <a:gd name="T32" fmla="*/ 25948 w 91439"/>
              <a:gd name="T33" fmla="*/ 263961 h 515620"/>
              <a:gd name="T34" fmla="*/ 28798 w 91439"/>
              <a:gd name="T35" fmla="*/ 266541 h 515620"/>
              <a:gd name="T36" fmla="*/ 68997 w 91439"/>
              <a:gd name="T37" fmla="*/ 266541 h 515620"/>
              <a:gd name="T38" fmla="*/ 68997 w 91439"/>
              <a:gd name="T39" fmla="*/ 523152 h 515620"/>
              <a:gd name="T40" fmla="*/ 107991 w 91439"/>
              <a:gd name="T41" fmla="*/ 523152 h 515620"/>
              <a:gd name="T42" fmla="*/ 107991 w 91439"/>
              <a:gd name="T43" fmla="*/ 260867 h 515620"/>
              <a:gd name="T44" fmla="*/ 105434 w 91439"/>
              <a:gd name="T45" fmla="*/ 250047 h 515620"/>
              <a:gd name="T46" fmla="*/ 98465 w 91439"/>
              <a:gd name="T47" fmla="*/ 241195 h 515620"/>
              <a:gd name="T48" fmla="*/ 88121 w 91439"/>
              <a:gd name="T49" fmla="*/ 235220 h 515620"/>
              <a:gd name="T50" fmla="*/ 75443 w 91439"/>
              <a:gd name="T51" fmla="*/ 233028 h 515620"/>
              <a:gd name="T52" fmla="*/ 64940 w 91439"/>
              <a:gd name="T53" fmla="*/ 233028 h 515620"/>
              <a:gd name="T54" fmla="*/ 64940 w 91439"/>
              <a:gd name="T55" fmla="*/ 0 h 51562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1439"/>
              <a:gd name="T85" fmla="*/ 0 h 515620"/>
              <a:gd name="T86" fmla="*/ 91439 w 91439"/>
              <a:gd name="T87" fmla="*/ 515620 h 51562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1439" h="515620">
                <a:moveTo>
                  <a:pt x="10922" y="0"/>
                </a:moveTo>
                <a:lnTo>
                  <a:pt x="0" y="0"/>
                </a:lnTo>
                <a:lnTo>
                  <a:pt x="0" y="257048"/>
                </a:lnTo>
                <a:lnTo>
                  <a:pt x="2160" y="267783"/>
                </a:lnTo>
                <a:lnTo>
                  <a:pt x="8048" y="276542"/>
                </a:lnTo>
                <a:lnTo>
                  <a:pt x="16769" y="282444"/>
                </a:lnTo>
                <a:lnTo>
                  <a:pt x="27432" y="284607"/>
                </a:lnTo>
                <a:lnTo>
                  <a:pt x="36449" y="284607"/>
                </a:lnTo>
                <a:lnTo>
                  <a:pt x="36449" y="515493"/>
                </a:lnTo>
                <a:lnTo>
                  <a:pt x="47371" y="515493"/>
                </a:lnTo>
                <a:lnTo>
                  <a:pt x="47371" y="273558"/>
                </a:lnTo>
                <a:lnTo>
                  <a:pt x="18414" y="273558"/>
                </a:lnTo>
                <a:lnTo>
                  <a:pt x="10922" y="266192"/>
                </a:lnTo>
                <a:lnTo>
                  <a:pt x="10922" y="0"/>
                </a:lnTo>
                <a:close/>
              </a:path>
              <a:path w="91439" h="515620">
                <a:moveTo>
                  <a:pt x="54990" y="0"/>
                </a:moveTo>
                <a:lnTo>
                  <a:pt x="21971" y="0"/>
                </a:lnTo>
                <a:lnTo>
                  <a:pt x="21971" y="260096"/>
                </a:lnTo>
                <a:lnTo>
                  <a:pt x="24384" y="262636"/>
                </a:lnTo>
                <a:lnTo>
                  <a:pt x="58420" y="262636"/>
                </a:lnTo>
                <a:lnTo>
                  <a:pt x="58420" y="515493"/>
                </a:lnTo>
                <a:lnTo>
                  <a:pt x="91439" y="515493"/>
                </a:lnTo>
                <a:lnTo>
                  <a:pt x="91439" y="257048"/>
                </a:lnTo>
                <a:lnTo>
                  <a:pt x="89277" y="246385"/>
                </a:lnTo>
                <a:lnTo>
                  <a:pt x="83375" y="237664"/>
                </a:lnTo>
                <a:lnTo>
                  <a:pt x="74616" y="231776"/>
                </a:lnTo>
                <a:lnTo>
                  <a:pt x="63881" y="229616"/>
                </a:lnTo>
                <a:lnTo>
                  <a:pt x="54990" y="229616"/>
                </a:lnTo>
                <a:lnTo>
                  <a:pt x="54990" y="0"/>
                </a:lnTo>
                <a:close/>
              </a:path>
            </a:pathLst>
          </a:custGeom>
          <a:solidFill>
            <a:srgbClr val="58815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a:p>
        </p:txBody>
      </p:sp>
      <p:sp>
        <p:nvSpPr>
          <p:cNvPr id="23556" name="object 4"/>
          <p:cNvSpPr>
            <a:spLocks/>
          </p:cNvSpPr>
          <p:nvPr/>
        </p:nvSpPr>
        <p:spPr bwMode="auto">
          <a:xfrm>
            <a:off x="1595438" y="3201988"/>
            <a:ext cx="2830512" cy="515937"/>
          </a:xfrm>
          <a:custGeom>
            <a:avLst/>
            <a:gdLst>
              <a:gd name="T0" fmla="*/ 2807804 w 2829560"/>
              <a:gd name="T1" fmla="*/ 0 h 516889"/>
              <a:gd name="T2" fmla="*/ 2796795 w 2829560"/>
              <a:gd name="T3" fmla="*/ 0 h 516889"/>
              <a:gd name="T4" fmla="*/ 2796795 w 2829560"/>
              <a:gd name="T5" fmla="*/ 221014 h 516889"/>
              <a:gd name="T6" fmla="*/ 27647 w 2829560"/>
              <a:gd name="T7" fmla="*/ 221014 h 516889"/>
              <a:gd name="T8" fmla="*/ 16913 w 2829560"/>
              <a:gd name="T9" fmla="*/ 223081 h 516889"/>
              <a:gd name="T10" fmla="*/ 8120 w 2829560"/>
              <a:gd name="T11" fmla="*/ 228716 h 516889"/>
              <a:gd name="T12" fmla="*/ 2184 w 2829560"/>
              <a:gd name="T13" fmla="*/ 237058 h 516889"/>
              <a:gd name="T14" fmla="*/ 0 w 2829560"/>
              <a:gd name="T15" fmla="*/ 247260 h 516889"/>
              <a:gd name="T16" fmla="*/ 0 w 2829560"/>
              <a:gd name="T17" fmla="*/ 494520 h 516889"/>
              <a:gd name="T18" fmla="*/ 11017 w 2829560"/>
              <a:gd name="T19" fmla="*/ 494520 h 516889"/>
              <a:gd name="T20" fmla="*/ 11017 w 2829560"/>
              <a:gd name="T21" fmla="*/ 238512 h 516889"/>
              <a:gd name="T22" fmla="*/ 18431 w 2829560"/>
              <a:gd name="T23" fmla="*/ 231465 h 516889"/>
              <a:gd name="T24" fmla="*/ 2807804 w 2829560"/>
              <a:gd name="T25" fmla="*/ 231465 h 516889"/>
              <a:gd name="T26" fmla="*/ 2807804 w 2829560"/>
              <a:gd name="T27" fmla="*/ 0 h 516889"/>
              <a:gd name="T28" fmla="*/ 2852231 w 2829560"/>
              <a:gd name="T29" fmla="*/ 0 h 516889"/>
              <a:gd name="T30" fmla="*/ 2818942 w 2829560"/>
              <a:gd name="T31" fmla="*/ 0 h 516889"/>
              <a:gd name="T32" fmla="*/ 2818942 w 2829560"/>
              <a:gd name="T33" fmla="*/ 242035 h 516889"/>
              <a:gd name="T34" fmla="*/ 24575 w 2829560"/>
              <a:gd name="T35" fmla="*/ 242035 h 516889"/>
              <a:gd name="T36" fmla="*/ 22138 w 2829560"/>
              <a:gd name="T37" fmla="*/ 244343 h 516889"/>
              <a:gd name="T38" fmla="*/ 22138 w 2829560"/>
              <a:gd name="T39" fmla="*/ 494520 h 516889"/>
              <a:gd name="T40" fmla="*/ 55446 w 2829560"/>
              <a:gd name="T41" fmla="*/ 494520 h 516889"/>
              <a:gd name="T42" fmla="*/ 55446 w 2829560"/>
              <a:gd name="T43" fmla="*/ 273626 h 516889"/>
              <a:gd name="T44" fmla="*/ 2824450 w 2829560"/>
              <a:gd name="T45" fmla="*/ 273626 h 516889"/>
              <a:gd name="T46" fmla="*/ 2835270 w 2829560"/>
              <a:gd name="T47" fmla="*/ 271557 h 516889"/>
              <a:gd name="T48" fmla="*/ 2844101 w 2829560"/>
              <a:gd name="T49" fmla="*/ 265912 h 516889"/>
              <a:gd name="T50" fmla="*/ 2850051 w 2829560"/>
              <a:gd name="T51" fmla="*/ 257531 h 516889"/>
              <a:gd name="T52" fmla="*/ 2852231 w 2829560"/>
              <a:gd name="T53" fmla="*/ 247260 h 516889"/>
              <a:gd name="T54" fmla="*/ 2852231 w 2829560"/>
              <a:gd name="T55" fmla="*/ 0 h 51688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829560"/>
              <a:gd name="T85" fmla="*/ 0 h 516889"/>
              <a:gd name="T86" fmla="*/ 2829560 w 2829560"/>
              <a:gd name="T87" fmla="*/ 516889 h 51688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829560" h="516889">
                <a:moveTo>
                  <a:pt x="2785237" y="0"/>
                </a:moveTo>
                <a:lnTo>
                  <a:pt x="2774315" y="0"/>
                </a:lnTo>
                <a:lnTo>
                  <a:pt x="2774315" y="231012"/>
                </a:lnTo>
                <a:lnTo>
                  <a:pt x="27431" y="231012"/>
                </a:lnTo>
                <a:lnTo>
                  <a:pt x="16769" y="233173"/>
                </a:lnTo>
                <a:lnTo>
                  <a:pt x="8048" y="239061"/>
                </a:lnTo>
                <a:lnTo>
                  <a:pt x="2160" y="247782"/>
                </a:lnTo>
                <a:lnTo>
                  <a:pt x="0" y="258445"/>
                </a:lnTo>
                <a:lnTo>
                  <a:pt x="0" y="516890"/>
                </a:lnTo>
                <a:lnTo>
                  <a:pt x="10921" y="516890"/>
                </a:lnTo>
                <a:lnTo>
                  <a:pt x="10921" y="249301"/>
                </a:lnTo>
                <a:lnTo>
                  <a:pt x="18287" y="241935"/>
                </a:lnTo>
                <a:lnTo>
                  <a:pt x="2785237" y="241935"/>
                </a:lnTo>
                <a:lnTo>
                  <a:pt x="2785237" y="0"/>
                </a:lnTo>
                <a:close/>
              </a:path>
              <a:path w="2829560" h="516889">
                <a:moveTo>
                  <a:pt x="2829305" y="0"/>
                </a:moveTo>
                <a:lnTo>
                  <a:pt x="2796286" y="0"/>
                </a:lnTo>
                <a:lnTo>
                  <a:pt x="2796286" y="252984"/>
                </a:lnTo>
                <a:lnTo>
                  <a:pt x="24383" y="252984"/>
                </a:lnTo>
                <a:lnTo>
                  <a:pt x="21970" y="255397"/>
                </a:lnTo>
                <a:lnTo>
                  <a:pt x="21970" y="516890"/>
                </a:lnTo>
                <a:lnTo>
                  <a:pt x="54990" y="516890"/>
                </a:lnTo>
                <a:lnTo>
                  <a:pt x="54990" y="286004"/>
                </a:lnTo>
                <a:lnTo>
                  <a:pt x="2801747" y="286004"/>
                </a:lnTo>
                <a:lnTo>
                  <a:pt x="2812482" y="283841"/>
                </a:lnTo>
                <a:lnTo>
                  <a:pt x="2821241" y="277939"/>
                </a:lnTo>
                <a:lnTo>
                  <a:pt x="2827143" y="269180"/>
                </a:lnTo>
                <a:lnTo>
                  <a:pt x="2829305" y="258445"/>
                </a:lnTo>
                <a:lnTo>
                  <a:pt x="2829305" y="0"/>
                </a:lnTo>
                <a:close/>
              </a:path>
            </a:pathLst>
          </a:custGeom>
          <a:solidFill>
            <a:srgbClr val="58815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a:p>
        </p:txBody>
      </p:sp>
      <p:sp>
        <p:nvSpPr>
          <p:cNvPr id="23557" name="object 5"/>
          <p:cNvSpPr>
            <a:spLocks noChangeArrowheads="1"/>
          </p:cNvSpPr>
          <p:nvPr/>
        </p:nvSpPr>
        <p:spPr bwMode="auto">
          <a:xfrm>
            <a:off x="2124075" y="1628775"/>
            <a:ext cx="4800600" cy="17526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latin typeface="Calibri" pitchFamily="34" charset="0"/>
            </a:endParaRPr>
          </a:p>
        </p:txBody>
      </p:sp>
      <p:sp>
        <p:nvSpPr>
          <p:cNvPr id="23558" name="object 6"/>
          <p:cNvSpPr txBox="1">
            <a:spLocks noChangeArrowheads="1"/>
          </p:cNvSpPr>
          <p:nvPr/>
        </p:nvSpPr>
        <p:spPr bwMode="auto">
          <a:xfrm>
            <a:off x="2438400" y="1752600"/>
            <a:ext cx="426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5397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
              </a:spcBef>
            </a:pPr>
            <a:endParaRPr lang="ru-RU" altLang="ru-RU" sz="2000">
              <a:latin typeface="Constantia" pitchFamily="18" charset="0"/>
            </a:endParaRPr>
          </a:p>
          <a:p>
            <a:pPr eaLnBrk="1" hangingPunct="1">
              <a:spcBef>
                <a:spcPts val="100"/>
              </a:spcBef>
            </a:pPr>
            <a:r>
              <a:rPr lang="ru-RU" altLang="ru-RU" sz="2000">
                <a:latin typeface="Constantia" pitchFamily="18" charset="0"/>
              </a:rPr>
              <a:t>МУНИЦИПАЛЬНЫЕ ПРОГРАММЫ</a:t>
            </a:r>
          </a:p>
        </p:txBody>
      </p:sp>
      <p:sp>
        <p:nvSpPr>
          <p:cNvPr id="23559" name="object 7"/>
          <p:cNvSpPr>
            <a:spLocks noChangeArrowheads="1"/>
          </p:cNvSpPr>
          <p:nvPr/>
        </p:nvSpPr>
        <p:spPr bwMode="auto">
          <a:xfrm>
            <a:off x="381000" y="3657600"/>
            <a:ext cx="2536825" cy="28194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00"/>
              </a:spcBef>
            </a:pPr>
            <a:endParaRPr lang="ru-RU" altLang="ru-RU" b="1">
              <a:latin typeface="Constantia" pitchFamily="18" charset="0"/>
            </a:endParaRPr>
          </a:p>
          <a:p>
            <a:pPr algn="ctr" eaLnBrk="1" hangingPunct="1">
              <a:spcBef>
                <a:spcPts val="100"/>
              </a:spcBef>
            </a:pPr>
            <a:r>
              <a:rPr lang="ru-RU" altLang="ru-RU" sz="1400" b="1">
                <a:latin typeface="Constantia" pitchFamily="18" charset="0"/>
              </a:rPr>
              <a:t>Комплексное развитие территории Клопицкого сельского поселения Волосовского муниципального района Ленинградской области </a:t>
            </a:r>
            <a:endParaRPr lang="ru-RU" altLang="ru-RU" b="1">
              <a:latin typeface="Constantia" pitchFamily="18" charset="0"/>
            </a:endParaRPr>
          </a:p>
          <a:p>
            <a:pPr algn="ctr" eaLnBrk="1" hangingPunct="1">
              <a:spcBef>
                <a:spcPts val="100"/>
              </a:spcBef>
            </a:pPr>
            <a:endParaRPr lang="ru-RU" altLang="ru-RU" b="1">
              <a:latin typeface="Constantia" pitchFamily="18" charset="0"/>
            </a:endParaRPr>
          </a:p>
          <a:p>
            <a:pPr algn="ctr" eaLnBrk="1" hangingPunct="1">
              <a:spcBef>
                <a:spcPts val="100"/>
              </a:spcBef>
            </a:pPr>
            <a:r>
              <a:rPr lang="ru-RU" altLang="ru-RU" sz="1400"/>
              <a:t>62 614,77 тыс.руб.</a:t>
            </a:r>
          </a:p>
          <a:p>
            <a:pPr algn="ctr" eaLnBrk="1" hangingPunct="1">
              <a:spcBef>
                <a:spcPts val="100"/>
              </a:spcBef>
            </a:pPr>
            <a:r>
              <a:rPr lang="ru-RU" altLang="ru-RU" sz="1400" i="1"/>
              <a:t>56,4%</a:t>
            </a:r>
          </a:p>
        </p:txBody>
      </p:sp>
      <p:sp>
        <p:nvSpPr>
          <p:cNvPr id="23560" name="object 8"/>
          <p:cNvSpPr txBox="1">
            <a:spLocks noChangeArrowheads="1"/>
          </p:cNvSpPr>
          <p:nvPr/>
        </p:nvSpPr>
        <p:spPr bwMode="auto">
          <a:xfrm>
            <a:off x="392113" y="3819525"/>
            <a:ext cx="2154237"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
              </a:spcBef>
            </a:pPr>
            <a:endParaRPr lang="ru-RU" altLang="ru-RU">
              <a:latin typeface="Constantia" pitchFamily="18" charset="0"/>
            </a:endParaRPr>
          </a:p>
        </p:txBody>
      </p:sp>
      <p:sp>
        <p:nvSpPr>
          <p:cNvPr id="23561" name="object 10"/>
          <p:cNvSpPr>
            <a:spLocks noChangeArrowheads="1"/>
          </p:cNvSpPr>
          <p:nvPr/>
        </p:nvSpPr>
        <p:spPr bwMode="auto">
          <a:xfrm>
            <a:off x="3200400" y="3733800"/>
            <a:ext cx="2536825" cy="2667000"/>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latin typeface="Calibri" pitchFamily="34" charset="0"/>
            </a:endParaRPr>
          </a:p>
        </p:txBody>
      </p:sp>
      <p:sp>
        <p:nvSpPr>
          <p:cNvPr id="23562" name="object 11"/>
          <p:cNvSpPr txBox="1">
            <a:spLocks noChangeArrowheads="1"/>
          </p:cNvSpPr>
          <p:nvPr/>
        </p:nvSpPr>
        <p:spPr bwMode="auto">
          <a:xfrm>
            <a:off x="3222625" y="3886200"/>
            <a:ext cx="2424113"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00"/>
              </a:spcBef>
            </a:pPr>
            <a:r>
              <a:rPr lang="ru-RU" altLang="ru-RU" sz="1400" b="1">
                <a:latin typeface="Constantia" pitchFamily="18" charset="0"/>
              </a:rPr>
              <a:t>Развитие социальной сферы Клопицкого сельского поселения Волосовского муниципального района Ленинградской области </a:t>
            </a:r>
          </a:p>
          <a:p>
            <a:pPr algn="ctr" eaLnBrk="1" hangingPunct="1">
              <a:spcBef>
                <a:spcPts val="100"/>
              </a:spcBef>
            </a:pPr>
            <a:endParaRPr lang="ru-RU" altLang="ru-RU" b="1">
              <a:latin typeface="Constantia" pitchFamily="18" charset="0"/>
            </a:endParaRPr>
          </a:p>
          <a:p>
            <a:pPr algn="ctr" eaLnBrk="1" hangingPunct="1">
              <a:spcBef>
                <a:spcPts val="100"/>
              </a:spcBef>
            </a:pPr>
            <a:r>
              <a:rPr lang="ru-RU" altLang="ru-RU" sz="1400"/>
              <a:t>27 006,65тыс.руб.</a:t>
            </a:r>
          </a:p>
          <a:p>
            <a:pPr algn="ctr" eaLnBrk="1" hangingPunct="1">
              <a:spcBef>
                <a:spcPts val="100"/>
              </a:spcBef>
            </a:pPr>
            <a:r>
              <a:rPr lang="ru-RU" altLang="ru-RU" sz="1400"/>
              <a:t>24,3%</a:t>
            </a:r>
          </a:p>
        </p:txBody>
      </p:sp>
      <p:sp>
        <p:nvSpPr>
          <p:cNvPr id="23563" name="object 13"/>
          <p:cNvSpPr>
            <a:spLocks noChangeArrowheads="1"/>
          </p:cNvSpPr>
          <p:nvPr/>
        </p:nvSpPr>
        <p:spPr bwMode="auto">
          <a:xfrm>
            <a:off x="5943600" y="3733800"/>
            <a:ext cx="2962275" cy="26670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latin typeface="Calibri" pitchFamily="34" charset="0"/>
            </a:endParaRPr>
          </a:p>
        </p:txBody>
      </p:sp>
      <p:sp>
        <p:nvSpPr>
          <p:cNvPr id="11278" name="object 14"/>
          <p:cNvSpPr txBox="1">
            <a:spLocks noChangeArrowheads="1"/>
          </p:cNvSpPr>
          <p:nvPr/>
        </p:nvSpPr>
        <p:spPr bwMode="auto">
          <a:xfrm>
            <a:off x="6096000" y="3886200"/>
            <a:ext cx="2590800" cy="1803400"/>
          </a:xfrm>
          <a:prstGeom prst="rect">
            <a:avLst/>
          </a:prstGeom>
          <a:noFill/>
          <a:ln w="9525">
            <a:noFill/>
            <a:miter lim="800000"/>
            <a:headEnd/>
            <a:tailEnd/>
          </a:ln>
        </p:spPr>
        <p:txBody>
          <a:bodyPr lIns="0" tIns="7620" rIns="0" bIns="0">
            <a:spAutoFit/>
          </a:bodyPr>
          <a:lstStyle/>
          <a:p>
            <a:pPr marL="88900" indent="-88900" algn="ctr">
              <a:lnSpc>
                <a:spcPct val="102000"/>
              </a:lnSpc>
              <a:spcBef>
                <a:spcPts val="63"/>
              </a:spcBef>
              <a:defRPr/>
            </a:pPr>
            <a:r>
              <a:rPr lang="ru-RU" sz="1400" b="1" dirty="0">
                <a:latin typeface="Constantia" pitchFamily="18" charset="0"/>
              </a:rPr>
              <a:t>Муниципальное управление Клопицкого сельского поселения Волосовского муниципального района Ленинградской области </a:t>
            </a:r>
          </a:p>
          <a:p>
            <a:pPr marL="752475" indent="-234950">
              <a:lnSpc>
                <a:spcPct val="102000"/>
              </a:lnSpc>
              <a:spcBef>
                <a:spcPts val="63"/>
              </a:spcBef>
              <a:defRPr/>
            </a:pPr>
            <a:endParaRPr lang="ru-RU" sz="1400" b="1" dirty="0">
              <a:latin typeface="Constantia" pitchFamily="18" charset="0"/>
            </a:endParaRPr>
          </a:p>
          <a:p>
            <a:pPr marL="752475" indent="-234950">
              <a:lnSpc>
                <a:spcPct val="102000"/>
              </a:lnSpc>
              <a:spcBef>
                <a:spcPts val="63"/>
              </a:spcBef>
              <a:defRPr/>
            </a:pPr>
            <a:r>
              <a:rPr lang="ru-RU" sz="1400" dirty="0">
                <a:latin typeface="Arial" pitchFamily="34" charset="0"/>
                <a:cs typeface="Arial" pitchFamily="34" charset="0"/>
              </a:rPr>
              <a:t>21 432,57тыс.руб.</a:t>
            </a:r>
          </a:p>
          <a:p>
            <a:pPr marL="752475" indent="-234950">
              <a:lnSpc>
                <a:spcPct val="102000"/>
              </a:lnSpc>
              <a:spcBef>
                <a:spcPts val="63"/>
              </a:spcBef>
              <a:defRPr/>
            </a:pPr>
            <a:r>
              <a:rPr lang="ru-RU" sz="1400">
                <a:latin typeface="Arial" pitchFamily="34" charset="0"/>
                <a:cs typeface="Arial" pitchFamily="34" charset="0"/>
              </a:rPr>
              <a:t>19,3%</a:t>
            </a:r>
            <a:endParaRPr lang="ru-RU" sz="1400" dirty="0">
              <a:latin typeface="Arial" pitchFamily="34" charset="0"/>
              <a:cs typeface="Arial" pitchFamily="34" charset="0"/>
            </a:endParaRPr>
          </a:p>
        </p:txBody>
      </p:sp>
      <p:sp>
        <p:nvSpPr>
          <p:cNvPr id="23565" name="object 15"/>
          <p:cNvSpPr>
            <a:spLocks noChangeArrowheads="1"/>
          </p:cNvSpPr>
          <p:nvPr/>
        </p:nvSpPr>
        <p:spPr bwMode="auto">
          <a:xfrm>
            <a:off x="247650" y="4763"/>
            <a:ext cx="8645525" cy="649287"/>
          </a:xfrm>
          <a:prstGeom prst="rect">
            <a:avLst/>
          </a:prstGeom>
          <a:blipFill dpi="0" rotWithShape="1">
            <a:blip r:embed="rId6"/>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latin typeface="Calibri" pitchFamily="34" charset="0"/>
            </a:endParaRPr>
          </a:p>
        </p:txBody>
      </p:sp>
      <p:sp>
        <p:nvSpPr>
          <p:cNvPr id="23566" name="object 17"/>
          <p:cNvSpPr>
            <a:spLocks noGrp="1"/>
          </p:cNvSpPr>
          <p:nvPr>
            <p:ph type="title"/>
          </p:nvPr>
        </p:nvSpPr>
        <p:spPr>
          <a:xfrm>
            <a:off x="330200" y="979488"/>
            <a:ext cx="7831138" cy="566737"/>
          </a:xfrm>
        </p:spPr>
        <p:txBody>
          <a:bodyPr tIns="12700"/>
          <a:lstStyle/>
          <a:p>
            <a:pPr algn="ctr"/>
            <a:r>
              <a:rPr lang="ru-RU" altLang="ru-RU" sz="1800" b="1" smtClean="0">
                <a:latin typeface="Times New Roman" pitchFamily="18" charset="0"/>
                <a:cs typeface="Times New Roman" pitchFamily="18" charset="0"/>
              </a:rPr>
              <a:t>Исполнение расходов  бюджета муниципального образования Клопицкое сельское поселение в программном формате  </a:t>
            </a:r>
            <a:br>
              <a:rPr lang="ru-RU" altLang="ru-RU" sz="1800" b="1" smtClean="0">
                <a:latin typeface="Times New Roman" pitchFamily="18" charset="0"/>
                <a:cs typeface="Times New Roman" pitchFamily="18" charset="0"/>
              </a:rPr>
            </a:br>
            <a:r>
              <a:rPr lang="ru-RU" altLang="ru-RU" sz="1800" b="1" smtClean="0">
                <a:latin typeface="Times New Roman" pitchFamily="18" charset="0"/>
                <a:cs typeface="Times New Roman" pitchFamily="18" charset="0"/>
              </a:rPr>
              <a:t>на 2022 год    </a:t>
            </a:r>
            <a:endParaRPr lang="ru-RU" altLang="ru-RU" sz="1800" smtClean="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Прямоугольник 1"/>
          <p:cNvSpPr>
            <a:spLocks noChangeArrowheads="1"/>
          </p:cNvSpPr>
          <p:nvPr/>
        </p:nvSpPr>
        <p:spPr bwMode="auto">
          <a:xfrm>
            <a:off x="323850" y="1268413"/>
            <a:ext cx="8569325"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2400">
                <a:latin typeface="Times New Roman" pitchFamily="18" charset="0"/>
                <a:cs typeface="Times New Roman" pitchFamily="18" charset="0"/>
              </a:rPr>
              <a:t>Контактная информация:  Администрация муниципального образования  Клопицкое сельское поселение Волосовского муниципального района Ленинградской области</a:t>
            </a:r>
          </a:p>
          <a:p>
            <a:pPr eaLnBrk="1" hangingPunct="1"/>
            <a:r>
              <a:rPr lang="ru-RU" altLang="ru-RU" sz="2400">
                <a:latin typeface="Times New Roman" pitchFamily="18" charset="0"/>
                <a:cs typeface="Times New Roman" pitchFamily="18" charset="0"/>
              </a:rPr>
              <a:t>Адрес: Ленинградская область Волосовский район д.Клопицы</a:t>
            </a:r>
          </a:p>
          <a:p>
            <a:pPr eaLnBrk="1" hangingPunct="1"/>
            <a:r>
              <a:rPr lang="ru-RU" altLang="ru-RU" sz="2400">
                <a:latin typeface="Times New Roman" pitchFamily="18" charset="0"/>
                <a:cs typeface="Times New Roman" pitchFamily="18" charset="0"/>
              </a:rPr>
              <a:t>Телефон 8 813 73 78 332</a:t>
            </a:r>
          </a:p>
          <a:p>
            <a:pPr eaLnBrk="1" hangingPunct="1"/>
            <a:r>
              <a:rPr lang="ru-RU" altLang="ru-RU" sz="2400">
                <a:latin typeface="Times New Roman" pitchFamily="18" charset="0"/>
                <a:cs typeface="Times New Roman" pitchFamily="18" charset="0"/>
              </a:rPr>
              <a:t>Факс 8 813 73 78 386</a:t>
            </a:r>
          </a:p>
          <a:p>
            <a:pPr eaLnBrk="1" hangingPunct="1"/>
            <a:r>
              <a:rPr lang="en-US" altLang="ru-RU" sz="2400">
                <a:latin typeface="Times New Roman" pitchFamily="18" charset="0"/>
                <a:cs typeface="Times New Roman" pitchFamily="18" charset="0"/>
              </a:rPr>
              <a:t>E-mail</a:t>
            </a:r>
            <a:r>
              <a:rPr lang="ru-RU" altLang="ru-RU" sz="2400">
                <a:latin typeface="Times New Roman" pitchFamily="18" charset="0"/>
                <a:cs typeface="Times New Roman" pitchFamily="18" charset="0"/>
              </a:rPr>
              <a:t>:</a:t>
            </a:r>
            <a:r>
              <a:rPr lang="en-US" altLang="ru-RU" sz="2400">
                <a:latin typeface="Times New Roman" pitchFamily="18" charset="0"/>
                <a:cs typeface="Times New Roman" pitchFamily="18" charset="0"/>
              </a:rPr>
              <a:t> klopitsy@mail</a:t>
            </a:r>
            <a:r>
              <a:rPr lang="ru-RU" altLang="ru-RU" sz="2400">
                <a:latin typeface="Times New Roman" pitchFamily="18" charset="0"/>
                <a:cs typeface="Times New Roman" pitchFamily="18" charset="0"/>
              </a:rPr>
              <a:t>.</a:t>
            </a:r>
            <a:r>
              <a:rPr lang="en-US" altLang="ru-RU" sz="2400">
                <a:latin typeface="Times New Roman" pitchFamily="18" charset="0"/>
                <a:cs typeface="Times New Roman" pitchFamily="18" charset="0"/>
              </a:rPr>
              <a:t>ru</a:t>
            </a:r>
            <a:r>
              <a:rPr lang="ru-RU" altLang="ru-RU" sz="2400">
                <a:latin typeface="Times New Roman" pitchFamily="18" charset="0"/>
                <a:cs typeface="Times New Roman" pitchFamily="18" charset="0"/>
              </a:rPr>
              <a:t> </a:t>
            </a:r>
          </a:p>
          <a:p>
            <a:pPr eaLnBrk="1" hangingPunct="1"/>
            <a:endParaRPr lang="ru-RU" altLang="ru-RU" sz="2400">
              <a:latin typeface="Times New Roman" pitchFamily="18" charset="0"/>
              <a:cs typeface="Times New Roman" pitchFamily="18" charset="0"/>
            </a:endParaRPr>
          </a:p>
          <a:p>
            <a:pPr eaLnBrk="1" hangingPunct="1"/>
            <a:endParaRPr lang="ru-RU" altLang="ru-RU" sz="2400">
              <a:latin typeface="Times New Roman" pitchFamily="18" charset="0"/>
              <a:cs typeface="Times New Roman" pitchFamily="18" charset="0"/>
            </a:endParaRPr>
          </a:p>
          <a:p>
            <a:pPr eaLnBrk="1" hangingPunct="1"/>
            <a:r>
              <a:rPr lang="ru-RU" altLang="ru-RU" sz="2400">
                <a:latin typeface="Times New Roman" pitchFamily="18" charset="0"/>
                <a:cs typeface="Times New Roman" pitchFamily="18" charset="0"/>
              </a:rPr>
              <a:t>Режим работы:</a:t>
            </a:r>
          </a:p>
          <a:p>
            <a:pPr eaLnBrk="1" hangingPunct="1"/>
            <a:r>
              <a:rPr lang="ru-RU" altLang="ru-RU" sz="2400">
                <a:latin typeface="Times New Roman" pitchFamily="18" charset="0"/>
                <a:cs typeface="Times New Roman" pitchFamily="18" charset="0"/>
              </a:rPr>
              <a:t>понедельник- пятница с </a:t>
            </a:r>
            <a:r>
              <a:rPr lang="en-US" altLang="ru-RU" sz="2400">
                <a:latin typeface="Times New Roman" pitchFamily="18" charset="0"/>
                <a:cs typeface="Times New Roman" pitchFamily="18" charset="0"/>
              </a:rPr>
              <a:t>8</a:t>
            </a:r>
            <a:r>
              <a:rPr lang="ru-RU" altLang="ru-RU" sz="2400">
                <a:latin typeface="Times New Roman" pitchFamily="18" charset="0"/>
                <a:cs typeface="Times New Roman" pitchFamily="18" charset="0"/>
              </a:rPr>
              <a:t> ͦ ͦ до 17 часов,</a:t>
            </a:r>
          </a:p>
          <a:p>
            <a:pPr eaLnBrk="1" hangingPunct="1"/>
            <a:r>
              <a:rPr lang="ru-RU" altLang="ru-RU" sz="2400">
                <a:latin typeface="Times New Roman" pitchFamily="18" charset="0"/>
                <a:cs typeface="Times New Roman" pitchFamily="18" charset="0"/>
              </a:rPr>
              <a:t>перерыв на обед с </a:t>
            </a:r>
            <a:r>
              <a:rPr lang="en-US" altLang="ru-RU" sz="2400">
                <a:latin typeface="Times New Roman" pitchFamily="18" charset="0"/>
                <a:cs typeface="Times New Roman" pitchFamily="18" charset="0"/>
              </a:rPr>
              <a:t>12</a:t>
            </a:r>
            <a:r>
              <a:rPr lang="ru-RU" altLang="ru-RU" sz="2400">
                <a:latin typeface="Times New Roman" pitchFamily="18" charset="0"/>
                <a:cs typeface="Times New Roman" pitchFamily="18" charset="0"/>
              </a:rPr>
              <a:t> ͦ ͦ  до </a:t>
            </a:r>
            <a:r>
              <a:rPr lang="en-US" altLang="ru-RU" sz="2400">
                <a:latin typeface="Times New Roman" pitchFamily="18" charset="0"/>
                <a:cs typeface="Times New Roman" pitchFamily="18" charset="0"/>
              </a:rPr>
              <a:t>13</a:t>
            </a:r>
            <a:r>
              <a:rPr lang="ru-RU" altLang="ru-RU" sz="2400">
                <a:latin typeface="Times New Roman" pitchFamily="18" charset="0"/>
                <a:cs typeface="Times New Roman" pitchFamily="18" charset="0"/>
              </a:rPr>
              <a:t> ͦ ͦ  часов</a:t>
            </a:r>
          </a:p>
          <a:p>
            <a:pPr eaLnBrk="1" hangingPunct="1"/>
            <a:r>
              <a:rPr lang="ru-RU" altLang="ru-RU" sz="2400">
                <a:latin typeface="Times New Roman" pitchFamily="18" charset="0"/>
                <a:cs typeface="Times New Roman" pitchFamily="18" charset="0"/>
              </a:rPr>
              <a:t>суббота-воскресенье выходной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228600"/>
            <a:ext cx="7772400" cy="914400"/>
          </a:xfrm>
          <a:solidFill>
            <a:schemeClr val="tx2"/>
          </a:solidFill>
          <a:ln>
            <a:solidFill>
              <a:schemeClr val="bg2"/>
            </a:solidFill>
            <a:miter lim="800000"/>
            <a:headEnd/>
            <a:tailEnd/>
          </a:ln>
        </p:spPr>
        <p:txBody>
          <a:bodyPr/>
          <a:lstStyle/>
          <a:p>
            <a:pPr algn="ctr" eaLnBrk="1" fontAlgn="auto" hangingPunct="1">
              <a:spcAft>
                <a:spcPts val="0"/>
              </a:spcAft>
              <a:defRPr/>
            </a:pPr>
            <a:r>
              <a:rPr lang="ru-RU" sz="2000" smtClean="0">
                <a:solidFill>
                  <a:srgbClr val="00B050"/>
                </a:solidFill>
              </a:rPr>
              <a:t>Общие сведения о муниципальном образовании Клопицкое сельское поселение Волосовского муниципального района Ленинградской области</a:t>
            </a:r>
            <a:endParaRPr lang="ru-RU" sz="2000">
              <a:solidFill>
                <a:srgbClr val="00B050"/>
              </a:solidFill>
            </a:endParaRPr>
          </a:p>
        </p:txBody>
      </p:sp>
      <p:sp>
        <p:nvSpPr>
          <p:cNvPr id="15363" name="Текст 2"/>
          <p:cNvSpPr>
            <a:spLocks noGrp="1"/>
          </p:cNvSpPr>
          <p:nvPr>
            <p:ph type="body" idx="1"/>
          </p:nvPr>
        </p:nvSpPr>
        <p:spPr>
          <a:xfrm>
            <a:off x="762000" y="4800600"/>
            <a:ext cx="8040688" cy="304800"/>
          </a:xfrm>
        </p:spPr>
        <p:txBody>
          <a:bodyPr>
            <a:normAutofit fontScale="77500" lnSpcReduction="20000"/>
          </a:bodyPr>
          <a:lstStyle/>
          <a:p>
            <a:pPr marL="44450" eaLnBrk="1" fontAlgn="auto" hangingPunct="1">
              <a:spcAft>
                <a:spcPts val="0"/>
              </a:spcAft>
              <a:buClr>
                <a:schemeClr val="accent3"/>
              </a:buClr>
              <a:buFont typeface="Wingdings 2"/>
              <a:buNone/>
              <a:defRPr/>
            </a:pPr>
            <a:r>
              <a:rPr lang="ru-RU" dirty="0" smtClean="0"/>
              <a:t> На 01.01.2022 года численность населения составляет  8 543 чел.</a:t>
            </a:r>
          </a:p>
        </p:txBody>
      </p:sp>
      <p:sp>
        <p:nvSpPr>
          <p:cNvPr id="14340" name="Rectangle 4"/>
          <p:cNvSpPr>
            <a:spLocks noChangeArrowheads="1"/>
          </p:cNvSpPr>
          <p:nvPr/>
        </p:nvSpPr>
        <p:spPr bwMode="auto">
          <a:xfrm>
            <a:off x="533400" y="1325563"/>
            <a:ext cx="8229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0" anchor="ctr">
            <a:spAutoFit/>
          </a:bodyPr>
          <a:lstStyle>
            <a:lvl1pPr eaLnBrk="0" hangingPunct="0">
              <a:tabLst>
                <a:tab pos="630238" algn="l"/>
              </a:tabLst>
              <a:defRPr>
                <a:solidFill>
                  <a:schemeClr val="tx1"/>
                </a:solidFill>
                <a:latin typeface="Arial" charset="0"/>
                <a:cs typeface="Arial" charset="0"/>
              </a:defRPr>
            </a:lvl1pPr>
            <a:lvl2pPr marL="742950" indent="-285750" eaLnBrk="0" hangingPunct="0">
              <a:tabLst>
                <a:tab pos="630238" algn="l"/>
              </a:tabLst>
              <a:defRPr>
                <a:solidFill>
                  <a:schemeClr val="tx1"/>
                </a:solidFill>
                <a:latin typeface="Arial" charset="0"/>
                <a:cs typeface="Arial" charset="0"/>
              </a:defRPr>
            </a:lvl2pPr>
            <a:lvl3pPr marL="1143000" indent="-228600" eaLnBrk="0" hangingPunct="0">
              <a:tabLst>
                <a:tab pos="630238" algn="l"/>
              </a:tabLst>
              <a:defRPr>
                <a:solidFill>
                  <a:schemeClr val="tx1"/>
                </a:solidFill>
                <a:latin typeface="Arial" charset="0"/>
                <a:cs typeface="Arial" charset="0"/>
              </a:defRPr>
            </a:lvl3pPr>
            <a:lvl4pPr marL="1600200" indent="-228600" eaLnBrk="0" hangingPunct="0">
              <a:tabLst>
                <a:tab pos="630238" algn="l"/>
              </a:tabLst>
              <a:defRPr>
                <a:solidFill>
                  <a:schemeClr val="tx1"/>
                </a:solidFill>
                <a:latin typeface="Arial" charset="0"/>
                <a:cs typeface="Arial" charset="0"/>
              </a:defRPr>
            </a:lvl4pPr>
            <a:lvl5pPr marL="2057400" indent="-228600" eaLnBrk="0" hangingPunct="0">
              <a:tabLst>
                <a:tab pos="63023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3023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3023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3023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30238" algn="l"/>
              </a:tabLst>
              <a:defRPr>
                <a:solidFill>
                  <a:schemeClr val="tx1"/>
                </a:solidFill>
                <a:latin typeface="Arial" charset="0"/>
                <a:cs typeface="Arial" charset="0"/>
              </a:defRPr>
            </a:lvl9pPr>
          </a:lstStyle>
          <a:p>
            <a:pPr algn="just"/>
            <a:r>
              <a:rPr lang="ru-RU" altLang="ru-RU" sz="1200" b="1">
                <a:latin typeface="Times New Roman" pitchFamily="18" charset="0"/>
                <a:cs typeface="Times New Roman" pitchFamily="18" charset="0"/>
              </a:rPr>
              <a:t>Административно территориальное деление Клопицкого сельского поселения </a:t>
            </a:r>
          </a:p>
          <a:p>
            <a:pPr algn="just"/>
            <a:endParaRPr lang="ru-RU" altLang="ru-RU" sz="1400" b="1" i="1">
              <a:cs typeface="Times New Roman" pitchFamily="18" charset="0"/>
            </a:endParaRPr>
          </a:p>
          <a:p>
            <a:pPr algn="just"/>
            <a:r>
              <a:rPr lang="ru-RU" altLang="ru-RU" sz="1200">
                <a:latin typeface="Times New Roman" pitchFamily="18" charset="0"/>
                <a:cs typeface="Times New Roman" pitchFamily="18" charset="0"/>
              </a:rPr>
              <a:t>Местное самоуправление в муниципальном образовании Клопицкое сельское поселение осуществляется в границах, определенных законом Ленинградской области от 15.06.2010 №</a:t>
            </a:r>
            <a:r>
              <a:rPr lang="ru-RU" altLang="ru-RU" sz="1200">
                <a:cs typeface="Times New Roman" pitchFamily="18" charset="0"/>
              </a:rPr>
              <a:t> </a:t>
            </a:r>
            <a:r>
              <a:rPr lang="ru-RU" altLang="ru-RU" sz="1200">
                <a:latin typeface="Times New Roman" pitchFamily="18" charset="0"/>
                <a:cs typeface="Times New Roman" pitchFamily="18" charset="0"/>
              </a:rPr>
              <a:t>32-оз </a:t>
            </a:r>
            <a:r>
              <a:rPr lang="ru-RU" altLang="ru-RU" sz="1200">
                <a:cs typeface="Times New Roman" pitchFamily="18" charset="0"/>
              </a:rPr>
              <a:t>«</a:t>
            </a:r>
            <a:r>
              <a:rPr lang="ru-RU" altLang="ru-RU" sz="1200">
                <a:latin typeface="Times New Roman" pitchFamily="18" charset="0"/>
                <a:cs typeface="Times New Roman" pitchFamily="18" charset="0"/>
              </a:rPr>
              <a:t>Об административно-территориальном устройстве Ленинградской области и порядке его изменения</a:t>
            </a:r>
            <a:r>
              <a:rPr lang="ru-RU" altLang="ru-RU" sz="1200">
                <a:cs typeface="Times New Roman" pitchFamily="18" charset="0"/>
              </a:rPr>
              <a:t>»</a:t>
            </a:r>
            <a:r>
              <a:rPr lang="ru-RU" altLang="ru-RU" sz="1200">
                <a:latin typeface="Times New Roman" pitchFamily="18" charset="0"/>
                <a:cs typeface="Times New Roman" pitchFamily="18" charset="0"/>
              </a:rPr>
              <a:t>. </a:t>
            </a:r>
          </a:p>
          <a:p>
            <a:pPr algn="just"/>
            <a:endParaRPr lang="ru-RU" altLang="ru-RU" sz="600"/>
          </a:p>
          <a:p>
            <a:pPr algn="just"/>
            <a:r>
              <a:rPr lang="ru-RU" altLang="ru-RU" sz="1200">
                <a:latin typeface="Times New Roman" pitchFamily="18" charset="0"/>
                <a:cs typeface="Times New Roman" pitchFamily="18" charset="0"/>
              </a:rPr>
              <a:t>Количество депутатов в МО Клопицкое сельское поселение 9 человек (10 мандатов) из которых 3 депутата </a:t>
            </a:r>
            <a:r>
              <a:rPr lang="ru-RU" altLang="ru-RU" sz="1200">
                <a:cs typeface="Times New Roman" pitchFamily="18" charset="0"/>
              </a:rPr>
              <a:t>–</a:t>
            </a:r>
            <a:r>
              <a:rPr lang="ru-RU" altLang="ru-RU" sz="1200">
                <a:latin typeface="Times New Roman" pitchFamily="18" charset="0"/>
                <a:cs typeface="Times New Roman" pitchFamily="18" charset="0"/>
              </a:rPr>
              <a:t> депутаты Волосовского муниципального района.</a:t>
            </a:r>
          </a:p>
          <a:p>
            <a:pPr algn="just"/>
            <a:endParaRPr lang="ru-RU" altLang="ru-RU" sz="600"/>
          </a:p>
          <a:p>
            <a:pPr algn="just"/>
            <a:r>
              <a:rPr lang="ru-RU" altLang="ru-RU" sz="1200">
                <a:latin typeface="Times New Roman" pitchFamily="18" charset="0"/>
                <a:cs typeface="Times New Roman" pitchFamily="18" charset="0"/>
              </a:rPr>
              <a:t>Общая площадь поседения 28577,57 кв.м.</a:t>
            </a:r>
          </a:p>
          <a:p>
            <a:pPr algn="just"/>
            <a:endParaRPr lang="ru-RU" altLang="ru-RU" sz="1200">
              <a:latin typeface="Times New Roman" pitchFamily="18" charset="0"/>
              <a:cs typeface="Times New Roman" pitchFamily="18" charset="0"/>
            </a:endParaRPr>
          </a:p>
          <a:p>
            <a:pPr algn="just"/>
            <a:endParaRPr lang="ru-RU" altLang="ru-RU" sz="600"/>
          </a:p>
          <a:p>
            <a:pPr algn="just"/>
            <a:r>
              <a:rPr lang="ru-RU" altLang="ru-RU" sz="1200">
                <a:latin typeface="Times New Roman" pitchFamily="18" charset="0"/>
                <a:cs typeface="Times New Roman" pitchFamily="18" charset="0"/>
              </a:rPr>
              <a:t>В состав территории муниципального образования Клопицкое сельское поселение  входят населенные пункты:  деревня Анташи, деревня Будино, деревня Везиково, деревня Волгово, деревня Голубовицы, деревня Горки, деревня Греблово, деревня Губаницы, деревня Добряницы, поселок Жилгородок, деревня Кандакюля, деревня Каськово, деревня Кемполово, деревня Кивалицы, деревня Клопицы, деревня Котино, деревня Красная Мыза, деревня Красные Череповицы, деревня Курголово, деревня Медниково, деревня Модолицы,  деревня Муратово, деревня Ожогино, деревня Ольхово, деревня Ржевка, деревня Ронковицы, деревня Рутелицы, деревня Сельцо, поселок Сельцо, деревня Слободка, деревня Соколовка, поселок Сумино, деревня Торосово,деревня Шёлково.</a:t>
            </a:r>
            <a:endParaRPr lang="ru-RU" altLang="ru-RU"/>
          </a:p>
        </p:txBody>
      </p:sp>
      <p:sp>
        <p:nvSpPr>
          <p:cNvPr id="8" name="Стрелка вправо 7"/>
          <p:cNvSpPr/>
          <p:nvPr/>
        </p:nvSpPr>
        <p:spPr>
          <a:xfrm>
            <a:off x="152400" y="19050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rgbClr val="FFFF00"/>
              </a:solidFill>
            </a:endParaRPr>
          </a:p>
        </p:txBody>
      </p:sp>
      <p:sp>
        <p:nvSpPr>
          <p:cNvPr id="12" name="Стрелка вправо 11"/>
          <p:cNvSpPr/>
          <p:nvPr/>
        </p:nvSpPr>
        <p:spPr>
          <a:xfrm>
            <a:off x="152400" y="25146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rgbClr val="FFFF00"/>
              </a:solidFill>
            </a:endParaRPr>
          </a:p>
        </p:txBody>
      </p:sp>
      <p:sp>
        <p:nvSpPr>
          <p:cNvPr id="13" name="Стрелка вправо 12"/>
          <p:cNvSpPr/>
          <p:nvPr/>
        </p:nvSpPr>
        <p:spPr>
          <a:xfrm>
            <a:off x="152400" y="28956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rgbClr val="FFFF00"/>
              </a:solidFill>
            </a:endParaRPr>
          </a:p>
        </p:txBody>
      </p:sp>
      <p:sp>
        <p:nvSpPr>
          <p:cNvPr id="14" name="Стрелка вправо 13"/>
          <p:cNvSpPr/>
          <p:nvPr/>
        </p:nvSpPr>
        <p:spPr>
          <a:xfrm>
            <a:off x="152400" y="34290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rgbClr val="FFFF00"/>
              </a:solidFill>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Заголовок 4"/>
          <p:cNvSpPr>
            <a:spLocks noGrp="1"/>
          </p:cNvSpPr>
          <p:nvPr>
            <p:ph type="title" idx="4294967295"/>
          </p:nvPr>
        </p:nvSpPr>
        <p:spPr>
          <a:xfrm>
            <a:off x="285750" y="188913"/>
            <a:ext cx="8429625" cy="1295400"/>
          </a:xfrm>
        </p:spPr>
        <p:txBody>
          <a:bodyPr lIns="91440" rIns="91440" bIns="45720"/>
          <a:lstStyle/>
          <a:p>
            <a:pPr algn="ctr" eaLnBrk="1" hangingPunct="1"/>
            <a:r>
              <a:rPr lang="ru-RU" altLang="ru-RU" sz="2800" b="1" smtClean="0">
                <a:solidFill>
                  <a:srgbClr val="FFFF00"/>
                </a:solidFill>
                <a:latin typeface="Times New Roman" pitchFamily="18" charset="0"/>
                <a:cs typeface="Times New Roman" pitchFamily="18" charset="0"/>
              </a:rPr>
              <a:t>Показатели  исполнения  бюджета</a:t>
            </a:r>
            <a:br>
              <a:rPr lang="ru-RU" altLang="ru-RU" sz="2800" b="1" smtClean="0">
                <a:solidFill>
                  <a:srgbClr val="FFFF00"/>
                </a:solidFill>
                <a:latin typeface="Times New Roman" pitchFamily="18" charset="0"/>
                <a:cs typeface="Times New Roman" pitchFamily="18" charset="0"/>
              </a:rPr>
            </a:br>
            <a:r>
              <a:rPr lang="ru-RU" altLang="ru-RU" sz="2800" b="1" smtClean="0">
                <a:solidFill>
                  <a:srgbClr val="FFFF00"/>
                </a:solidFill>
                <a:latin typeface="Times New Roman" pitchFamily="18" charset="0"/>
                <a:cs typeface="Times New Roman" pitchFamily="18" charset="0"/>
              </a:rPr>
              <a:t>Клопицкого сельского поселения</a:t>
            </a:r>
            <a:br>
              <a:rPr lang="ru-RU" altLang="ru-RU" sz="2800" b="1" smtClean="0">
                <a:solidFill>
                  <a:srgbClr val="FFFF00"/>
                </a:solidFill>
                <a:latin typeface="Times New Roman" pitchFamily="18" charset="0"/>
                <a:cs typeface="Times New Roman" pitchFamily="18" charset="0"/>
              </a:rPr>
            </a:br>
            <a:r>
              <a:rPr lang="ru-RU" altLang="ru-RU" sz="2800" b="1" smtClean="0">
                <a:solidFill>
                  <a:srgbClr val="FFFF00"/>
                </a:solidFill>
                <a:latin typeface="Times New Roman" pitchFamily="18" charset="0"/>
                <a:cs typeface="Times New Roman" pitchFamily="18" charset="0"/>
              </a:rPr>
              <a:t>Волосовского района за 2022год</a:t>
            </a:r>
          </a:p>
        </p:txBody>
      </p:sp>
      <p:graphicFrame>
        <p:nvGraphicFramePr>
          <p:cNvPr id="110658" name="Group 66"/>
          <p:cNvGraphicFramePr>
            <a:graphicFrameLocks noGrp="1"/>
          </p:cNvGraphicFramePr>
          <p:nvPr>
            <p:ph idx="4294967295"/>
          </p:nvPr>
        </p:nvGraphicFramePr>
        <p:xfrm>
          <a:off x="285750" y="1571625"/>
          <a:ext cx="8678864" cy="3179960"/>
        </p:xfrm>
        <a:graphic>
          <a:graphicData uri="http://schemas.openxmlformats.org/drawingml/2006/table">
            <a:tbl>
              <a:tblPr/>
              <a:tblGrid>
                <a:gridCol w="4065743">
                  <a:extLst>
                    <a:ext uri="{9D8B030D-6E8A-4147-A177-3AD203B41FA5}"/>
                  </a:extLst>
                </a:gridCol>
                <a:gridCol w="1732759">
                  <a:extLst>
                    <a:ext uri="{9D8B030D-6E8A-4147-A177-3AD203B41FA5}"/>
                  </a:extLst>
                </a:gridCol>
                <a:gridCol w="1708776">
                  <a:extLst>
                    <a:ext uri="{9D8B030D-6E8A-4147-A177-3AD203B41FA5}"/>
                  </a:extLst>
                </a:gridCol>
                <a:gridCol w="1171586">
                  <a:extLst>
                    <a:ext uri="{9D8B030D-6E8A-4147-A177-3AD203B41FA5}"/>
                  </a:extLst>
                </a:gridCol>
              </a:tblGrid>
              <a:tr h="415099">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Наименование показателя</a:t>
                      </a: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2022 </a:t>
                      </a: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год</a:t>
                      </a: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ru-RU" sz="1600" b="1" i="0" u="none" strike="noStrike" cap="none" normalizeH="0" baseline="0" dirty="0">
                        <a:ln>
                          <a:noFill/>
                        </a:ln>
                        <a:solidFill>
                          <a:schemeClr val="bg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rgbClr val="94F0E4"/>
                    </a:solidFill>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ru-RU" sz="1600" b="1" i="0" u="none" strike="noStrike" cap="none" normalizeH="0" baseline="0" dirty="0">
                        <a:ln>
                          <a:noFill/>
                        </a:ln>
                        <a:solidFill>
                          <a:schemeClr val="bg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rgbClr val="94F0E4"/>
                    </a:solidFill>
                  </a:tcPr>
                </a:tc>
                <a:extLst>
                  <a:ext uri="{0D108BD9-81ED-4DB2-BD59-A6C34878D82A}"/>
                </a:extLst>
              </a:tr>
              <a:tr h="822763">
                <a:tc vMerge="1">
                  <a:txBody>
                    <a:bodyPr/>
                    <a:lstStyle/>
                    <a:p>
                      <a:endParaRPr lang="ru-RU"/>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План</a:t>
                      </a: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Факт</a:t>
                      </a: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ru-RU" sz="1800" b="1" i="0" u="none" strike="noStrike" cap="none" normalizeH="0" baseline="0" dirty="0" err="1">
                          <a:ln>
                            <a:noFill/>
                          </a:ln>
                          <a:solidFill>
                            <a:schemeClr val="tx1"/>
                          </a:solidFill>
                          <a:effectLst/>
                          <a:latin typeface="Times New Roman" pitchFamily="18" charset="0"/>
                          <a:cs typeface="Times New Roman" pitchFamily="18" charset="0"/>
                        </a:rPr>
                        <a:t>исполне</a:t>
                      </a:r>
                      <a:r>
                        <a:rPr kumimoji="0" lang="ru-RU"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ru-RU" sz="1800" b="1" i="0" u="none" strike="noStrike" cap="none" normalizeH="0" baseline="0" dirty="0" err="1">
                          <a:ln>
                            <a:noFill/>
                          </a:ln>
                          <a:solidFill>
                            <a:schemeClr val="tx1"/>
                          </a:solidFill>
                          <a:effectLst/>
                          <a:latin typeface="Times New Roman" pitchFamily="18" charset="0"/>
                          <a:cs typeface="Times New Roman" pitchFamily="18" charset="0"/>
                        </a:rPr>
                        <a:t>ния</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extLst>
              </a:tr>
              <a:tr h="60117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Доходы,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в тыс. руб.</a:t>
                      </a: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111 094,35</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112 961,01</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101,7</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extLst>
              </a:tr>
              <a:tr h="62503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Расходы</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в тыс. руб.</a:t>
                      </a: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114 188,10</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111 653,60</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97,8</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extLst>
              </a:tr>
              <a:tr h="7156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Профицит/дефицит </a:t>
                      </a:r>
                      <a:r>
                        <a:rPr kumimoji="0" lang="ru-RU" sz="18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  в тыс. руб.</a:t>
                      </a: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- 3 093,75</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1 307,41</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a:t>
                      </a:r>
                    </a:p>
                  </a:txBody>
                  <a:tcPr marL="0" marR="0" marT="0" marB="0" anchor="b" horzOverflow="overflow">
                    <a:lnL w="12700" cap="flat" cmpd="sng" algn="ctr">
                      <a:solidFill>
                        <a:srgbClr val="0D0D0D"/>
                      </a:solidFill>
                      <a:prstDash val="solid"/>
                      <a:round/>
                      <a:headEnd type="none" w="med" len="med"/>
                      <a:tailEnd type="none" w="med" len="med"/>
                    </a:lnL>
                    <a:lnR w="12700" cap="flat" cmpd="sng" algn="ctr">
                      <a:solidFill>
                        <a:srgbClr val="0D0D0D"/>
                      </a:solidFill>
                      <a:prstDash val="solid"/>
                      <a:round/>
                      <a:headEnd type="none" w="med" len="med"/>
                      <a:tailEnd type="none" w="med" len="med"/>
                    </a:lnR>
                    <a:lnT w="12700" cap="flat" cmpd="sng" algn="ctr">
                      <a:solidFill>
                        <a:srgbClr val="0D0D0D"/>
                      </a:solidFill>
                      <a:prstDash val="solid"/>
                      <a:round/>
                      <a:headEnd type="none" w="med" len="med"/>
                      <a:tailEnd type="none" w="med" len="med"/>
                    </a:lnT>
                    <a:lnB w="12700" cap="flat" cmpd="sng" algn="ctr">
                      <a:solidFill>
                        <a:srgbClr val="0D0D0D"/>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extLst>
              </a:tr>
            </a:tbl>
          </a:graphicData>
        </a:graphic>
      </p:graphicFrame>
      <p:pic>
        <p:nvPicPr>
          <p:cNvPr id="153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786313"/>
            <a:ext cx="3529012"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4786313"/>
            <a:ext cx="3529013"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42875" y="214313"/>
            <a:ext cx="8786813" cy="1357312"/>
          </a:xfrm>
        </p:spPr>
        <p:txBody>
          <a:bodyPr lIns="91440" rIns="91440" bIns="45720">
            <a:normAutofit fontScale="90000"/>
          </a:bodyPr>
          <a:lstStyle/>
          <a:p>
            <a:pPr algn="ctr" eaLnBrk="1" fontAlgn="auto" hangingPunct="1">
              <a:spcAft>
                <a:spcPts val="0"/>
              </a:spcAft>
              <a:defRPr/>
            </a:pPr>
            <a:r>
              <a:rPr lang="ru-RU" sz="3200" b="1" dirty="0">
                <a:solidFill>
                  <a:srgbClr val="FFFF00"/>
                </a:solidFill>
                <a:latin typeface="Times New Roman" pitchFamily="18" charset="0"/>
                <a:cs typeface="Times New Roman" pitchFamily="18" charset="0"/>
              </a:rPr>
              <a:t>Показатели исполнения доходной части бюджета </a:t>
            </a:r>
            <a:r>
              <a:rPr lang="ru-RU" sz="3200" b="1" dirty="0" err="1" smtClean="0">
                <a:solidFill>
                  <a:srgbClr val="FFFF00"/>
                </a:solidFill>
                <a:latin typeface="Times New Roman" pitchFamily="18" charset="0"/>
                <a:cs typeface="Times New Roman" pitchFamily="18" charset="0"/>
              </a:rPr>
              <a:t>Клопицкого</a:t>
            </a:r>
            <a:r>
              <a:rPr lang="ru-RU" sz="3200" b="1" dirty="0" smtClean="0">
                <a:solidFill>
                  <a:srgbClr val="FFFF00"/>
                </a:solidFill>
                <a:latin typeface="Times New Roman" pitchFamily="18" charset="0"/>
                <a:cs typeface="Times New Roman" pitchFamily="18" charset="0"/>
              </a:rPr>
              <a:t> </a:t>
            </a:r>
            <a:r>
              <a:rPr lang="ru-RU" sz="3200" b="1" dirty="0">
                <a:solidFill>
                  <a:srgbClr val="FFFF00"/>
                </a:solidFill>
                <a:latin typeface="Times New Roman" pitchFamily="18" charset="0"/>
                <a:cs typeface="Times New Roman" pitchFamily="18" charset="0"/>
              </a:rPr>
              <a:t>сельского поселения </a:t>
            </a:r>
            <a:r>
              <a:rPr lang="ru-RU" sz="3200" b="1" dirty="0" smtClean="0">
                <a:solidFill>
                  <a:srgbClr val="FFFF00"/>
                </a:solidFill>
                <a:latin typeface="Times New Roman" pitchFamily="18" charset="0"/>
                <a:cs typeface="Times New Roman" pitchFamily="18" charset="0"/>
              </a:rPr>
              <a:t> </a:t>
            </a:r>
            <a:r>
              <a:rPr lang="ru-RU" sz="3200" b="1" dirty="0">
                <a:solidFill>
                  <a:srgbClr val="FFFF00"/>
                </a:solidFill>
                <a:latin typeface="Times New Roman" pitchFamily="18" charset="0"/>
                <a:cs typeface="Times New Roman" pitchFamily="18" charset="0"/>
              </a:rPr>
              <a:t>за </a:t>
            </a:r>
            <a:r>
              <a:rPr lang="ru-RU" sz="3200" b="1" dirty="0" smtClean="0">
                <a:solidFill>
                  <a:srgbClr val="FFFF00"/>
                </a:solidFill>
                <a:latin typeface="Times New Roman" pitchFamily="18" charset="0"/>
                <a:cs typeface="Times New Roman" pitchFamily="18" charset="0"/>
              </a:rPr>
              <a:t>2022 </a:t>
            </a:r>
            <a:r>
              <a:rPr lang="ru-RU" sz="3200" b="1" dirty="0">
                <a:solidFill>
                  <a:srgbClr val="FFFF00"/>
                </a:solidFill>
                <a:latin typeface="Times New Roman" pitchFamily="18" charset="0"/>
                <a:cs typeface="Times New Roman" pitchFamily="18" charset="0"/>
              </a:rPr>
              <a:t>год</a:t>
            </a:r>
          </a:p>
        </p:txBody>
      </p:sp>
      <p:graphicFrame>
        <p:nvGraphicFramePr>
          <p:cNvPr id="115810" name="Group 98"/>
          <p:cNvGraphicFramePr>
            <a:graphicFrameLocks noGrp="1"/>
          </p:cNvGraphicFramePr>
          <p:nvPr/>
        </p:nvGraphicFramePr>
        <p:xfrm>
          <a:off x="468313" y="2000250"/>
          <a:ext cx="8461375" cy="4578349"/>
        </p:xfrm>
        <a:graphic>
          <a:graphicData uri="http://schemas.openxmlformats.org/drawingml/2006/table">
            <a:tbl>
              <a:tblPr/>
              <a:tblGrid>
                <a:gridCol w="4104083">
                  <a:extLst>
                    <a:ext uri="{9D8B030D-6E8A-4147-A177-3AD203B41FA5}"/>
                  </a:extLst>
                </a:gridCol>
                <a:gridCol w="1512031">
                  <a:extLst>
                    <a:ext uri="{9D8B030D-6E8A-4147-A177-3AD203B41FA5}"/>
                  </a:extLst>
                </a:gridCol>
                <a:gridCol w="1584032">
                  <a:extLst>
                    <a:ext uri="{9D8B030D-6E8A-4147-A177-3AD203B41FA5}"/>
                  </a:extLst>
                </a:gridCol>
                <a:gridCol w="1261229">
                  <a:extLst>
                    <a:ext uri="{9D8B030D-6E8A-4147-A177-3AD203B41FA5}"/>
                  </a:extLst>
                </a:gridCol>
              </a:tblGrid>
              <a:tr h="100964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Наименование показателя </a:t>
                      </a: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2022 </a:t>
                      </a: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год</a:t>
                      </a: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hMerge="1">
                  <a:txBody>
                    <a:bodyPr/>
                    <a:lstStyle/>
                    <a:p>
                      <a:endParaRPr lang="ru-RU"/>
                    </a:p>
                  </a:txBody>
                  <a:tcPr/>
                </a:tc>
                <a:tc hMerge="1">
                  <a:txBody>
                    <a:bodyPr/>
                    <a:lstStyle/>
                    <a:p>
                      <a:endParaRPr lang="ru-RU"/>
                    </a:p>
                  </a:txBody>
                  <a:tcPr/>
                </a:tc>
                <a:extLst>
                  <a:ext uri="{0D108BD9-81ED-4DB2-BD59-A6C34878D82A}"/>
                </a:extLst>
              </a:tr>
              <a:tr h="847727">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план</a:t>
                      </a: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факт</a:t>
                      </a: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ru-RU" sz="1800" b="1" i="0" u="none" strike="noStrike" cap="none" normalizeH="0" baseline="0" dirty="0" err="1">
                          <a:ln>
                            <a:noFill/>
                          </a:ln>
                          <a:solidFill>
                            <a:schemeClr val="tx1"/>
                          </a:solidFill>
                          <a:effectLst/>
                          <a:latin typeface="Times New Roman" pitchFamily="18" charset="0"/>
                          <a:cs typeface="Times New Roman" pitchFamily="18" charset="0"/>
                        </a:rPr>
                        <a:t>исполне</a:t>
                      </a:r>
                      <a:r>
                        <a:rPr kumimoji="0" lang="ru-RU"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ru-RU" sz="1800" b="1" i="0" u="none" strike="noStrike" cap="none" normalizeH="0" baseline="0" dirty="0" err="1">
                          <a:ln>
                            <a:noFill/>
                          </a:ln>
                          <a:solidFill>
                            <a:schemeClr val="tx1"/>
                          </a:solidFill>
                          <a:effectLst/>
                          <a:latin typeface="Times New Roman" pitchFamily="18" charset="0"/>
                          <a:cs typeface="Times New Roman" pitchFamily="18" charset="0"/>
                        </a:rPr>
                        <a:t>ния</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extLst>
                  <a:ext uri="{0D108BD9-81ED-4DB2-BD59-A6C34878D82A}"/>
                </a:extLst>
              </a:tr>
              <a:tr h="350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1"/>
                          </a:solidFill>
                          <a:effectLst/>
                          <a:latin typeface="Times New Roman" pitchFamily="18" charset="0"/>
                          <a:cs typeface="Times New Roman" pitchFamily="18" charset="0"/>
                        </a:rPr>
                        <a:t> Всего доходов</a:t>
                      </a:r>
                    </a:p>
                  </a:txBody>
                  <a:tcPr marL="43559" marR="435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111 094,35</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112 961,01</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101,7</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extLst>
                  <a:ext uri="{0D108BD9-81ED-4DB2-BD59-A6C34878D82A}"/>
                </a:extLst>
              </a:tr>
              <a:tr h="350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в том числе:</a:t>
                      </a:r>
                    </a:p>
                  </a:txBody>
                  <a:tcPr marL="43559" marR="435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extLst>
                  <a:ext uri="{0D108BD9-81ED-4DB2-BD59-A6C34878D82A}"/>
                </a:extLst>
              </a:tr>
              <a:tr h="6730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Налоговые доходы</a:t>
                      </a:r>
                    </a:p>
                  </a:txBody>
                  <a:tcPr marL="43559" marR="435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26 329,93</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28 096,54</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106,7</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extLst>
                  <a:ext uri="{0D108BD9-81ED-4DB2-BD59-A6C34878D82A}"/>
                </a:extLst>
              </a:tr>
              <a:tr h="6730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Неналоговые доходы</a:t>
                      </a:r>
                    </a:p>
                  </a:txBody>
                  <a:tcPr marL="43559" marR="435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5 879,25</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111125" marR="0" lvl="0" indent="-111125"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5 921,91</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100,7</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extLst>
                  <a:ext uri="{0D108BD9-81ED-4DB2-BD59-A6C34878D82A}"/>
                </a:extLst>
              </a:tr>
              <a:tr h="6730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Times New Roman" pitchFamily="18" charset="0"/>
                          <a:cs typeface="Times New Roman" pitchFamily="18" charset="0"/>
                        </a:rPr>
                        <a:t>Безвозмездные поступления</a:t>
                      </a:r>
                    </a:p>
                  </a:txBody>
                  <a:tcPr marL="43559" marR="4355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78 885,17</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111125" marR="0" lvl="0" indent="-111125"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78 942,57</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100</a:t>
                      </a:r>
                      <a:endParaRPr kumimoji="0" lang="ru-RU" sz="1800" b="1" i="0" u="none" strike="noStrike" cap="none" normalizeH="0" baseline="0" dirty="0">
                        <a:ln>
                          <a:noFill/>
                        </a:ln>
                        <a:solidFill>
                          <a:schemeClr val="tx1"/>
                        </a:solidFill>
                        <a:effectLst/>
                        <a:latin typeface="Times New Roman" pitchFamily="18" charset="0"/>
                        <a:cs typeface="Times New Roman" pitchFamily="18" charset="0"/>
                      </a:endParaRPr>
                    </a:p>
                  </a:txBody>
                  <a:tcPr marL="43559" marR="4355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4F0E4"/>
                    </a:solidFill>
                  </a:tcPr>
                </a:tc>
                <a:extLst>
                  <a:ext uri="{0D108BD9-81ED-4DB2-BD59-A6C34878D82A}"/>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14313" y="142875"/>
            <a:ext cx="8715375" cy="571500"/>
          </a:xfrm>
        </p:spPr>
        <p:txBody>
          <a:bodyPr/>
          <a:lstStyle/>
          <a:p>
            <a:pPr algn="ctr" eaLnBrk="1" hangingPunct="1"/>
            <a:r>
              <a:rPr lang="ru-RU" altLang="ru-RU" sz="2400" b="1" smtClean="0">
                <a:solidFill>
                  <a:srgbClr val="FFFF00"/>
                </a:solidFill>
                <a:latin typeface="Times New Roman" pitchFamily="18" charset="0"/>
                <a:cs typeface="Times New Roman" pitchFamily="18" charset="0"/>
              </a:rPr>
              <a:t>Исполнение доходной части бюджета Клопицкого сельского поселения в 2022 году в части налоговых доходов</a:t>
            </a:r>
          </a:p>
        </p:txBody>
      </p:sp>
      <p:sp>
        <p:nvSpPr>
          <p:cNvPr id="14340" name="AutoShape 4"/>
          <p:cNvSpPr>
            <a:spLocks noChangeArrowheads="1"/>
          </p:cNvSpPr>
          <p:nvPr/>
        </p:nvSpPr>
        <p:spPr bwMode="auto">
          <a:xfrm rot="-5400000">
            <a:off x="3286126" y="2214562"/>
            <a:ext cx="2786062" cy="2786063"/>
          </a:xfrm>
          <a:prstGeom prst="upDownArrowCallout">
            <a:avLst>
              <a:gd name="adj1" fmla="val 25000"/>
              <a:gd name="adj2" fmla="val 25000"/>
              <a:gd name="adj3" fmla="val 16921"/>
              <a:gd name="adj4" fmla="val 50000"/>
            </a:avLst>
          </a:prstGeom>
          <a:solidFill>
            <a:srgbClr val="FF99FF"/>
          </a:solidFill>
          <a:ln w="19050">
            <a:solidFill>
              <a:srgbClr val="FF00FF"/>
            </a:solidFill>
            <a:miter lim="800000"/>
            <a:headEnd/>
            <a:tailEnd/>
          </a:ln>
        </p:spPr>
        <p:txBody>
          <a:bodyPr vert="eaVert"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2400" b="1">
                <a:latin typeface="Times New Roman" pitchFamily="18" charset="0"/>
              </a:rPr>
              <a:t>28 096,5</a:t>
            </a:r>
          </a:p>
          <a:p>
            <a:pPr algn="ctr" eaLnBrk="1" hangingPunct="1"/>
            <a:r>
              <a:rPr lang="ru-RU" altLang="ru-RU" sz="2400" b="1">
                <a:latin typeface="Times New Roman" pitchFamily="18" charset="0"/>
              </a:rPr>
              <a:t>тыс. руб.</a:t>
            </a:r>
          </a:p>
        </p:txBody>
      </p:sp>
      <p:sp>
        <p:nvSpPr>
          <p:cNvPr id="14348" name="AutoShape 12"/>
          <p:cNvSpPr>
            <a:spLocks noChangeArrowheads="1"/>
          </p:cNvSpPr>
          <p:nvPr/>
        </p:nvSpPr>
        <p:spPr bwMode="auto">
          <a:xfrm rot="10800000">
            <a:off x="5643563" y="1628775"/>
            <a:ext cx="3357562" cy="1228725"/>
          </a:xfrm>
          <a:prstGeom prst="homePlate">
            <a:avLst>
              <a:gd name="adj" fmla="val 95108"/>
            </a:avLst>
          </a:prstGeom>
          <a:solidFill>
            <a:srgbClr val="CCFFFF"/>
          </a:solidFill>
          <a:ln w="9525">
            <a:solidFill>
              <a:srgbClr val="00FFFF"/>
            </a:solidFill>
            <a:miter lim="800000"/>
            <a:headEnd/>
            <a:tailEnd/>
          </a:ln>
        </p:spPr>
        <p:txBody>
          <a:bodyPr rot="1080000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600" b="1">
                <a:latin typeface="Times New Roman" pitchFamily="18" charset="0"/>
              </a:rPr>
              <a:t>Единый сельскохозяйственный налог –-26,4 тыс. руб.</a:t>
            </a:r>
          </a:p>
        </p:txBody>
      </p:sp>
      <p:sp>
        <p:nvSpPr>
          <p:cNvPr id="14352" name="Line 16"/>
          <p:cNvSpPr>
            <a:spLocks noChangeShapeType="1"/>
          </p:cNvSpPr>
          <p:nvPr/>
        </p:nvSpPr>
        <p:spPr bwMode="auto">
          <a:xfrm>
            <a:off x="357188" y="928688"/>
            <a:ext cx="8496300" cy="0"/>
          </a:xfrm>
          <a:prstGeom prst="line">
            <a:avLst/>
          </a:prstGeom>
          <a:noFill/>
          <a:ln w="47625" cmpd="dbl">
            <a:solidFill>
              <a:schemeClr val="accent2"/>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4354" name="AutoShape 18"/>
          <p:cNvSpPr>
            <a:spLocks noChangeArrowheads="1"/>
          </p:cNvSpPr>
          <p:nvPr/>
        </p:nvSpPr>
        <p:spPr bwMode="auto">
          <a:xfrm rot="10800000">
            <a:off x="6072188" y="3071813"/>
            <a:ext cx="2928937" cy="1000125"/>
          </a:xfrm>
          <a:prstGeom prst="homePlate">
            <a:avLst>
              <a:gd name="adj" fmla="val 51955"/>
            </a:avLst>
          </a:prstGeom>
          <a:solidFill>
            <a:srgbClr val="CCFFFF"/>
          </a:solidFill>
          <a:ln w="9525">
            <a:solidFill>
              <a:srgbClr val="00FFFF"/>
            </a:solidFill>
            <a:miter lim="800000"/>
            <a:headEnd/>
            <a:tailEnd/>
          </a:ln>
        </p:spPr>
        <p:txBody>
          <a:bodyPr rot="1080000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600" b="1">
                <a:latin typeface="Times New Roman" pitchFamily="18" charset="0"/>
              </a:rPr>
              <a:t>Земельный налог с физических лиц –  </a:t>
            </a:r>
          </a:p>
          <a:p>
            <a:pPr algn="ctr" eaLnBrk="1" hangingPunct="1"/>
            <a:r>
              <a:rPr lang="ru-RU" altLang="ru-RU" sz="1600" b="1">
                <a:latin typeface="Times New Roman" pitchFamily="18" charset="0"/>
              </a:rPr>
              <a:t>11 037,9 тыс. руб.</a:t>
            </a:r>
          </a:p>
        </p:txBody>
      </p:sp>
      <p:sp>
        <p:nvSpPr>
          <p:cNvPr id="14355" name="AutoShape 19"/>
          <p:cNvSpPr>
            <a:spLocks noChangeArrowheads="1"/>
          </p:cNvSpPr>
          <p:nvPr/>
        </p:nvSpPr>
        <p:spPr bwMode="auto">
          <a:xfrm rot="10800000">
            <a:off x="5929313" y="4214813"/>
            <a:ext cx="3071812" cy="857250"/>
          </a:xfrm>
          <a:prstGeom prst="homePlate">
            <a:avLst>
              <a:gd name="adj" fmla="val 77407"/>
            </a:avLst>
          </a:prstGeom>
          <a:solidFill>
            <a:srgbClr val="CCFFFF"/>
          </a:solidFill>
          <a:ln w="9525">
            <a:solidFill>
              <a:srgbClr val="00FFFF"/>
            </a:solidFill>
            <a:miter lim="800000"/>
            <a:headEnd/>
            <a:tailEnd/>
          </a:ln>
        </p:spPr>
        <p:txBody>
          <a:bodyPr rot="1080000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600" b="1">
                <a:latin typeface="Times New Roman" pitchFamily="18" charset="0"/>
              </a:rPr>
              <a:t>Государственная пошлина–  </a:t>
            </a:r>
          </a:p>
          <a:p>
            <a:pPr algn="ctr" eaLnBrk="1" hangingPunct="1"/>
            <a:r>
              <a:rPr lang="ru-RU" altLang="ru-RU" sz="1600" b="1">
                <a:latin typeface="Times New Roman" pitchFamily="18" charset="0"/>
              </a:rPr>
              <a:t>16,0 тыс. руб.</a:t>
            </a:r>
          </a:p>
        </p:txBody>
      </p:sp>
      <p:sp>
        <p:nvSpPr>
          <p:cNvPr id="19" name="Пятиугольник 18"/>
          <p:cNvSpPr/>
          <p:nvPr/>
        </p:nvSpPr>
        <p:spPr>
          <a:xfrm>
            <a:off x="214313" y="1628775"/>
            <a:ext cx="3286125" cy="1085850"/>
          </a:xfrm>
          <a:prstGeom prst="homePlate">
            <a:avLst>
              <a:gd name="adj" fmla="val 62102"/>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latin typeface="Times New Roman" pitchFamily="18" charset="0"/>
              </a:rPr>
              <a:t>Налог на доходы физических лиц –  7137,8 тыс. руб.</a:t>
            </a:r>
          </a:p>
        </p:txBody>
      </p:sp>
      <p:sp>
        <p:nvSpPr>
          <p:cNvPr id="21" name="Пятиугольник 20"/>
          <p:cNvSpPr/>
          <p:nvPr/>
        </p:nvSpPr>
        <p:spPr>
          <a:xfrm>
            <a:off x="214313" y="3143250"/>
            <a:ext cx="3000375" cy="857250"/>
          </a:xfrm>
          <a:prstGeom prst="homePlate">
            <a:avLst>
              <a:gd name="adj" fmla="val 57426"/>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latin typeface="Times New Roman" pitchFamily="18" charset="0"/>
              </a:rPr>
              <a:t>Налог на имущество физических лиц – </a:t>
            </a:r>
          </a:p>
          <a:p>
            <a:pPr algn="ctr">
              <a:defRPr/>
            </a:pPr>
            <a:r>
              <a:rPr lang="ru-RU" sz="1600" b="1" dirty="0">
                <a:solidFill>
                  <a:schemeClr val="tx1"/>
                </a:solidFill>
                <a:latin typeface="Times New Roman" pitchFamily="18" charset="0"/>
              </a:rPr>
              <a:t>1657,2тыс. руб.</a:t>
            </a:r>
          </a:p>
        </p:txBody>
      </p:sp>
      <p:sp>
        <p:nvSpPr>
          <p:cNvPr id="23" name="Пятиугольник 22"/>
          <p:cNvSpPr/>
          <p:nvPr/>
        </p:nvSpPr>
        <p:spPr>
          <a:xfrm>
            <a:off x="214313" y="4143375"/>
            <a:ext cx="3143250" cy="785813"/>
          </a:xfrm>
          <a:prstGeom prst="homePlate">
            <a:avLst>
              <a:gd name="adj" fmla="val 72044"/>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latin typeface="Times New Roman" pitchFamily="18" charset="0"/>
              </a:rPr>
              <a:t>Земельный налог с организаций –  </a:t>
            </a:r>
          </a:p>
          <a:p>
            <a:pPr algn="ctr">
              <a:defRPr/>
            </a:pPr>
            <a:r>
              <a:rPr lang="ru-RU" sz="1600" b="1" dirty="0">
                <a:solidFill>
                  <a:schemeClr val="tx1"/>
                </a:solidFill>
                <a:latin typeface="Times New Roman" pitchFamily="18" charset="0"/>
              </a:rPr>
              <a:t>4664,8тыс. руб.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2000" fill="hold"/>
                                        <p:tgtEl>
                                          <p:spTgt spid="14338"/>
                                        </p:tgtEl>
                                        <p:attrNameLst>
                                          <p:attrName>ppt_x</p:attrName>
                                        </p:attrNameLst>
                                      </p:cBhvr>
                                      <p:tavLst>
                                        <p:tav tm="0">
                                          <p:val>
                                            <p:strVal val="#ppt_x"/>
                                          </p:val>
                                        </p:tav>
                                        <p:tav tm="100000">
                                          <p:val>
                                            <p:strVal val="#ppt_x"/>
                                          </p:val>
                                        </p:tav>
                                      </p:tavLst>
                                    </p:anim>
                                    <p:anim calcmode="lin" valueType="num">
                                      <p:cBhvr additive="base">
                                        <p:cTn id="8" dur="2000" fill="hold"/>
                                        <p:tgtEl>
                                          <p:spTgt spid="1433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grpId="0" nodeType="afterEffect">
                                  <p:stCondLst>
                                    <p:cond delay="0"/>
                                  </p:stCondLst>
                                  <p:childTnLst>
                                    <p:set>
                                      <p:cBhvr>
                                        <p:cTn id="11" dur="1" fill="hold">
                                          <p:stCondLst>
                                            <p:cond delay="0"/>
                                          </p:stCondLst>
                                        </p:cTn>
                                        <p:tgtEl>
                                          <p:spTgt spid="14352"/>
                                        </p:tgtEl>
                                        <p:attrNameLst>
                                          <p:attrName>style.visibility</p:attrName>
                                        </p:attrNameLst>
                                      </p:cBhvr>
                                      <p:to>
                                        <p:strVal val="visible"/>
                                      </p:to>
                                    </p:set>
                                    <p:animEffect transition="in" filter="randombar(horizontal)">
                                      <p:cBhvr>
                                        <p:cTn id="12" dur="500"/>
                                        <p:tgtEl>
                                          <p:spTgt spid="14352"/>
                                        </p:tgtEl>
                                      </p:cBhvr>
                                    </p:animEffect>
                                  </p:childTnLst>
                                </p:cTn>
                              </p:par>
                            </p:childTnLst>
                          </p:cTn>
                        </p:par>
                        <p:par>
                          <p:cTn id="13" fill="hold" nodeType="afterGroup">
                            <p:stCondLst>
                              <p:cond delay="2500"/>
                            </p:stCondLst>
                            <p:childTnLst>
                              <p:par>
                                <p:cTn id="14" presetID="16" presetClass="entr" presetSubtype="26" fill="hold" grpId="0" nodeType="afterEffect">
                                  <p:stCondLst>
                                    <p:cond delay="0"/>
                                  </p:stCondLst>
                                  <p:childTnLst>
                                    <p:set>
                                      <p:cBhvr>
                                        <p:cTn id="15" dur="1" fill="hold">
                                          <p:stCondLst>
                                            <p:cond delay="0"/>
                                          </p:stCondLst>
                                        </p:cTn>
                                        <p:tgtEl>
                                          <p:spTgt spid="14340"/>
                                        </p:tgtEl>
                                        <p:attrNameLst>
                                          <p:attrName>style.visibility</p:attrName>
                                        </p:attrNameLst>
                                      </p:cBhvr>
                                      <p:to>
                                        <p:strVal val="visible"/>
                                      </p:to>
                                    </p:set>
                                    <p:animEffect transition="in" filter="barn(inHorizontal)">
                                      <p:cBhvr>
                                        <p:cTn id="16" dur="500"/>
                                        <p:tgtEl>
                                          <p:spTgt spid="14340"/>
                                        </p:tgtEl>
                                      </p:cBhvr>
                                    </p:animEffect>
                                  </p:childTnLst>
                                </p:cTn>
                              </p:par>
                            </p:childTnLst>
                          </p:cTn>
                        </p:par>
                        <p:par>
                          <p:cTn id="17" fill="hold" nodeType="afterGroup">
                            <p:stCondLst>
                              <p:cond delay="3000"/>
                            </p:stCondLst>
                            <p:childTnLst>
                              <p:par>
                                <p:cTn id="18" presetID="2" presetClass="entr" presetSubtype="2" fill="hold" grpId="0" nodeType="afterEffect">
                                  <p:stCondLst>
                                    <p:cond delay="0"/>
                                  </p:stCondLst>
                                  <p:childTnLst>
                                    <p:set>
                                      <p:cBhvr>
                                        <p:cTn id="19" dur="1" fill="hold">
                                          <p:stCondLst>
                                            <p:cond delay="0"/>
                                          </p:stCondLst>
                                        </p:cTn>
                                        <p:tgtEl>
                                          <p:spTgt spid="14348"/>
                                        </p:tgtEl>
                                        <p:attrNameLst>
                                          <p:attrName>style.visibility</p:attrName>
                                        </p:attrNameLst>
                                      </p:cBhvr>
                                      <p:to>
                                        <p:strVal val="visible"/>
                                      </p:to>
                                    </p:set>
                                    <p:anim calcmode="lin" valueType="num">
                                      <p:cBhvr additive="base">
                                        <p:cTn id="20" dur="2000" fill="hold"/>
                                        <p:tgtEl>
                                          <p:spTgt spid="14348"/>
                                        </p:tgtEl>
                                        <p:attrNameLst>
                                          <p:attrName>ppt_x</p:attrName>
                                        </p:attrNameLst>
                                      </p:cBhvr>
                                      <p:tavLst>
                                        <p:tav tm="0">
                                          <p:val>
                                            <p:strVal val="1+#ppt_w/2"/>
                                          </p:val>
                                        </p:tav>
                                        <p:tav tm="100000">
                                          <p:val>
                                            <p:strVal val="#ppt_x"/>
                                          </p:val>
                                        </p:tav>
                                      </p:tavLst>
                                    </p:anim>
                                    <p:anim calcmode="lin" valueType="num">
                                      <p:cBhvr additive="base">
                                        <p:cTn id="21" dur="2000" fill="hold"/>
                                        <p:tgtEl>
                                          <p:spTgt spid="14348"/>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5000"/>
                            </p:stCondLst>
                            <p:childTnLst>
                              <p:par>
                                <p:cTn id="23" presetID="2" presetClass="entr" presetSubtype="2" fill="hold" grpId="0" nodeType="afterEffect">
                                  <p:stCondLst>
                                    <p:cond delay="0"/>
                                  </p:stCondLst>
                                  <p:childTnLst>
                                    <p:set>
                                      <p:cBhvr>
                                        <p:cTn id="24" dur="1" fill="hold">
                                          <p:stCondLst>
                                            <p:cond delay="0"/>
                                          </p:stCondLst>
                                        </p:cTn>
                                        <p:tgtEl>
                                          <p:spTgt spid="14354"/>
                                        </p:tgtEl>
                                        <p:attrNameLst>
                                          <p:attrName>style.visibility</p:attrName>
                                        </p:attrNameLst>
                                      </p:cBhvr>
                                      <p:to>
                                        <p:strVal val="visible"/>
                                      </p:to>
                                    </p:set>
                                    <p:anim calcmode="lin" valueType="num">
                                      <p:cBhvr additive="base">
                                        <p:cTn id="25" dur="2000" fill="hold"/>
                                        <p:tgtEl>
                                          <p:spTgt spid="14354"/>
                                        </p:tgtEl>
                                        <p:attrNameLst>
                                          <p:attrName>ppt_x</p:attrName>
                                        </p:attrNameLst>
                                      </p:cBhvr>
                                      <p:tavLst>
                                        <p:tav tm="0">
                                          <p:val>
                                            <p:strVal val="1+#ppt_w/2"/>
                                          </p:val>
                                        </p:tav>
                                        <p:tav tm="100000">
                                          <p:val>
                                            <p:strVal val="#ppt_x"/>
                                          </p:val>
                                        </p:tav>
                                      </p:tavLst>
                                    </p:anim>
                                    <p:anim calcmode="lin" valueType="num">
                                      <p:cBhvr additive="base">
                                        <p:cTn id="26" dur="2000" fill="hold"/>
                                        <p:tgtEl>
                                          <p:spTgt spid="14354"/>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7000"/>
                            </p:stCondLst>
                            <p:childTnLst>
                              <p:par>
                                <p:cTn id="28" presetID="2" presetClass="entr" presetSubtype="2" fill="hold" grpId="0" nodeType="afterEffect">
                                  <p:stCondLst>
                                    <p:cond delay="0"/>
                                  </p:stCondLst>
                                  <p:childTnLst>
                                    <p:set>
                                      <p:cBhvr>
                                        <p:cTn id="29" dur="1" fill="hold">
                                          <p:stCondLst>
                                            <p:cond delay="0"/>
                                          </p:stCondLst>
                                        </p:cTn>
                                        <p:tgtEl>
                                          <p:spTgt spid="14355"/>
                                        </p:tgtEl>
                                        <p:attrNameLst>
                                          <p:attrName>style.visibility</p:attrName>
                                        </p:attrNameLst>
                                      </p:cBhvr>
                                      <p:to>
                                        <p:strVal val="visible"/>
                                      </p:to>
                                    </p:set>
                                    <p:anim calcmode="lin" valueType="num">
                                      <p:cBhvr additive="base">
                                        <p:cTn id="30" dur="2000" fill="hold"/>
                                        <p:tgtEl>
                                          <p:spTgt spid="14355"/>
                                        </p:tgtEl>
                                        <p:attrNameLst>
                                          <p:attrName>ppt_x</p:attrName>
                                        </p:attrNameLst>
                                      </p:cBhvr>
                                      <p:tavLst>
                                        <p:tav tm="0">
                                          <p:val>
                                            <p:strVal val="1+#ppt_w/2"/>
                                          </p:val>
                                        </p:tav>
                                        <p:tav tm="100000">
                                          <p:val>
                                            <p:strVal val="#ppt_x"/>
                                          </p:val>
                                        </p:tav>
                                      </p:tavLst>
                                    </p:anim>
                                    <p:anim calcmode="lin" valueType="num">
                                      <p:cBhvr additive="base">
                                        <p:cTn id="31" dur="2000" fill="hold"/>
                                        <p:tgtEl>
                                          <p:spTgt spid="14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0" grpId="0" animBg="1"/>
      <p:bldP spid="14348" grpId="0" animBg="1"/>
      <p:bldP spid="14352" grpId="0" animBg="1"/>
      <p:bldP spid="14354" grpId="0" animBg="1"/>
      <p:bldP spid="1435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14313" y="142875"/>
            <a:ext cx="8715375" cy="571500"/>
          </a:xfrm>
        </p:spPr>
        <p:txBody>
          <a:bodyPr/>
          <a:lstStyle/>
          <a:p>
            <a:pPr algn="ctr" eaLnBrk="1" hangingPunct="1"/>
            <a:r>
              <a:rPr lang="ru-RU" altLang="ru-RU" sz="2400" b="1" smtClean="0">
                <a:solidFill>
                  <a:srgbClr val="FFFF00"/>
                </a:solidFill>
                <a:latin typeface="Times New Roman" pitchFamily="18" charset="0"/>
                <a:cs typeface="Times New Roman" pitchFamily="18" charset="0"/>
              </a:rPr>
              <a:t>Исполнение доходной части бюджета Клопицкого сельского поселения в 2022 году в части неналоговых доходов</a:t>
            </a:r>
          </a:p>
        </p:txBody>
      </p:sp>
      <p:sp>
        <p:nvSpPr>
          <p:cNvPr id="14340" name="AutoShape 4"/>
          <p:cNvSpPr>
            <a:spLocks noChangeArrowheads="1"/>
          </p:cNvSpPr>
          <p:nvPr/>
        </p:nvSpPr>
        <p:spPr bwMode="auto">
          <a:xfrm rot="-5400000">
            <a:off x="3000376" y="2214562"/>
            <a:ext cx="2786062" cy="2786063"/>
          </a:xfrm>
          <a:prstGeom prst="upDownArrowCallout">
            <a:avLst>
              <a:gd name="adj1" fmla="val 25000"/>
              <a:gd name="adj2" fmla="val 25000"/>
              <a:gd name="adj3" fmla="val 16921"/>
              <a:gd name="adj4" fmla="val 50000"/>
            </a:avLst>
          </a:prstGeom>
          <a:solidFill>
            <a:srgbClr val="FF99FF"/>
          </a:solidFill>
          <a:ln w="19050">
            <a:solidFill>
              <a:srgbClr val="FF00FF"/>
            </a:solidFill>
            <a:miter lim="800000"/>
            <a:headEnd/>
            <a:tailEnd/>
          </a:ln>
        </p:spPr>
        <p:txBody>
          <a:bodyPr vert="eaVert"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2400" b="1">
                <a:latin typeface="Times New Roman" pitchFamily="18" charset="0"/>
              </a:rPr>
              <a:t>5 921,9</a:t>
            </a:r>
          </a:p>
          <a:p>
            <a:pPr algn="ctr" eaLnBrk="1" hangingPunct="1"/>
            <a:r>
              <a:rPr lang="ru-RU" altLang="ru-RU" sz="2400" b="1">
                <a:latin typeface="Times New Roman" pitchFamily="18" charset="0"/>
              </a:rPr>
              <a:t>тыс. руб.</a:t>
            </a:r>
          </a:p>
        </p:txBody>
      </p:sp>
      <p:sp>
        <p:nvSpPr>
          <p:cNvPr id="14352" name="Line 16"/>
          <p:cNvSpPr>
            <a:spLocks noChangeShapeType="1"/>
          </p:cNvSpPr>
          <p:nvPr/>
        </p:nvSpPr>
        <p:spPr bwMode="auto">
          <a:xfrm>
            <a:off x="357188" y="928688"/>
            <a:ext cx="8496300" cy="0"/>
          </a:xfrm>
          <a:prstGeom prst="line">
            <a:avLst/>
          </a:prstGeom>
          <a:noFill/>
          <a:ln w="47625" cmpd="dbl">
            <a:solidFill>
              <a:schemeClr val="accent2"/>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4354" name="AutoShape 18"/>
          <p:cNvSpPr>
            <a:spLocks noChangeArrowheads="1"/>
          </p:cNvSpPr>
          <p:nvPr/>
        </p:nvSpPr>
        <p:spPr bwMode="auto">
          <a:xfrm rot="10800000">
            <a:off x="5857875" y="2214563"/>
            <a:ext cx="3286125" cy="2786062"/>
          </a:xfrm>
          <a:prstGeom prst="homePlate">
            <a:avLst>
              <a:gd name="adj" fmla="val 39759"/>
            </a:avLst>
          </a:prstGeom>
          <a:solidFill>
            <a:srgbClr val="CCFFFF"/>
          </a:solidFill>
          <a:ln w="9525">
            <a:solidFill>
              <a:srgbClr val="00FFFF"/>
            </a:solidFill>
            <a:miter lim="800000"/>
            <a:headEnd/>
            <a:tailEnd/>
          </a:ln>
        </p:spPr>
        <p:txBody>
          <a:bodyPr rot="1080000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600" b="1">
                <a:latin typeface="Times New Roman" pitchFamily="18" charset="0"/>
              </a:rPr>
              <a:t>Доходы от использования имущества, находящегося в государственной и муниципальной собственности – </a:t>
            </a:r>
          </a:p>
          <a:p>
            <a:pPr algn="ctr" eaLnBrk="1" hangingPunct="1"/>
            <a:r>
              <a:rPr lang="ru-RU" altLang="ru-RU" sz="1600" b="1">
                <a:latin typeface="Times New Roman" pitchFamily="18" charset="0"/>
              </a:rPr>
              <a:t>2333,5ыс. руб.</a:t>
            </a:r>
          </a:p>
        </p:txBody>
      </p:sp>
      <p:sp>
        <p:nvSpPr>
          <p:cNvPr id="21" name="Пятиугольник 20"/>
          <p:cNvSpPr/>
          <p:nvPr/>
        </p:nvSpPr>
        <p:spPr>
          <a:xfrm>
            <a:off x="0" y="2286000"/>
            <a:ext cx="3000375" cy="2643188"/>
          </a:xfrm>
          <a:prstGeom prst="homePlate">
            <a:avLst>
              <a:gd name="adj" fmla="val 57426"/>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latin typeface="Times New Roman" pitchFamily="18" charset="0"/>
              </a:rPr>
              <a:t>Доходы от продажи материальных и нематериальных активов –  </a:t>
            </a:r>
          </a:p>
          <a:p>
            <a:pPr algn="ctr">
              <a:defRPr/>
            </a:pPr>
            <a:r>
              <a:rPr lang="ru-RU" sz="1600" b="1" dirty="0">
                <a:solidFill>
                  <a:schemeClr val="tx1"/>
                </a:solidFill>
                <a:latin typeface="Times New Roman" pitchFamily="18" charset="0"/>
              </a:rPr>
              <a:t>3 006,7 тыс. руб.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2000" fill="hold"/>
                                        <p:tgtEl>
                                          <p:spTgt spid="14338"/>
                                        </p:tgtEl>
                                        <p:attrNameLst>
                                          <p:attrName>ppt_x</p:attrName>
                                        </p:attrNameLst>
                                      </p:cBhvr>
                                      <p:tavLst>
                                        <p:tav tm="0">
                                          <p:val>
                                            <p:strVal val="#ppt_x"/>
                                          </p:val>
                                        </p:tav>
                                        <p:tav tm="100000">
                                          <p:val>
                                            <p:strVal val="#ppt_x"/>
                                          </p:val>
                                        </p:tav>
                                      </p:tavLst>
                                    </p:anim>
                                    <p:anim calcmode="lin" valueType="num">
                                      <p:cBhvr additive="base">
                                        <p:cTn id="8" dur="2000" fill="hold"/>
                                        <p:tgtEl>
                                          <p:spTgt spid="1433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grpId="0" nodeType="afterEffect">
                                  <p:stCondLst>
                                    <p:cond delay="0"/>
                                  </p:stCondLst>
                                  <p:childTnLst>
                                    <p:set>
                                      <p:cBhvr>
                                        <p:cTn id="11" dur="1" fill="hold">
                                          <p:stCondLst>
                                            <p:cond delay="0"/>
                                          </p:stCondLst>
                                        </p:cTn>
                                        <p:tgtEl>
                                          <p:spTgt spid="14352"/>
                                        </p:tgtEl>
                                        <p:attrNameLst>
                                          <p:attrName>style.visibility</p:attrName>
                                        </p:attrNameLst>
                                      </p:cBhvr>
                                      <p:to>
                                        <p:strVal val="visible"/>
                                      </p:to>
                                    </p:set>
                                    <p:animEffect transition="in" filter="randombar(horizontal)">
                                      <p:cBhvr>
                                        <p:cTn id="12" dur="500"/>
                                        <p:tgtEl>
                                          <p:spTgt spid="14352"/>
                                        </p:tgtEl>
                                      </p:cBhvr>
                                    </p:animEffect>
                                  </p:childTnLst>
                                </p:cTn>
                              </p:par>
                            </p:childTnLst>
                          </p:cTn>
                        </p:par>
                        <p:par>
                          <p:cTn id="13" fill="hold" nodeType="afterGroup">
                            <p:stCondLst>
                              <p:cond delay="2500"/>
                            </p:stCondLst>
                            <p:childTnLst>
                              <p:par>
                                <p:cTn id="14" presetID="16" presetClass="entr" presetSubtype="26" fill="hold" grpId="0" nodeType="afterEffect">
                                  <p:stCondLst>
                                    <p:cond delay="0"/>
                                  </p:stCondLst>
                                  <p:childTnLst>
                                    <p:set>
                                      <p:cBhvr>
                                        <p:cTn id="15" dur="1" fill="hold">
                                          <p:stCondLst>
                                            <p:cond delay="0"/>
                                          </p:stCondLst>
                                        </p:cTn>
                                        <p:tgtEl>
                                          <p:spTgt spid="14340"/>
                                        </p:tgtEl>
                                        <p:attrNameLst>
                                          <p:attrName>style.visibility</p:attrName>
                                        </p:attrNameLst>
                                      </p:cBhvr>
                                      <p:to>
                                        <p:strVal val="visible"/>
                                      </p:to>
                                    </p:set>
                                    <p:animEffect transition="in" filter="barn(inHorizontal)">
                                      <p:cBhvr>
                                        <p:cTn id="16" dur="500"/>
                                        <p:tgtEl>
                                          <p:spTgt spid="14340"/>
                                        </p:tgtEl>
                                      </p:cBhvr>
                                    </p:animEffect>
                                  </p:childTnLst>
                                </p:cTn>
                              </p:par>
                            </p:childTnLst>
                          </p:cTn>
                        </p:par>
                        <p:par>
                          <p:cTn id="17" fill="hold" nodeType="afterGroup">
                            <p:stCondLst>
                              <p:cond delay="3000"/>
                            </p:stCondLst>
                            <p:childTnLst>
                              <p:par>
                                <p:cTn id="18" presetID="2" presetClass="entr" presetSubtype="2" fill="hold" grpId="0" nodeType="afterEffect">
                                  <p:stCondLst>
                                    <p:cond delay="0"/>
                                  </p:stCondLst>
                                  <p:childTnLst>
                                    <p:set>
                                      <p:cBhvr>
                                        <p:cTn id="19" dur="1" fill="hold">
                                          <p:stCondLst>
                                            <p:cond delay="0"/>
                                          </p:stCondLst>
                                        </p:cTn>
                                        <p:tgtEl>
                                          <p:spTgt spid="14354"/>
                                        </p:tgtEl>
                                        <p:attrNameLst>
                                          <p:attrName>style.visibility</p:attrName>
                                        </p:attrNameLst>
                                      </p:cBhvr>
                                      <p:to>
                                        <p:strVal val="visible"/>
                                      </p:to>
                                    </p:set>
                                    <p:anim calcmode="lin" valueType="num">
                                      <p:cBhvr additive="base">
                                        <p:cTn id="20" dur="2000" fill="hold"/>
                                        <p:tgtEl>
                                          <p:spTgt spid="14354"/>
                                        </p:tgtEl>
                                        <p:attrNameLst>
                                          <p:attrName>ppt_x</p:attrName>
                                        </p:attrNameLst>
                                      </p:cBhvr>
                                      <p:tavLst>
                                        <p:tav tm="0">
                                          <p:val>
                                            <p:strVal val="1+#ppt_w/2"/>
                                          </p:val>
                                        </p:tav>
                                        <p:tav tm="100000">
                                          <p:val>
                                            <p:strVal val="#ppt_x"/>
                                          </p:val>
                                        </p:tav>
                                      </p:tavLst>
                                    </p:anim>
                                    <p:anim calcmode="lin" valueType="num">
                                      <p:cBhvr additive="base">
                                        <p:cTn id="21" dur="2000" fill="hold"/>
                                        <p:tgtEl>
                                          <p:spTgt spid="143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0" grpId="0" animBg="1"/>
      <p:bldP spid="14352" grpId="0" animBg="1"/>
      <p:bldP spid="1435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Заголовок 1"/>
          <p:cNvSpPr>
            <a:spLocks noGrp="1"/>
          </p:cNvSpPr>
          <p:nvPr>
            <p:ph type="title" idx="4294967295"/>
          </p:nvPr>
        </p:nvSpPr>
        <p:spPr>
          <a:xfrm>
            <a:off x="357188" y="142875"/>
            <a:ext cx="8572500" cy="642938"/>
          </a:xfrm>
        </p:spPr>
        <p:txBody>
          <a:bodyPr lIns="91440" rIns="91440" bIns="45720"/>
          <a:lstStyle/>
          <a:p>
            <a:pPr algn="ctr" eaLnBrk="1" hangingPunct="1"/>
            <a:r>
              <a:rPr lang="ru-RU" altLang="ru-RU" sz="2000" b="1" smtClean="0">
                <a:solidFill>
                  <a:srgbClr val="FFFF00"/>
                </a:solidFill>
                <a:latin typeface="Times New Roman" pitchFamily="18" charset="0"/>
                <a:cs typeface="Times New Roman" pitchFamily="18" charset="0"/>
              </a:rPr>
              <a:t>Исполнение доходной части бюджета Клопицкого сельского поселения в части налоговых и неналоговых доходов за 2022 год</a:t>
            </a:r>
          </a:p>
        </p:txBody>
      </p:sp>
      <p:graphicFrame>
        <p:nvGraphicFramePr>
          <p:cNvPr id="4" name="Таблица 3"/>
          <p:cNvGraphicFramePr>
            <a:graphicFrameLocks noGrp="1"/>
          </p:cNvGraphicFramePr>
          <p:nvPr/>
        </p:nvGraphicFramePr>
        <p:xfrm>
          <a:off x="357188" y="960438"/>
          <a:ext cx="8605837" cy="5183189"/>
        </p:xfrm>
        <a:graphic>
          <a:graphicData uri="http://schemas.openxmlformats.org/drawingml/2006/table">
            <a:tbl>
              <a:tblPr/>
              <a:tblGrid>
                <a:gridCol w="4919509">
                  <a:extLst>
                    <a:ext uri="{9D8B030D-6E8A-4147-A177-3AD203B41FA5}"/>
                  </a:extLst>
                </a:gridCol>
                <a:gridCol w="1228776">
                  <a:extLst>
                    <a:ext uri="{9D8B030D-6E8A-4147-A177-3AD203B41FA5}"/>
                  </a:extLst>
                </a:gridCol>
                <a:gridCol w="1228776">
                  <a:extLst>
                    <a:ext uri="{9D8B030D-6E8A-4147-A177-3AD203B41FA5}"/>
                  </a:extLst>
                </a:gridCol>
                <a:gridCol w="1228776">
                  <a:extLst>
                    <a:ext uri="{9D8B030D-6E8A-4147-A177-3AD203B41FA5}"/>
                  </a:extLst>
                </a:gridCol>
              </a:tblGrid>
              <a:tr h="602672">
                <a:tc rowSpan="2">
                  <a:txBody>
                    <a:bodyPr/>
                    <a:lstStyle/>
                    <a:p>
                      <a:pPr algn="ctr" fontAlgn="ctr"/>
                      <a:r>
                        <a:rPr lang="ru-RU" sz="1400" b="1" i="0" u="none" strike="noStrike" dirty="0">
                          <a:solidFill>
                            <a:srgbClr val="000000"/>
                          </a:solidFill>
                          <a:latin typeface="Times New Roman"/>
                        </a:rPr>
                        <a:t>Наименование</a:t>
                      </a:r>
                    </a:p>
                  </a:txBody>
                  <a:tcPr marL="5576" marR="5576" marT="5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gridSpan="3">
                  <a:txBody>
                    <a:bodyPr/>
                    <a:lstStyle/>
                    <a:p>
                      <a:pPr algn="ctr" fontAlgn="t"/>
                      <a:r>
                        <a:rPr lang="ru-RU" sz="1400" b="1" i="0" u="none" strike="noStrike" dirty="0" smtClean="0">
                          <a:solidFill>
                            <a:srgbClr val="000000"/>
                          </a:solidFill>
                          <a:latin typeface="Times New Roman"/>
                        </a:rPr>
                        <a:t>2022 </a:t>
                      </a:r>
                      <a:r>
                        <a:rPr lang="ru-RU" sz="1400" b="1" i="0" u="none" strike="noStrike" dirty="0">
                          <a:solidFill>
                            <a:srgbClr val="000000"/>
                          </a:solidFill>
                          <a:latin typeface="Times New Roman"/>
                        </a:rPr>
                        <a:t>год</a:t>
                      </a:r>
                    </a:p>
                  </a:txBody>
                  <a:tcPr marL="5576" marR="5576" marT="5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hMerge="1">
                  <a:txBody>
                    <a:bodyPr/>
                    <a:lstStyle/>
                    <a:p>
                      <a:endParaRPr lang="ru-RU"/>
                    </a:p>
                  </a:txBody>
                  <a:tcPr/>
                </a:tc>
                <a:tc hMerge="1">
                  <a:txBody>
                    <a:bodyPr/>
                    <a:lstStyle/>
                    <a:p>
                      <a:endParaRPr lang="ru-RU"/>
                    </a:p>
                  </a:txBody>
                  <a:tcPr/>
                </a:tc>
                <a:extLst>
                  <a:ext uri="{0D108BD9-81ED-4DB2-BD59-A6C34878D82A}"/>
                </a:extLst>
              </a:tr>
              <a:tr h="446287">
                <a:tc vMerge="1">
                  <a:txBody>
                    <a:bodyPr/>
                    <a:lstStyle/>
                    <a:p>
                      <a:endParaRPr lang="ru-RU"/>
                    </a:p>
                  </a:txBody>
                  <a:tcPr/>
                </a:tc>
                <a:tc>
                  <a:txBody>
                    <a:bodyPr/>
                    <a:lstStyle/>
                    <a:p>
                      <a:pPr algn="ctr" fontAlgn="ctr"/>
                      <a:r>
                        <a:rPr lang="ru-RU" sz="1400" b="1" i="0" u="none" strike="noStrike" dirty="0">
                          <a:solidFill>
                            <a:srgbClr val="000000"/>
                          </a:solidFill>
                          <a:latin typeface="Times New Roman"/>
                        </a:rPr>
                        <a:t>План,                   тыс. руб.</a:t>
                      </a:r>
                    </a:p>
                  </a:txBody>
                  <a:tcPr marL="5576" marR="5576" marT="5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ctr"/>
                      <a:r>
                        <a:rPr lang="ru-RU" sz="1400" b="1" i="0" u="none" strike="noStrike" dirty="0">
                          <a:solidFill>
                            <a:srgbClr val="000000"/>
                          </a:solidFill>
                          <a:latin typeface="Times New Roman"/>
                        </a:rPr>
                        <a:t>Факт,                        тыс. руб.</a:t>
                      </a:r>
                    </a:p>
                  </a:txBody>
                  <a:tcPr marL="5576" marR="5576" marT="5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ctr"/>
                      <a:r>
                        <a:rPr lang="ru-RU" sz="1400" b="1" i="0" u="none" strike="noStrike">
                          <a:solidFill>
                            <a:srgbClr val="000000"/>
                          </a:solidFill>
                          <a:latin typeface="Times New Roman"/>
                        </a:rPr>
                        <a:t>% исп.</a:t>
                      </a:r>
                    </a:p>
                  </a:txBody>
                  <a:tcPr marL="5576" marR="5576" marT="55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301336">
                <a:tc>
                  <a:txBody>
                    <a:bodyPr/>
                    <a:lstStyle/>
                    <a:p>
                      <a:pPr algn="l" fontAlgn="b"/>
                      <a:r>
                        <a:rPr lang="ru-RU" sz="1400" b="1" i="0" u="none" strike="noStrike">
                          <a:solidFill>
                            <a:srgbClr val="000000"/>
                          </a:solidFill>
                          <a:latin typeface="Times New Roman"/>
                        </a:rPr>
                        <a:t>НАЛОГОВЫЕ ДОХОДЫ</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26 329,9</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28 096,5</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107</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301336">
                <a:tc>
                  <a:txBody>
                    <a:bodyPr/>
                    <a:lstStyle/>
                    <a:p>
                      <a:pPr algn="l" fontAlgn="b"/>
                      <a:r>
                        <a:rPr lang="ru-RU" sz="1400" b="0" i="0" u="none" strike="noStrike">
                          <a:solidFill>
                            <a:srgbClr val="000000"/>
                          </a:solidFill>
                          <a:latin typeface="Times New Roman"/>
                        </a:rPr>
                        <a:t>Налог на доходы физических лиц</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7310,0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7137,8</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98</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30133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ru-RU" sz="1400" b="0" i="0" u="none" strike="noStrike" dirty="0">
                          <a:solidFill>
                            <a:srgbClr val="000000"/>
                          </a:solidFill>
                          <a:latin typeface="Times New Roman"/>
                        </a:rPr>
                        <a:t>Единый сельскохозяйственный налог</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26,4</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26,4</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100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301336">
                <a:tc>
                  <a:txBody>
                    <a:bodyPr/>
                    <a:lstStyle/>
                    <a:p>
                      <a:pPr algn="l" fontAlgn="b"/>
                      <a:r>
                        <a:rPr lang="ru-RU" sz="1400" b="0" i="0" u="none" strike="noStrike" dirty="0">
                          <a:solidFill>
                            <a:srgbClr val="000000"/>
                          </a:solidFill>
                          <a:latin typeface="Times New Roman"/>
                        </a:rPr>
                        <a:t>Налог на имущество физических лиц</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1 400,0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1 657,2</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118</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252593">
                <a:tc>
                  <a:txBody>
                    <a:bodyPr/>
                    <a:lstStyle/>
                    <a:p>
                      <a:pPr algn="l" fontAlgn="b"/>
                      <a:r>
                        <a:rPr lang="ru-RU" sz="1400" b="0" i="0" u="none" strike="noStrike" dirty="0">
                          <a:solidFill>
                            <a:srgbClr val="000000"/>
                          </a:solidFill>
                          <a:latin typeface="Times New Roman"/>
                        </a:rPr>
                        <a:t>Земельный налог, </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15 896,58</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17 359,9</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109 </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226021">
                <a:tc>
                  <a:txBody>
                    <a:bodyPr/>
                    <a:lstStyle/>
                    <a:p>
                      <a:pPr algn="l" fontAlgn="b"/>
                      <a:r>
                        <a:rPr lang="ru-RU" sz="1400" b="0" i="0" u="none" strike="noStrike" dirty="0">
                          <a:solidFill>
                            <a:srgbClr val="000000"/>
                          </a:solidFill>
                          <a:latin typeface="Times New Roman"/>
                        </a:rPr>
                        <a:t>в том числе:</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226021">
                <a:tc>
                  <a:txBody>
                    <a:bodyPr/>
                    <a:lstStyle/>
                    <a:p>
                      <a:pPr algn="l" fontAlgn="b"/>
                      <a:r>
                        <a:rPr lang="ru-RU" sz="1400" b="0" i="0" u="none" strike="noStrike" dirty="0">
                          <a:solidFill>
                            <a:srgbClr val="000000"/>
                          </a:solidFill>
                          <a:latin typeface="Times New Roman"/>
                        </a:rPr>
                        <a:t>Земельный налог с организаций</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4547,0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4664,8</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103</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249005">
                <a:tc>
                  <a:txBody>
                    <a:bodyPr/>
                    <a:lstStyle/>
                    <a:p>
                      <a:pPr algn="l" fontAlgn="t"/>
                      <a:r>
                        <a:rPr lang="ru-RU" sz="1400" b="0" i="0" u="none" strike="noStrike" dirty="0">
                          <a:solidFill>
                            <a:srgbClr val="000000"/>
                          </a:solidFill>
                          <a:latin typeface="Times New Roman"/>
                        </a:rPr>
                        <a:t>Земельный налог с физических лиц</a:t>
                      </a:r>
                    </a:p>
                  </a:txBody>
                  <a:tcPr marL="5576" marR="5576" marT="557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9949,6</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11037,9</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111</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301336">
                <a:tc>
                  <a:txBody>
                    <a:bodyPr/>
                    <a:lstStyle/>
                    <a:p>
                      <a:pPr algn="l" fontAlgn="b"/>
                      <a:r>
                        <a:rPr lang="ru-RU" sz="1400" b="1" i="0" u="none" strike="noStrike" dirty="0">
                          <a:solidFill>
                            <a:srgbClr val="000000"/>
                          </a:solidFill>
                          <a:latin typeface="Times New Roman"/>
                        </a:rPr>
                        <a:t>НЕНАЛОГОВЫЕ ДОХОДЫ</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5879,3</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5921,9</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51</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446287">
                <a:tc>
                  <a:txBody>
                    <a:bodyPr/>
                    <a:lstStyle/>
                    <a:p>
                      <a:pPr algn="l" fontAlgn="b"/>
                      <a:r>
                        <a:rPr lang="ru-RU" sz="1400" b="0" dirty="0">
                          <a:latin typeface="Times New Roman" pitchFamily="18" charset="0"/>
                        </a:rPr>
                        <a:t>Доходы от использования имущества, находящегося в государственной и муниципальной собственности </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1143,6</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1071,1</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94</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336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0" dirty="0">
                          <a:solidFill>
                            <a:schemeClr val="tx1"/>
                          </a:solidFill>
                          <a:latin typeface="Times New Roman" pitchFamily="18" charset="0"/>
                        </a:rPr>
                        <a:t>Штрафы, санкции, возмещение ущерба </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3,0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3,0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100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r h="336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dirty="0" smtClean="0">
                          <a:solidFill>
                            <a:srgbClr val="000000"/>
                          </a:solidFill>
                          <a:latin typeface="Times New Roman"/>
                        </a:rPr>
                        <a:t>Доходы от оказания платных услуг</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576,0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578,7</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100</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r>
              <a:tr h="336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b="0" i="0" u="none" strike="noStrike" dirty="0" smtClean="0">
                          <a:solidFill>
                            <a:srgbClr val="000000"/>
                          </a:solidFill>
                          <a:latin typeface="Times New Roman"/>
                        </a:rPr>
                        <a:t>Доходы от реализации материальных и нематериальных активов</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3006,7</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3006,7</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0" i="0" u="none" strike="noStrike" dirty="0" smtClean="0">
                          <a:solidFill>
                            <a:srgbClr val="000000"/>
                          </a:solidFill>
                          <a:latin typeface="Times New Roman"/>
                        </a:rPr>
                        <a:t>39</a:t>
                      </a:r>
                      <a:endParaRPr lang="ru-RU" sz="1400" b="0"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r>
              <a:tr h="218935">
                <a:tc>
                  <a:txBody>
                    <a:bodyPr/>
                    <a:lstStyle/>
                    <a:p>
                      <a:pPr algn="l" fontAlgn="b"/>
                      <a:r>
                        <a:rPr lang="ru-RU" sz="1400" b="1" i="0" u="none" strike="noStrike" dirty="0">
                          <a:solidFill>
                            <a:srgbClr val="000000"/>
                          </a:solidFill>
                          <a:latin typeface="Times New Roman"/>
                        </a:rPr>
                        <a:t>НАЛОГОВЫЕ И НЕНАЛОГОВЫЕ ДОХОДЫ</a:t>
                      </a: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32 209,2</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34 018,4</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tc>
                  <a:txBody>
                    <a:bodyPr/>
                    <a:lstStyle/>
                    <a:p>
                      <a:pPr algn="ctr" fontAlgn="b"/>
                      <a:r>
                        <a:rPr lang="ru-RU" sz="1400" b="1" i="0" u="none" strike="noStrike" dirty="0" smtClean="0">
                          <a:solidFill>
                            <a:srgbClr val="000000"/>
                          </a:solidFill>
                          <a:latin typeface="Times New Roman"/>
                        </a:rPr>
                        <a:t>106</a:t>
                      </a:r>
                      <a:endParaRPr lang="ru-RU" sz="1400" b="1" i="0" u="none" strike="noStrike" dirty="0">
                        <a:solidFill>
                          <a:srgbClr val="000000"/>
                        </a:solidFill>
                        <a:latin typeface="Times New Roman"/>
                      </a:endParaRPr>
                    </a:p>
                  </a:txBody>
                  <a:tcPr marL="5576" marR="5576" marT="55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5A9"/>
                    </a:solidFill>
                  </a:tcPr>
                </a:tc>
                <a:extLst>
                  <a:ext uri="{0D108BD9-81ED-4DB2-BD59-A6C34878D82A}"/>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Заголовок 1"/>
          <p:cNvSpPr>
            <a:spLocks noGrp="1"/>
          </p:cNvSpPr>
          <p:nvPr>
            <p:ph type="title" idx="4294967295"/>
          </p:nvPr>
        </p:nvSpPr>
        <p:spPr>
          <a:xfrm>
            <a:off x="214313" y="260350"/>
            <a:ext cx="8715375" cy="811213"/>
          </a:xfrm>
        </p:spPr>
        <p:txBody>
          <a:bodyPr/>
          <a:lstStyle/>
          <a:p>
            <a:pPr algn="ctr" eaLnBrk="1" hangingPunct="1"/>
            <a:r>
              <a:rPr lang="ru-RU" altLang="ru-RU" sz="2800" b="1" smtClean="0">
                <a:solidFill>
                  <a:srgbClr val="FFFF00"/>
                </a:solidFill>
                <a:latin typeface="Times New Roman" pitchFamily="18" charset="0"/>
                <a:cs typeface="Times New Roman" pitchFamily="18" charset="0"/>
              </a:rPr>
              <a:t>Исполнение  расходной  части  бюджета  Клопицкого сельского поселения Волосовского района за 2022 год</a:t>
            </a:r>
          </a:p>
        </p:txBody>
      </p:sp>
      <p:graphicFrame>
        <p:nvGraphicFramePr>
          <p:cNvPr id="124978" name="Group 50"/>
          <p:cNvGraphicFramePr>
            <a:graphicFrameLocks noGrp="1"/>
          </p:cNvGraphicFramePr>
          <p:nvPr>
            <p:ph sz="half" idx="4294967295"/>
          </p:nvPr>
        </p:nvGraphicFramePr>
        <p:xfrm>
          <a:off x="142875" y="1341438"/>
          <a:ext cx="8786813" cy="2516186"/>
        </p:xfrm>
        <a:graphic>
          <a:graphicData uri="http://schemas.openxmlformats.org/drawingml/2006/table">
            <a:tbl>
              <a:tblPr>
                <a:tableStyleId>{D7AC3CCA-C797-4891-BE02-D94E43425B78}</a:tableStyleId>
              </a:tblPr>
              <a:tblGrid>
                <a:gridCol w="2870509">
                  <a:extLst>
                    <a:ext uri="{9D8B030D-6E8A-4147-A177-3AD203B41FA5}"/>
                  </a:extLst>
                </a:gridCol>
                <a:gridCol w="2056022">
                  <a:extLst>
                    <a:ext uri="{9D8B030D-6E8A-4147-A177-3AD203B41FA5}"/>
                  </a:extLst>
                </a:gridCol>
                <a:gridCol w="2010244">
                  <a:extLst>
                    <a:ext uri="{9D8B030D-6E8A-4147-A177-3AD203B41FA5}"/>
                  </a:extLst>
                </a:gridCol>
                <a:gridCol w="1850038">
                  <a:extLst>
                    <a:ext uri="{9D8B030D-6E8A-4147-A177-3AD203B41FA5}"/>
                  </a:extLst>
                </a:gridCol>
              </a:tblGrid>
              <a:tr h="47378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a:ln>
                            <a:noFill/>
                          </a:ln>
                          <a:effectLst/>
                          <a:latin typeface="Times New Roman" pitchFamily="18" charset="0"/>
                          <a:cs typeface="Times New Roman" pitchFamily="18" charset="0"/>
                        </a:rPr>
                        <a:t>Наименование показателя</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ctr" horzOverflow="overflow">
                    <a:solidFill>
                      <a:srgbClr val="EEF5A9"/>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smtClean="0">
                          <a:ln>
                            <a:noFill/>
                          </a:ln>
                          <a:effectLst/>
                          <a:latin typeface="Times New Roman" pitchFamily="18" charset="0"/>
                          <a:cs typeface="Times New Roman" pitchFamily="18" charset="0"/>
                        </a:rPr>
                        <a:t>2022 </a:t>
                      </a:r>
                      <a:r>
                        <a:rPr kumimoji="0" lang="ru-RU" sz="1800" b="1" u="none" strike="noStrike" cap="none" normalizeH="0" baseline="0" dirty="0">
                          <a:ln>
                            <a:noFill/>
                          </a:ln>
                          <a:effectLst/>
                          <a:latin typeface="Times New Roman" pitchFamily="18" charset="0"/>
                          <a:cs typeface="Times New Roman" pitchFamily="18" charset="0"/>
                        </a:rPr>
                        <a:t>год</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b" horzOverflow="overflow">
                    <a:solidFill>
                      <a:srgbClr val="EEF5A9"/>
                    </a:solidFill>
                  </a:tcPr>
                </a:tc>
                <a:tc hMerge="1">
                  <a:txBody>
                    <a:bodyPr/>
                    <a:lstStyle/>
                    <a:p>
                      <a:endParaRPr lang="ru-RU"/>
                    </a:p>
                  </a:txBody>
                  <a:tcPr/>
                </a:tc>
                <a:tc hMerge="1">
                  <a:txBody>
                    <a:bodyPr/>
                    <a:lstStyle/>
                    <a:p>
                      <a:endParaRPr lang="ru-RU"/>
                    </a:p>
                  </a:txBody>
                  <a:tcPr/>
                </a:tc>
                <a:extLst>
                  <a:ext uri="{0D108BD9-81ED-4DB2-BD59-A6C34878D82A}"/>
                </a:extLst>
              </a:tr>
              <a:tr h="757631">
                <a:tc v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a:ln>
                            <a:noFill/>
                          </a:ln>
                          <a:effectLst/>
                          <a:latin typeface="Times New Roman" pitchFamily="18" charset="0"/>
                          <a:cs typeface="Times New Roman" pitchFamily="18" charset="0"/>
                        </a:rPr>
                        <a:t>План</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ctr" horzOverflow="overflow">
                    <a:solidFill>
                      <a:srgbClr val="EEF5A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a:ln>
                            <a:noFill/>
                          </a:ln>
                          <a:effectLst/>
                          <a:latin typeface="Times New Roman" pitchFamily="18" charset="0"/>
                          <a:cs typeface="Times New Roman" pitchFamily="18" charset="0"/>
                        </a:rPr>
                        <a:t>Факт</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ctr" horzOverflow="overflow">
                    <a:solidFill>
                      <a:srgbClr val="EEF5A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a:ln>
                            <a:noFill/>
                          </a:ln>
                          <a:effectLst/>
                          <a:latin typeface="Times New Roman" pitchFamily="18" charset="0"/>
                          <a:cs typeface="Times New Roman" pitchFamily="18" charset="0"/>
                        </a:rPr>
                        <a:t>%                   </a:t>
                      </a:r>
                      <a:r>
                        <a:rPr kumimoji="0" lang="ru-RU" sz="1800" b="1" i="0" u="none" strike="noStrike" cap="none" normalizeH="0" baseline="0" dirty="0">
                          <a:ln>
                            <a:noFill/>
                          </a:ln>
                          <a:solidFill>
                            <a:schemeClr val="tx1"/>
                          </a:solidFill>
                          <a:effectLst/>
                          <a:latin typeface="Times New Roman" pitchFamily="18" charset="0"/>
                          <a:cs typeface="Times New Roman" pitchFamily="18" charset="0"/>
                        </a:rPr>
                        <a:t>исполнения</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ctr" horzOverflow="overflow">
                    <a:solidFill>
                      <a:srgbClr val="EEF5A9"/>
                    </a:solidFill>
                  </a:tcPr>
                </a:tc>
                <a:extLst>
                  <a:ext uri="{0D108BD9-81ED-4DB2-BD59-A6C34878D82A}"/>
                </a:extLst>
              </a:tr>
              <a:tr h="128477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a:ln>
                            <a:noFill/>
                          </a:ln>
                          <a:effectLst/>
                          <a:latin typeface="Times New Roman" pitchFamily="18" charset="0"/>
                          <a:cs typeface="Times New Roman" pitchFamily="18" charset="0"/>
                        </a:rPr>
                        <a:t>Расходы бюджета, </a:t>
                      </a:r>
                    </a:p>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a:ln>
                            <a:noFill/>
                          </a:ln>
                          <a:effectLst/>
                          <a:latin typeface="Times New Roman" pitchFamily="18" charset="0"/>
                          <a:cs typeface="Times New Roman" pitchFamily="18" charset="0"/>
                        </a:rPr>
                        <a:t>в тыс. руб.</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ctr" horzOverflow="overflow">
                    <a:solidFill>
                      <a:srgbClr val="EEF5A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smtClean="0">
                          <a:ln>
                            <a:noFill/>
                          </a:ln>
                          <a:effectLst/>
                          <a:latin typeface="Times New Roman" pitchFamily="18" charset="0"/>
                          <a:cs typeface="Times New Roman" pitchFamily="18" charset="0"/>
                        </a:rPr>
                        <a:t> 114 188,10</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ctr" horzOverflow="overflow">
                    <a:solidFill>
                      <a:srgbClr val="EEF5A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smtClean="0">
                          <a:ln>
                            <a:noFill/>
                          </a:ln>
                          <a:effectLst/>
                          <a:latin typeface="Times New Roman" pitchFamily="18" charset="0"/>
                          <a:cs typeface="Times New Roman" pitchFamily="18" charset="0"/>
                        </a:rPr>
                        <a:t>111 653,60</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ctr" horzOverflow="overflow">
                    <a:solidFill>
                      <a:srgbClr val="EEF5A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800" b="1" u="none" strike="noStrike" cap="none" normalizeH="0" baseline="0" dirty="0" smtClean="0">
                          <a:ln>
                            <a:noFill/>
                          </a:ln>
                          <a:effectLst/>
                          <a:latin typeface="Times New Roman" pitchFamily="18" charset="0"/>
                          <a:cs typeface="Times New Roman" pitchFamily="18" charset="0"/>
                        </a:rPr>
                        <a:t>97,8</a:t>
                      </a:r>
                      <a:endParaRPr kumimoji="0" lang="ru-RU" sz="1800" b="1" i="0" u="none" strike="noStrike" cap="none" normalizeH="0" baseline="0" dirty="0">
                        <a:ln>
                          <a:noFill/>
                        </a:ln>
                        <a:solidFill>
                          <a:schemeClr val="bg1"/>
                        </a:solidFill>
                        <a:effectLst/>
                        <a:latin typeface="Times New Roman" pitchFamily="18" charset="0"/>
                        <a:cs typeface="Times New Roman" pitchFamily="18" charset="0"/>
                      </a:endParaRPr>
                    </a:p>
                  </a:txBody>
                  <a:tcPr marL="9525" marR="9525" marT="9525" marB="0" anchor="ctr" horzOverflow="overflow">
                    <a:solidFill>
                      <a:srgbClr val="EEF5A9"/>
                    </a:solidFill>
                  </a:tcPr>
                </a:tc>
                <a:extLst>
                  <a:ext uri="{0D108BD9-81ED-4DB2-BD59-A6C34878D82A}"/>
                </a:extLst>
              </a:tr>
            </a:tbl>
          </a:graphicData>
        </a:graphic>
      </p:graphicFrame>
      <p:pic>
        <p:nvPicPr>
          <p:cNvPr id="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0313" y="4143375"/>
            <a:ext cx="4357687"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57188" y="142875"/>
            <a:ext cx="8501062" cy="714375"/>
          </a:xfrm>
        </p:spPr>
        <p:txBody>
          <a:bodyPr/>
          <a:lstStyle/>
          <a:p>
            <a:pPr algn="ctr" eaLnBrk="1" hangingPunct="1"/>
            <a:r>
              <a:rPr lang="ru-RU" altLang="ru-RU" sz="2400" b="1" smtClean="0">
                <a:solidFill>
                  <a:srgbClr val="FFFF00"/>
                </a:solidFill>
                <a:latin typeface="Times New Roman" pitchFamily="18" charset="0"/>
                <a:cs typeface="Times New Roman" pitchFamily="18" charset="0"/>
              </a:rPr>
              <a:t>Исполнение расходной части бюджета Клопицкого сельского поселения Волосовского района за 2022 год</a:t>
            </a:r>
          </a:p>
        </p:txBody>
      </p:sp>
      <p:sp>
        <p:nvSpPr>
          <p:cNvPr id="14340" name="AutoShape 4"/>
          <p:cNvSpPr>
            <a:spLocks noChangeArrowheads="1"/>
          </p:cNvSpPr>
          <p:nvPr/>
        </p:nvSpPr>
        <p:spPr bwMode="auto">
          <a:xfrm rot="-5400000">
            <a:off x="3286126" y="2214562"/>
            <a:ext cx="2786062" cy="2786063"/>
          </a:xfrm>
          <a:prstGeom prst="upDownArrowCallout">
            <a:avLst>
              <a:gd name="adj1" fmla="val 25000"/>
              <a:gd name="adj2" fmla="val 25000"/>
              <a:gd name="adj3" fmla="val 16921"/>
              <a:gd name="adj4" fmla="val 50000"/>
            </a:avLst>
          </a:prstGeom>
          <a:solidFill>
            <a:srgbClr val="FF99FF"/>
          </a:solidFill>
          <a:ln w="19050">
            <a:solidFill>
              <a:srgbClr val="FF00FF"/>
            </a:solidFill>
            <a:miter lim="800000"/>
            <a:headEnd/>
            <a:tailEnd/>
          </a:ln>
        </p:spPr>
        <p:txBody>
          <a:bodyPr vert="eaVert"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2400" b="1">
                <a:latin typeface="Times New Roman" pitchFamily="18" charset="0"/>
              </a:rPr>
              <a:t>111 653,6</a:t>
            </a:r>
          </a:p>
          <a:p>
            <a:pPr algn="ctr" eaLnBrk="1" hangingPunct="1"/>
            <a:r>
              <a:rPr lang="ru-RU" altLang="ru-RU" sz="2400" b="1">
                <a:latin typeface="Times New Roman" pitchFamily="18" charset="0"/>
              </a:rPr>
              <a:t>тыс. руб.</a:t>
            </a:r>
          </a:p>
        </p:txBody>
      </p:sp>
      <p:sp>
        <p:nvSpPr>
          <p:cNvPr id="14348" name="AutoShape 12"/>
          <p:cNvSpPr>
            <a:spLocks noChangeArrowheads="1"/>
          </p:cNvSpPr>
          <p:nvPr/>
        </p:nvSpPr>
        <p:spPr bwMode="auto">
          <a:xfrm rot="10800000">
            <a:off x="6072188" y="1052513"/>
            <a:ext cx="2928937" cy="733425"/>
          </a:xfrm>
          <a:prstGeom prst="homePlate">
            <a:avLst>
              <a:gd name="adj" fmla="val 133616"/>
            </a:avLst>
          </a:prstGeom>
          <a:solidFill>
            <a:srgbClr val="CCFFFF"/>
          </a:solidFill>
          <a:ln w="9525">
            <a:solidFill>
              <a:srgbClr val="00FFFF"/>
            </a:solidFill>
            <a:miter lim="800000"/>
            <a:headEnd/>
            <a:tailEnd/>
          </a:ln>
        </p:spPr>
        <p:txBody>
          <a:bodyPr rot="10800000" wrap="none"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400" b="1">
                <a:latin typeface="Times New Roman" pitchFamily="18" charset="0"/>
              </a:rPr>
              <a:t>Физкультура и спорт</a:t>
            </a:r>
          </a:p>
          <a:p>
            <a:pPr algn="ctr" eaLnBrk="1" hangingPunct="1"/>
            <a:r>
              <a:rPr lang="ru-RU" altLang="ru-RU" sz="1400" b="1">
                <a:latin typeface="Times New Roman" pitchFamily="18" charset="0"/>
              </a:rPr>
              <a:t>27 201,5 тыс. руб.</a:t>
            </a:r>
          </a:p>
        </p:txBody>
      </p:sp>
      <p:sp>
        <p:nvSpPr>
          <p:cNvPr id="14352" name="Line 16"/>
          <p:cNvSpPr>
            <a:spLocks noChangeShapeType="1"/>
          </p:cNvSpPr>
          <p:nvPr/>
        </p:nvSpPr>
        <p:spPr bwMode="auto">
          <a:xfrm>
            <a:off x="357188" y="928688"/>
            <a:ext cx="8496300" cy="0"/>
          </a:xfrm>
          <a:prstGeom prst="line">
            <a:avLst/>
          </a:prstGeom>
          <a:noFill/>
          <a:ln w="47625" cmpd="dbl">
            <a:solidFill>
              <a:schemeClr val="accent2"/>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4353" name="AutoShape 17"/>
          <p:cNvSpPr>
            <a:spLocks noChangeArrowheads="1"/>
          </p:cNvSpPr>
          <p:nvPr/>
        </p:nvSpPr>
        <p:spPr bwMode="auto">
          <a:xfrm rot="10800000">
            <a:off x="6072188" y="1928813"/>
            <a:ext cx="2928937" cy="785812"/>
          </a:xfrm>
          <a:prstGeom prst="homePlate">
            <a:avLst>
              <a:gd name="adj" fmla="val 99118"/>
            </a:avLst>
          </a:prstGeom>
          <a:solidFill>
            <a:srgbClr val="CCFFFF"/>
          </a:solidFill>
          <a:ln w="9525">
            <a:solidFill>
              <a:srgbClr val="00FFFF"/>
            </a:solidFill>
            <a:miter lim="800000"/>
            <a:headEnd/>
            <a:tailEnd/>
          </a:ln>
        </p:spPr>
        <p:txBody>
          <a:bodyPr rot="1080000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400" b="1">
                <a:latin typeface="Times New Roman" pitchFamily="18" charset="0"/>
              </a:rPr>
              <a:t>Жилищно-коммунальное хозяйство</a:t>
            </a:r>
          </a:p>
          <a:p>
            <a:pPr algn="ctr" eaLnBrk="1" hangingPunct="1"/>
            <a:r>
              <a:rPr lang="ru-RU" altLang="ru-RU" sz="1400" b="1">
                <a:latin typeface="Times New Roman" pitchFamily="18" charset="0"/>
              </a:rPr>
              <a:t>6 570,5 тыс. руб.</a:t>
            </a:r>
          </a:p>
        </p:txBody>
      </p:sp>
      <p:sp>
        <p:nvSpPr>
          <p:cNvPr id="14354" name="AutoShape 18"/>
          <p:cNvSpPr>
            <a:spLocks noChangeArrowheads="1"/>
          </p:cNvSpPr>
          <p:nvPr/>
        </p:nvSpPr>
        <p:spPr bwMode="auto">
          <a:xfrm rot="10800000">
            <a:off x="6072188" y="2857500"/>
            <a:ext cx="2928937" cy="714375"/>
          </a:xfrm>
          <a:prstGeom prst="homePlate">
            <a:avLst>
              <a:gd name="adj" fmla="val 116755"/>
            </a:avLst>
          </a:prstGeom>
          <a:solidFill>
            <a:srgbClr val="CCFFFF"/>
          </a:solidFill>
          <a:ln w="9525">
            <a:solidFill>
              <a:srgbClr val="00FFFF"/>
            </a:solidFill>
            <a:miter lim="800000"/>
            <a:headEnd/>
            <a:tailEnd/>
          </a:ln>
        </p:spPr>
        <p:txBody>
          <a:bodyPr rot="10800000" wrap="none"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400" b="1">
                <a:latin typeface="Times New Roman" pitchFamily="18" charset="0"/>
              </a:rPr>
              <a:t>Социальная политика</a:t>
            </a:r>
          </a:p>
          <a:p>
            <a:pPr algn="ctr" eaLnBrk="1" hangingPunct="1"/>
            <a:r>
              <a:rPr lang="ru-RU" altLang="ru-RU" sz="1400" b="1">
                <a:latin typeface="Times New Roman" pitchFamily="18" charset="0"/>
              </a:rPr>
              <a:t>2 246,4 тыс. руб.</a:t>
            </a:r>
          </a:p>
        </p:txBody>
      </p:sp>
      <p:sp>
        <p:nvSpPr>
          <p:cNvPr id="14355" name="AutoShape 19"/>
          <p:cNvSpPr>
            <a:spLocks noChangeArrowheads="1"/>
          </p:cNvSpPr>
          <p:nvPr/>
        </p:nvSpPr>
        <p:spPr bwMode="auto">
          <a:xfrm rot="10800000">
            <a:off x="6072188" y="3714750"/>
            <a:ext cx="2928937" cy="714375"/>
          </a:xfrm>
          <a:prstGeom prst="homePlate">
            <a:avLst>
              <a:gd name="adj" fmla="val 116755"/>
            </a:avLst>
          </a:prstGeom>
          <a:solidFill>
            <a:srgbClr val="CCFFFF"/>
          </a:solidFill>
          <a:ln w="9525">
            <a:solidFill>
              <a:srgbClr val="00FFFF"/>
            </a:solidFill>
            <a:miter lim="800000"/>
            <a:headEnd/>
            <a:tailEnd/>
          </a:ln>
        </p:spPr>
        <p:txBody>
          <a:bodyPr rot="1080000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400" b="1">
                <a:latin typeface="Times New Roman" pitchFamily="18" charset="0"/>
              </a:rPr>
              <a:t>Культура и кинематография</a:t>
            </a:r>
          </a:p>
          <a:p>
            <a:pPr algn="ctr" eaLnBrk="1" hangingPunct="1"/>
            <a:r>
              <a:rPr lang="ru-RU" altLang="ru-RU" sz="1400" b="1">
                <a:latin typeface="Times New Roman" pitchFamily="18" charset="0"/>
              </a:rPr>
              <a:t>26 753,5 тыс. руб.</a:t>
            </a:r>
          </a:p>
        </p:txBody>
      </p:sp>
      <p:sp>
        <p:nvSpPr>
          <p:cNvPr id="14357" name="AutoShape 21"/>
          <p:cNvSpPr>
            <a:spLocks noChangeArrowheads="1"/>
          </p:cNvSpPr>
          <p:nvPr/>
        </p:nvSpPr>
        <p:spPr bwMode="auto">
          <a:xfrm rot="10800000">
            <a:off x="6216650" y="4643438"/>
            <a:ext cx="2784475" cy="731837"/>
          </a:xfrm>
          <a:prstGeom prst="homePlate">
            <a:avLst>
              <a:gd name="adj" fmla="val 101267"/>
            </a:avLst>
          </a:prstGeom>
          <a:solidFill>
            <a:srgbClr val="CCFFFF"/>
          </a:solidFill>
          <a:ln w="9525">
            <a:solidFill>
              <a:srgbClr val="00FFFF"/>
            </a:solidFill>
            <a:miter lim="800000"/>
            <a:headEnd/>
            <a:tailEnd/>
          </a:ln>
        </p:spPr>
        <p:txBody>
          <a:bodyPr rot="10800000" wrap="none"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1400" b="1">
                <a:latin typeface="Times New Roman" pitchFamily="18" charset="0"/>
                <a:cs typeface="Times New Roman" pitchFamily="18" charset="0"/>
              </a:rPr>
              <a:t>Национальная экономика    </a:t>
            </a:r>
          </a:p>
          <a:p>
            <a:pPr algn="ctr" eaLnBrk="1" hangingPunct="1"/>
            <a:r>
              <a:rPr lang="ru-RU" altLang="ru-RU" sz="1400" b="1">
                <a:latin typeface="Times New Roman" pitchFamily="18" charset="0"/>
                <a:cs typeface="Times New Roman" pitchFamily="18" charset="0"/>
              </a:rPr>
              <a:t>                11 693,3 тыс. руб.</a:t>
            </a:r>
          </a:p>
        </p:txBody>
      </p:sp>
      <p:sp>
        <p:nvSpPr>
          <p:cNvPr id="19" name="Пятиугольник 18"/>
          <p:cNvSpPr/>
          <p:nvPr/>
        </p:nvSpPr>
        <p:spPr>
          <a:xfrm>
            <a:off x="357188" y="1071563"/>
            <a:ext cx="2857500" cy="714375"/>
          </a:xfrm>
          <a:prstGeom prst="homePlate">
            <a:avLst>
              <a:gd name="adj" fmla="val 109325"/>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latin typeface="Times New Roman" pitchFamily="18" charset="0"/>
              </a:rPr>
              <a:t>Общегосударственные вопросы</a:t>
            </a:r>
          </a:p>
          <a:p>
            <a:pPr algn="ctr" fontAlgn="auto">
              <a:spcBef>
                <a:spcPts val="0"/>
              </a:spcBef>
              <a:spcAft>
                <a:spcPts val="0"/>
              </a:spcAft>
              <a:defRPr/>
            </a:pPr>
            <a:r>
              <a:rPr lang="ru-RU" sz="1400" b="1" dirty="0">
                <a:solidFill>
                  <a:schemeClr val="tx1"/>
                </a:solidFill>
                <a:latin typeface="Times New Roman" pitchFamily="18" charset="0"/>
              </a:rPr>
              <a:t>19 316,2 тыс. руб.</a:t>
            </a:r>
          </a:p>
        </p:txBody>
      </p:sp>
      <p:sp>
        <p:nvSpPr>
          <p:cNvPr id="20" name="Пятиугольник 19"/>
          <p:cNvSpPr/>
          <p:nvPr/>
        </p:nvSpPr>
        <p:spPr>
          <a:xfrm>
            <a:off x="357188" y="2000250"/>
            <a:ext cx="2857500" cy="714375"/>
          </a:xfrm>
          <a:prstGeom prst="homePlate">
            <a:avLst>
              <a:gd name="adj" fmla="val 109325"/>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latin typeface="Times New Roman" pitchFamily="18" charset="0"/>
              </a:rPr>
              <a:t>Национальная оборона  </a:t>
            </a:r>
          </a:p>
          <a:p>
            <a:pPr algn="ctr" fontAlgn="auto">
              <a:spcBef>
                <a:spcPts val="0"/>
              </a:spcBef>
              <a:spcAft>
                <a:spcPts val="0"/>
              </a:spcAft>
              <a:defRPr/>
            </a:pPr>
            <a:r>
              <a:rPr lang="ru-RU" sz="1400" b="1" dirty="0">
                <a:solidFill>
                  <a:schemeClr val="tx1"/>
                </a:solidFill>
                <a:latin typeface="Times New Roman" pitchFamily="18" charset="0"/>
              </a:rPr>
              <a:t>299,6 тыс. руб.</a:t>
            </a:r>
          </a:p>
        </p:txBody>
      </p:sp>
      <p:sp>
        <p:nvSpPr>
          <p:cNvPr id="21" name="Пятиугольник 20"/>
          <p:cNvSpPr/>
          <p:nvPr/>
        </p:nvSpPr>
        <p:spPr>
          <a:xfrm>
            <a:off x="357188" y="2857500"/>
            <a:ext cx="2857500" cy="1285875"/>
          </a:xfrm>
          <a:prstGeom prst="homePlate">
            <a:avLst>
              <a:gd name="adj" fmla="val 82280"/>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latin typeface="Times New Roman" pitchFamily="18" charset="0"/>
              </a:rPr>
              <a:t>Национальная безопасность</a:t>
            </a:r>
          </a:p>
          <a:p>
            <a:pPr algn="ctr" fontAlgn="auto">
              <a:spcBef>
                <a:spcPts val="0"/>
              </a:spcBef>
              <a:spcAft>
                <a:spcPts val="0"/>
              </a:spcAft>
              <a:defRPr/>
            </a:pPr>
            <a:r>
              <a:rPr lang="ru-RU" sz="1400" b="1" dirty="0">
                <a:solidFill>
                  <a:schemeClr val="tx1"/>
                </a:solidFill>
                <a:latin typeface="Times New Roman" pitchFamily="18" charset="0"/>
              </a:rPr>
              <a:t> и правоохранительная деятельность </a:t>
            </a:r>
          </a:p>
          <a:p>
            <a:pPr algn="ctr" fontAlgn="auto">
              <a:spcBef>
                <a:spcPts val="0"/>
              </a:spcBef>
              <a:spcAft>
                <a:spcPts val="0"/>
              </a:spcAft>
              <a:defRPr/>
            </a:pPr>
            <a:r>
              <a:rPr lang="ru-RU" sz="1400" b="1" dirty="0">
                <a:solidFill>
                  <a:schemeClr val="tx1"/>
                </a:solidFill>
                <a:latin typeface="Times New Roman" pitchFamily="18" charset="0"/>
              </a:rPr>
              <a:t>150,0 тыс. руб.</a:t>
            </a:r>
          </a:p>
        </p:txBody>
      </p:sp>
      <p:sp>
        <p:nvSpPr>
          <p:cNvPr id="23" name="Пятиугольник 22"/>
          <p:cNvSpPr/>
          <p:nvPr/>
        </p:nvSpPr>
        <p:spPr>
          <a:xfrm>
            <a:off x="357188" y="4429125"/>
            <a:ext cx="2786062" cy="946150"/>
          </a:xfrm>
          <a:prstGeom prst="homePlate">
            <a:avLst>
              <a:gd name="adj" fmla="val 66197"/>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latin typeface="Times New Roman" pitchFamily="18" charset="0"/>
              </a:rPr>
              <a:t>Благоустройство – 17 422,5 тыс. руб.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2000" fill="hold"/>
                                        <p:tgtEl>
                                          <p:spTgt spid="14338"/>
                                        </p:tgtEl>
                                        <p:attrNameLst>
                                          <p:attrName>ppt_x</p:attrName>
                                        </p:attrNameLst>
                                      </p:cBhvr>
                                      <p:tavLst>
                                        <p:tav tm="0">
                                          <p:val>
                                            <p:strVal val="#ppt_x"/>
                                          </p:val>
                                        </p:tav>
                                        <p:tav tm="100000">
                                          <p:val>
                                            <p:strVal val="#ppt_x"/>
                                          </p:val>
                                        </p:tav>
                                      </p:tavLst>
                                    </p:anim>
                                    <p:anim calcmode="lin" valueType="num">
                                      <p:cBhvr additive="base">
                                        <p:cTn id="8" dur="2000" fill="hold"/>
                                        <p:tgtEl>
                                          <p:spTgt spid="1433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grpId="0" nodeType="afterEffect">
                                  <p:stCondLst>
                                    <p:cond delay="0"/>
                                  </p:stCondLst>
                                  <p:childTnLst>
                                    <p:set>
                                      <p:cBhvr>
                                        <p:cTn id="11" dur="1" fill="hold">
                                          <p:stCondLst>
                                            <p:cond delay="0"/>
                                          </p:stCondLst>
                                        </p:cTn>
                                        <p:tgtEl>
                                          <p:spTgt spid="14352"/>
                                        </p:tgtEl>
                                        <p:attrNameLst>
                                          <p:attrName>style.visibility</p:attrName>
                                        </p:attrNameLst>
                                      </p:cBhvr>
                                      <p:to>
                                        <p:strVal val="visible"/>
                                      </p:to>
                                    </p:set>
                                    <p:animEffect transition="in" filter="randombar(horizontal)">
                                      <p:cBhvr>
                                        <p:cTn id="12" dur="500"/>
                                        <p:tgtEl>
                                          <p:spTgt spid="14352"/>
                                        </p:tgtEl>
                                      </p:cBhvr>
                                    </p:animEffect>
                                  </p:childTnLst>
                                </p:cTn>
                              </p:par>
                            </p:childTnLst>
                          </p:cTn>
                        </p:par>
                        <p:par>
                          <p:cTn id="13" fill="hold" nodeType="afterGroup">
                            <p:stCondLst>
                              <p:cond delay="2500"/>
                            </p:stCondLst>
                            <p:childTnLst>
                              <p:par>
                                <p:cTn id="14" presetID="16" presetClass="entr" presetSubtype="26" fill="hold" grpId="0" nodeType="afterEffect">
                                  <p:stCondLst>
                                    <p:cond delay="0"/>
                                  </p:stCondLst>
                                  <p:childTnLst>
                                    <p:set>
                                      <p:cBhvr>
                                        <p:cTn id="15" dur="1" fill="hold">
                                          <p:stCondLst>
                                            <p:cond delay="0"/>
                                          </p:stCondLst>
                                        </p:cTn>
                                        <p:tgtEl>
                                          <p:spTgt spid="14340"/>
                                        </p:tgtEl>
                                        <p:attrNameLst>
                                          <p:attrName>style.visibility</p:attrName>
                                        </p:attrNameLst>
                                      </p:cBhvr>
                                      <p:to>
                                        <p:strVal val="visible"/>
                                      </p:to>
                                    </p:set>
                                    <p:animEffect transition="in" filter="barn(inHorizontal)">
                                      <p:cBhvr>
                                        <p:cTn id="16" dur="500"/>
                                        <p:tgtEl>
                                          <p:spTgt spid="14340"/>
                                        </p:tgtEl>
                                      </p:cBhvr>
                                    </p:animEffect>
                                  </p:childTnLst>
                                </p:cTn>
                              </p:par>
                            </p:childTnLst>
                          </p:cTn>
                        </p:par>
                        <p:par>
                          <p:cTn id="17" fill="hold" nodeType="afterGroup">
                            <p:stCondLst>
                              <p:cond delay="3000"/>
                            </p:stCondLst>
                            <p:childTnLst>
                              <p:par>
                                <p:cTn id="18" presetID="2" presetClass="entr" presetSubtype="2" fill="hold" grpId="0" nodeType="afterEffect">
                                  <p:stCondLst>
                                    <p:cond delay="0"/>
                                  </p:stCondLst>
                                  <p:childTnLst>
                                    <p:set>
                                      <p:cBhvr>
                                        <p:cTn id="19" dur="1" fill="hold">
                                          <p:stCondLst>
                                            <p:cond delay="0"/>
                                          </p:stCondLst>
                                        </p:cTn>
                                        <p:tgtEl>
                                          <p:spTgt spid="14348"/>
                                        </p:tgtEl>
                                        <p:attrNameLst>
                                          <p:attrName>style.visibility</p:attrName>
                                        </p:attrNameLst>
                                      </p:cBhvr>
                                      <p:to>
                                        <p:strVal val="visible"/>
                                      </p:to>
                                    </p:set>
                                    <p:anim calcmode="lin" valueType="num">
                                      <p:cBhvr additive="base">
                                        <p:cTn id="20" dur="2000" fill="hold"/>
                                        <p:tgtEl>
                                          <p:spTgt spid="14348"/>
                                        </p:tgtEl>
                                        <p:attrNameLst>
                                          <p:attrName>ppt_x</p:attrName>
                                        </p:attrNameLst>
                                      </p:cBhvr>
                                      <p:tavLst>
                                        <p:tav tm="0">
                                          <p:val>
                                            <p:strVal val="1+#ppt_w/2"/>
                                          </p:val>
                                        </p:tav>
                                        <p:tav tm="100000">
                                          <p:val>
                                            <p:strVal val="#ppt_x"/>
                                          </p:val>
                                        </p:tav>
                                      </p:tavLst>
                                    </p:anim>
                                    <p:anim calcmode="lin" valueType="num">
                                      <p:cBhvr additive="base">
                                        <p:cTn id="21" dur="2000" fill="hold"/>
                                        <p:tgtEl>
                                          <p:spTgt spid="14348"/>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5000"/>
                            </p:stCondLst>
                            <p:childTnLst>
                              <p:par>
                                <p:cTn id="23" presetID="2" presetClass="entr" presetSubtype="2" fill="hold" grpId="0" nodeType="afterEffect">
                                  <p:stCondLst>
                                    <p:cond delay="0"/>
                                  </p:stCondLst>
                                  <p:childTnLst>
                                    <p:set>
                                      <p:cBhvr>
                                        <p:cTn id="24" dur="1" fill="hold">
                                          <p:stCondLst>
                                            <p:cond delay="0"/>
                                          </p:stCondLst>
                                        </p:cTn>
                                        <p:tgtEl>
                                          <p:spTgt spid="14353"/>
                                        </p:tgtEl>
                                        <p:attrNameLst>
                                          <p:attrName>style.visibility</p:attrName>
                                        </p:attrNameLst>
                                      </p:cBhvr>
                                      <p:to>
                                        <p:strVal val="visible"/>
                                      </p:to>
                                    </p:set>
                                    <p:anim calcmode="lin" valueType="num">
                                      <p:cBhvr additive="base">
                                        <p:cTn id="25" dur="2000" fill="hold"/>
                                        <p:tgtEl>
                                          <p:spTgt spid="14353"/>
                                        </p:tgtEl>
                                        <p:attrNameLst>
                                          <p:attrName>ppt_x</p:attrName>
                                        </p:attrNameLst>
                                      </p:cBhvr>
                                      <p:tavLst>
                                        <p:tav tm="0">
                                          <p:val>
                                            <p:strVal val="1+#ppt_w/2"/>
                                          </p:val>
                                        </p:tav>
                                        <p:tav tm="100000">
                                          <p:val>
                                            <p:strVal val="#ppt_x"/>
                                          </p:val>
                                        </p:tav>
                                      </p:tavLst>
                                    </p:anim>
                                    <p:anim calcmode="lin" valueType="num">
                                      <p:cBhvr additive="base">
                                        <p:cTn id="26" dur="2000" fill="hold"/>
                                        <p:tgtEl>
                                          <p:spTgt spid="14353"/>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7000"/>
                            </p:stCondLst>
                            <p:childTnLst>
                              <p:par>
                                <p:cTn id="28" presetID="2" presetClass="entr" presetSubtype="2" fill="hold" grpId="0" nodeType="afterEffect">
                                  <p:stCondLst>
                                    <p:cond delay="0"/>
                                  </p:stCondLst>
                                  <p:childTnLst>
                                    <p:set>
                                      <p:cBhvr>
                                        <p:cTn id="29" dur="1" fill="hold">
                                          <p:stCondLst>
                                            <p:cond delay="0"/>
                                          </p:stCondLst>
                                        </p:cTn>
                                        <p:tgtEl>
                                          <p:spTgt spid="14354"/>
                                        </p:tgtEl>
                                        <p:attrNameLst>
                                          <p:attrName>style.visibility</p:attrName>
                                        </p:attrNameLst>
                                      </p:cBhvr>
                                      <p:to>
                                        <p:strVal val="visible"/>
                                      </p:to>
                                    </p:set>
                                    <p:anim calcmode="lin" valueType="num">
                                      <p:cBhvr additive="base">
                                        <p:cTn id="30" dur="2000" fill="hold"/>
                                        <p:tgtEl>
                                          <p:spTgt spid="14354"/>
                                        </p:tgtEl>
                                        <p:attrNameLst>
                                          <p:attrName>ppt_x</p:attrName>
                                        </p:attrNameLst>
                                      </p:cBhvr>
                                      <p:tavLst>
                                        <p:tav tm="0">
                                          <p:val>
                                            <p:strVal val="1+#ppt_w/2"/>
                                          </p:val>
                                        </p:tav>
                                        <p:tav tm="100000">
                                          <p:val>
                                            <p:strVal val="#ppt_x"/>
                                          </p:val>
                                        </p:tav>
                                      </p:tavLst>
                                    </p:anim>
                                    <p:anim calcmode="lin" valueType="num">
                                      <p:cBhvr additive="base">
                                        <p:cTn id="31" dur="2000" fill="hold"/>
                                        <p:tgtEl>
                                          <p:spTgt spid="14354"/>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9000"/>
                            </p:stCondLst>
                            <p:childTnLst>
                              <p:par>
                                <p:cTn id="33" presetID="2" presetClass="entr" presetSubtype="2" fill="hold" grpId="0" nodeType="afterEffect">
                                  <p:stCondLst>
                                    <p:cond delay="0"/>
                                  </p:stCondLst>
                                  <p:childTnLst>
                                    <p:set>
                                      <p:cBhvr>
                                        <p:cTn id="34" dur="1" fill="hold">
                                          <p:stCondLst>
                                            <p:cond delay="0"/>
                                          </p:stCondLst>
                                        </p:cTn>
                                        <p:tgtEl>
                                          <p:spTgt spid="14355"/>
                                        </p:tgtEl>
                                        <p:attrNameLst>
                                          <p:attrName>style.visibility</p:attrName>
                                        </p:attrNameLst>
                                      </p:cBhvr>
                                      <p:to>
                                        <p:strVal val="visible"/>
                                      </p:to>
                                    </p:set>
                                    <p:anim calcmode="lin" valueType="num">
                                      <p:cBhvr additive="base">
                                        <p:cTn id="35" dur="2000" fill="hold"/>
                                        <p:tgtEl>
                                          <p:spTgt spid="14355"/>
                                        </p:tgtEl>
                                        <p:attrNameLst>
                                          <p:attrName>ppt_x</p:attrName>
                                        </p:attrNameLst>
                                      </p:cBhvr>
                                      <p:tavLst>
                                        <p:tav tm="0">
                                          <p:val>
                                            <p:strVal val="1+#ppt_w/2"/>
                                          </p:val>
                                        </p:tav>
                                        <p:tav tm="100000">
                                          <p:val>
                                            <p:strVal val="#ppt_x"/>
                                          </p:val>
                                        </p:tav>
                                      </p:tavLst>
                                    </p:anim>
                                    <p:anim calcmode="lin" valueType="num">
                                      <p:cBhvr additive="base">
                                        <p:cTn id="36" dur="2000" fill="hold"/>
                                        <p:tgtEl>
                                          <p:spTgt spid="14355"/>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11000"/>
                            </p:stCondLst>
                            <p:childTnLst>
                              <p:par>
                                <p:cTn id="38" presetID="2" presetClass="entr" presetSubtype="2" fill="hold" grpId="0" nodeType="afterEffect">
                                  <p:stCondLst>
                                    <p:cond delay="0"/>
                                  </p:stCondLst>
                                  <p:childTnLst>
                                    <p:set>
                                      <p:cBhvr>
                                        <p:cTn id="39" dur="1" fill="hold">
                                          <p:stCondLst>
                                            <p:cond delay="0"/>
                                          </p:stCondLst>
                                        </p:cTn>
                                        <p:tgtEl>
                                          <p:spTgt spid="14357"/>
                                        </p:tgtEl>
                                        <p:attrNameLst>
                                          <p:attrName>style.visibility</p:attrName>
                                        </p:attrNameLst>
                                      </p:cBhvr>
                                      <p:to>
                                        <p:strVal val="visible"/>
                                      </p:to>
                                    </p:set>
                                    <p:anim calcmode="lin" valueType="num">
                                      <p:cBhvr additive="base">
                                        <p:cTn id="40" dur="2000" fill="hold"/>
                                        <p:tgtEl>
                                          <p:spTgt spid="14357"/>
                                        </p:tgtEl>
                                        <p:attrNameLst>
                                          <p:attrName>ppt_x</p:attrName>
                                        </p:attrNameLst>
                                      </p:cBhvr>
                                      <p:tavLst>
                                        <p:tav tm="0">
                                          <p:val>
                                            <p:strVal val="1+#ppt_w/2"/>
                                          </p:val>
                                        </p:tav>
                                        <p:tav tm="100000">
                                          <p:val>
                                            <p:strVal val="#ppt_x"/>
                                          </p:val>
                                        </p:tav>
                                      </p:tavLst>
                                    </p:anim>
                                    <p:anim calcmode="lin" valueType="num">
                                      <p:cBhvr additive="base">
                                        <p:cTn id="41" dur="2000" fill="hold"/>
                                        <p:tgtEl>
                                          <p:spTgt spid="143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0" grpId="0" animBg="1"/>
      <p:bldP spid="14348" grpId="0" animBg="1"/>
      <p:bldP spid="14352" grpId="0" animBg="1"/>
      <p:bldP spid="14353" grpId="0" animBg="1"/>
      <p:bldP spid="14354" grpId="0" animBg="1"/>
      <p:bldP spid="14355" grpId="0" animBg="1"/>
      <p:bldP spid="1435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13104</TotalTime>
  <Words>772</Words>
  <Application>Microsoft Office PowerPoint</Application>
  <PresentationFormat>Экран (4:3)</PresentationFormat>
  <Paragraphs>246</Paragraphs>
  <Slides>12</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Constantia</vt:lpstr>
      <vt:lpstr>Wingdings 2</vt:lpstr>
      <vt:lpstr>Times New Roman</vt:lpstr>
      <vt:lpstr>Поток</vt:lpstr>
      <vt:lpstr>Презентация PowerPoint</vt:lpstr>
      <vt:lpstr>Общие сведения о муниципальном образовании Клопицкое сельское поселение Волосовского муниципального района Ленинградской области</vt:lpstr>
      <vt:lpstr>Показатели  исполнения  бюджета Клопицкого сельского поселения Волосовского района за 2022год</vt:lpstr>
      <vt:lpstr>Показатели исполнения доходной части бюджета Клопицкого сельского поселения  за 2022 год</vt:lpstr>
      <vt:lpstr>Исполнение доходной части бюджета Клопицкого сельского поселения в 2022 году в части налоговых доходов</vt:lpstr>
      <vt:lpstr>Исполнение доходной части бюджета Клопицкого сельского поселения в 2022 году в части неналоговых доходов</vt:lpstr>
      <vt:lpstr>Исполнение доходной части бюджета Клопицкого сельского поселения в части налоговых и неналоговых доходов за 2022 год</vt:lpstr>
      <vt:lpstr>Исполнение  расходной  части  бюджета  Клопицкого сельского поселения Волосовского района за 2022 год</vt:lpstr>
      <vt:lpstr>Исполнение расходной части бюджета Клопицкого сельского поселения Волосовского района за 2022 год</vt:lpstr>
      <vt:lpstr>Расходная часть бюджета Клопицкого сельского поселения Волосовского района за 2022 год</vt:lpstr>
      <vt:lpstr>Исполнение расходов  бюджета муниципального образования Клопицкое сельское поселение в программном формате   на 2022 год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Годовой отчет об исполнении бюджета Артемовского городского округа за 2013 год</dc:title>
  <dc:creator>Наталья Шиленко</dc:creator>
  <cp:lastModifiedBy>AlpUfa</cp:lastModifiedBy>
  <cp:revision>1769</cp:revision>
  <dcterms:created xsi:type="dcterms:W3CDTF">2014-04-10T11:32:30Z</dcterms:created>
  <dcterms:modified xsi:type="dcterms:W3CDTF">2024-03-13T11:21:45Z</dcterms:modified>
</cp:coreProperties>
</file>