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9" r:id="rId3"/>
    <p:sldId id="257" r:id="rId4"/>
    <p:sldId id="258" r:id="rId5"/>
    <p:sldId id="262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56" d="100"/>
          <a:sy n="56" d="100"/>
        </p:scale>
        <p:origin x="-90" y="-11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34BF65-7B62-4598-B318-4C326901372C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32238-AD9C-4370-B823-BDB7F5CD85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220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32238-AD9C-4370-B823-BDB7F5CD8562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01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70C6D89-2B56-7428-D7CD-EA5C8B6A07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B048BCC1-F9A7-83C6-621C-50C611FA92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17910DB-497A-79EE-5331-3CE645421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0C2C-6A5B-4065-B068-64AA38C50EDC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74204A5-66CB-1A6B-6132-A9F6A18AB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DEFC7DB-09A7-BACE-77FE-A68CC1820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0BA9-FDA8-42EA-996C-8ABD5B95AA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394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0A9DDA7-D26F-43CB-E3E6-1C0A4FE83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E7A24E9-52F2-3421-B52E-650F392C80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0F45E7D-4043-11DC-6B1F-51FFDBADF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0C2C-6A5B-4065-B068-64AA38C50EDC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71B1140-321A-A5E9-E598-E61AAF82D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AE36021-C892-3F3C-9631-439B07313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0BA9-FDA8-42EA-996C-8ABD5B95AA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937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67D7B0B1-77E1-6B06-50E3-BC4FCA6461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3B22B0BE-D421-D84C-00E9-06213D5328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6DC94A1-29E9-2539-B35A-3CEE8079D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0C2C-6A5B-4065-B068-64AA38C50EDC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DC0F0BE-7D00-ECB9-86BD-540899549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1532B6B-2EDF-3897-3DB7-685C8F357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0BA9-FDA8-42EA-996C-8ABD5B95AA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2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B2EF0DA-1807-562C-7044-DB1B294A5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4EF7811-047B-2A3B-A897-2D99E8E88E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E5D6579-2EB4-B00F-1DDB-B411FECD7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0C2C-6A5B-4065-B068-64AA38C50EDC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5C8B06E-631B-BCFA-0A87-1D0AE945B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6685DF9-B32A-3FAD-5E34-25C8A6F6F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0BA9-FDA8-42EA-996C-8ABD5B95AA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1815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8CD06A1-B65C-9793-25E9-1461A45B7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9E41F9B-163C-B4C3-9B1C-44F241DF22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5720840-C67F-B649-1822-00E1E1F16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0C2C-6A5B-4065-B068-64AA38C50EDC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AEDDD69-BBEF-35F6-8EB8-A87B99D9E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B971B31-E6F9-4BC3-AE64-1CDA80A6A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0BA9-FDA8-42EA-996C-8ABD5B95AA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00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018967D-D8A7-B2D1-FAC0-74B733DB1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7FBB29A-19B5-8494-28DF-A9962B0B00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E11C6441-6A31-0DD3-2512-CF660A98F1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1E6928D-E010-B4FB-61C6-D47FED673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0C2C-6A5B-4065-B068-64AA38C50EDC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DB6A155-A024-10C6-58C2-00734AA4E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5F92DE6-C92E-044B-A45A-24FFA867C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0BA9-FDA8-42EA-996C-8ABD5B95AA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1766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B0F683C-5389-0277-28BB-BCDC3E153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45A25E0-8CD4-AC4B-CBA5-72B62428A6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17636ADC-AFE7-3FF1-E358-1AF5D24E64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958E800F-C606-A446-E3C7-BB556CCC35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0747FB0D-FB7A-A7B2-72B1-B9BBDA33CF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45CE2577-820A-2D7A-1B37-5BA7998D8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0C2C-6A5B-4065-B068-64AA38C50EDC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6D9D4D93-3700-A2E7-D66B-736F7A264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F159C8EB-6800-E20A-747F-E749BFD82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0BA9-FDA8-42EA-996C-8ABD5B95AA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341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925470D-B23D-2AC1-304C-44D85ABBE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3CA13AD5-F51B-AA40-081B-5470CD054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0C2C-6A5B-4065-B068-64AA38C50EDC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966915EC-9EC0-26D6-6530-470FB1C4B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D45B6111-6449-78DC-9073-0A3C9A135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0BA9-FDA8-42EA-996C-8ABD5B95AA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517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DEC7EFBE-61DA-ADB1-44E1-D2CB61F92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0C2C-6A5B-4065-B068-64AA38C50EDC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F36AC6D0-0AA9-CF52-A97D-19A9B5E1F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9EB6F72D-B80E-2CC7-C908-5DC9013BB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0BA9-FDA8-42EA-996C-8ABD5B95AA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151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9618361-3803-6DC9-A593-C0476437D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8746F4D-97AE-E5EB-C609-E3722E172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050F2222-B19C-DD73-10FE-12CD904E44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BA36957-C545-8CEA-65B4-FC1DE7D1E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0C2C-6A5B-4065-B068-64AA38C50EDC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158FA89-1998-5350-33DC-E79235D1C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6300F83-0009-A59E-18CD-383F2C978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0BA9-FDA8-42EA-996C-8ABD5B95AA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662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CF64DB4-4FEC-E6CD-31A4-EFF34EA20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128CB8B9-029D-24C0-893C-ECF0D05C0A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EB8DEB9A-E89F-8565-28D3-F8C8B07C0B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CC9494A-E020-9558-E6E1-6A49A5A22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10C2C-6A5B-4065-B068-64AA38C50EDC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63B0370-612D-9577-57C7-C80F6D214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8DDCACB7-F7FC-5AE6-5517-029AE41B2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0BA9-FDA8-42EA-996C-8ABD5B95AA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601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2B66204-B7AD-F8CB-EC12-618CFB0F9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2A3B058-3BA2-B299-8C06-D85B52BEF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4E324A7-3898-7FA2-E869-6EA76D3458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10C2C-6A5B-4065-B068-64AA38C50EDC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AAB67D4-30F3-C4BA-E650-B3E3EE8286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17158B4-4C9A-A145-F374-2B2F2D8FE0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30BA9-FDA8-42EA-996C-8ABD5B95AA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039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9BFBC63-4CDD-46B9-ADA3-CE770B98A5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73397" y="1364006"/>
            <a:ext cx="9144000" cy="5539070"/>
          </a:xfrm>
        </p:spPr>
        <p:txBody>
          <a:bodyPr>
            <a:normAutofit/>
          </a:bodyPr>
          <a:lstStyle/>
          <a:p>
            <a:r>
              <a:rPr lang="ru-RU" sz="4800" b="1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ПАМЯТКА</a:t>
            </a:r>
            <a:r>
              <a:rPr lang="ru-RU" sz="3200" b="1" dirty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ru-RU" sz="3200" b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3200" b="1" dirty="0">
                <a:latin typeface="Segoe UI" panose="020B0502040204020203" pitchFamily="34" charset="0"/>
                <a:cs typeface="Segoe UI" panose="020B0502040204020203" pitchFamily="34" charset="0"/>
              </a:rPr>
              <a:t>по формированию фондов личного  происхождения жителей Ленинградской области -</a:t>
            </a:r>
            <a:br>
              <a:rPr lang="ru-RU" sz="3200" b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3200" b="1" dirty="0">
                <a:latin typeface="Segoe UI" panose="020B0502040204020203" pitchFamily="34" charset="0"/>
                <a:cs typeface="Segoe UI" panose="020B0502040204020203" pitchFamily="34" charset="0"/>
              </a:rPr>
              <a:t> участников Специальной военной операции</a:t>
            </a:r>
            <a:br>
              <a:rPr lang="ru-RU" sz="3200" b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3200" b="1" dirty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ru-RU" sz="3200" b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3200" b="1" dirty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ru-RU" sz="3200" b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ПРИ ПОДДЕРЖКЕ</a:t>
            </a:r>
            <a:b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ФИЛИАЛ ГОСУДАРСТВЕННОГО ФОНДА</a:t>
            </a:r>
            <a:b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«ЗАЩИТНИКИ ОТЕЧЕСТВА»</a:t>
            </a:r>
            <a:b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 ЛЕНИНГРАДСКОЙ ОБЛАСТИ</a:t>
            </a:r>
            <a:r>
              <a:rPr lang="ru-RU" sz="3200" b="1" dirty="0">
                <a:latin typeface="+mn-lt"/>
              </a:rPr>
              <a:t/>
            </a:r>
            <a:br>
              <a:rPr lang="ru-RU" sz="3200" b="1" dirty="0">
                <a:latin typeface="+mn-lt"/>
              </a:rPr>
            </a:br>
            <a:r>
              <a:rPr lang="ru-RU" sz="3200" b="1" dirty="0">
                <a:latin typeface="+mn-lt"/>
              </a:rPr>
              <a:t>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5F1D67DD-7570-1E14-2016-5D1B0338C76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8788" y="2316981"/>
            <a:ext cx="2094881" cy="209488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1ED334C0-9102-1F4A-BD7C-9A5D55383AC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87662" y="456209"/>
            <a:ext cx="3481547" cy="56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95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16C31D6-95E0-D64F-BD27-C41D34C59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Сдатчиками документов личного происхождения об участии жителей Ленинградской области в СВО могут быть:</a:t>
            </a:r>
            <a:r>
              <a:rPr lang="ru-RU" sz="2800" b="1" dirty="0"/>
              <a:t/>
            </a:r>
            <a:br>
              <a:rPr lang="ru-RU" sz="2800" b="1" dirty="0"/>
            </a:br>
            <a:endParaRPr lang="ru-RU" sz="28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DDCF102-1AD7-77F3-B359-B7AF2ADEE0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9587"/>
            <a:ext cx="10688392" cy="447328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latin typeface="Segoe UI" panose="020B0502040204020203" pitchFamily="34" charset="0"/>
                <a:cs typeface="Segoe UI" panose="020B0502040204020203" pitchFamily="34" charset="0"/>
              </a:rPr>
              <a:t>Участники СВО:</a:t>
            </a:r>
          </a:p>
          <a:p>
            <a:pPr marL="0" indent="0">
              <a:buNone/>
            </a:pPr>
            <a:r>
              <a:rPr lang="ru-RU" dirty="0">
                <a:latin typeface="Segoe UI" panose="020B0502040204020203" pitchFamily="34" charset="0"/>
                <a:cs typeface="Segoe UI" panose="020B0502040204020203" pitchFamily="34" charset="0"/>
              </a:rPr>
              <a:t>	военнослужащие, в том числе мобилизованные,</a:t>
            </a:r>
          </a:p>
          <a:p>
            <a:pPr marL="0" indent="0">
              <a:buNone/>
            </a:pPr>
            <a:r>
              <a:rPr lang="ru-RU" dirty="0">
                <a:latin typeface="Segoe UI" panose="020B0502040204020203" pitchFamily="34" charset="0"/>
                <a:cs typeface="Segoe UI" panose="020B0502040204020203" pitchFamily="34" charset="0"/>
              </a:rPr>
              <a:t>	добровольцы, </a:t>
            </a:r>
          </a:p>
          <a:p>
            <a:pPr marL="0" indent="0">
              <a:buNone/>
            </a:pPr>
            <a:r>
              <a:rPr lang="ru-RU" dirty="0">
                <a:latin typeface="Segoe UI" panose="020B0502040204020203" pitchFamily="34" charset="0"/>
                <a:cs typeface="Segoe UI" panose="020B0502040204020203" pitchFamily="34" charset="0"/>
              </a:rPr>
              <a:t>	участники иных вооруженных формирований.</a:t>
            </a:r>
          </a:p>
          <a:p>
            <a:r>
              <a:rPr lang="ru-RU" dirty="0">
                <a:latin typeface="Segoe UI" panose="020B0502040204020203" pitchFamily="34" charset="0"/>
                <a:cs typeface="Segoe UI" panose="020B0502040204020203" pitchFamily="34" charset="0"/>
              </a:rPr>
              <a:t>Военные корреспонденты.</a:t>
            </a:r>
          </a:p>
          <a:p>
            <a:r>
              <a:rPr lang="ru-RU" dirty="0">
                <a:latin typeface="Segoe UI" panose="020B0502040204020203" pitchFamily="34" charset="0"/>
                <a:cs typeface="Segoe UI" panose="020B0502040204020203" pitchFamily="34" charset="0"/>
              </a:rPr>
              <a:t>Родственники участников.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latin typeface="Segoe UI" panose="020B0502040204020203" pitchFamily="34" charset="0"/>
                <a:cs typeface="Segoe UI" panose="020B0502040204020203" pitchFamily="34" charset="0"/>
              </a:rPr>
              <a:t>Члены общественных организаций и благотворительных фондов, волонтеры оказывающие помощь в обеспечении проведения СВО.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2722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DDCF5A6-8442-BC90-8D75-1BA35D14E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485" y="339367"/>
            <a:ext cx="10515600" cy="1325563"/>
          </a:xfrm>
        </p:spPr>
        <p:txBody>
          <a:bodyPr>
            <a:normAutofit/>
          </a:bodyPr>
          <a:lstStyle/>
          <a:p>
            <a:r>
              <a:rPr lang="ru-RU" sz="48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 архив могут быть переданы: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C7EA7E99-037B-D865-1612-226A88A33E3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>
                <a:latin typeface="Segoe UI" panose="020B0502040204020203" pitchFamily="34" charset="0"/>
                <a:cs typeface="Segoe UI" panose="020B0502040204020203" pitchFamily="34" charset="0"/>
              </a:rPr>
              <a:t>• личные документы (удостоверения, свидетельства, военные билеты, наградные документы);</a:t>
            </a:r>
          </a:p>
          <a:p>
            <a:pPr marL="0" indent="0">
              <a:buNone/>
            </a:pPr>
            <a:r>
              <a:rPr lang="ru-RU" sz="1800" dirty="0">
                <a:latin typeface="Segoe UI" panose="020B0502040204020203" pitchFamily="34" charset="0"/>
                <a:cs typeface="Segoe UI" panose="020B0502040204020203" pitchFamily="34" charset="0"/>
              </a:rPr>
              <a:t>• дневники, записные книжки, мемуары, воспоминания;</a:t>
            </a:r>
          </a:p>
          <a:p>
            <a:pPr marL="0" indent="0">
              <a:buNone/>
            </a:pPr>
            <a:r>
              <a:rPr lang="ru-RU" sz="1800" dirty="0">
                <a:latin typeface="Segoe UI" panose="020B0502040204020203" pitchFamily="34" charset="0"/>
                <a:cs typeface="Segoe UI" panose="020B0502040204020203" pitchFamily="34" charset="0"/>
              </a:rPr>
              <a:t>• интервью с участниками СВО;</a:t>
            </a:r>
          </a:p>
          <a:p>
            <a:pPr marL="0" indent="0">
              <a:buNone/>
            </a:pPr>
            <a:r>
              <a:rPr lang="ru-RU" sz="1800" dirty="0">
                <a:latin typeface="Segoe UI" panose="020B0502040204020203" pitchFamily="34" charset="0"/>
                <a:cs typeface="Segoe UI" panose="020B0502040204020203" pitchFamily="34" charset="0"/>
              </a:rPr>
              <a:t>• документы профессиональной деятельности;</a:t>
            </a:r>
          </a:p>
          <a:p>
            <a:pPr marL="0" indent="0">
              <a:buNone/>
            </a:pPr>
            <a:r>
              <a:rPr lang="ru-RU" sz="1800" dirty="0">
                <a:latin typeface="Segoe UI" panose="020B0502040204020203" pitchFamily="34" charset="0"/>
                <a:cs typeface="Segoe UI" panose="020B0502040204020203" pitchFamily="34" charset="0"/>
              </a:rPr>
              <a:t>• творческие работы различных жанров (песни, стихи, рисунки);</a:t>
            </a:r>
          </a:p>
          <a:p>
            <a:pPr marL="0" indent="0">
              <a:buNone/>
            </a:pPr>
            <a:r>
              <a:rPr lang="ru-RU" sz="1800" dirty="0">
                <a:latin typeface="Segoe UI" panose="020B0502040204020203" pitchFamily="34" charset="0"/>
                <a:cs typeface="Segoe UI" panose="020B0502040204020203" pitchFamily="34" charset="0"/>
              </a:rPr>
              <a:t>• переписка;</a:t>
            </a:r>
          </a:p>
          <a:p>
            <a:pPr marL="0" indent="0">
              <a:buNone/>
            </a:pPr>
            <a:r>
              <a:rPr lang="ru-RU" sz="1800" dirty="0">
                <a:latin typeface="Segoe UI" panose="020B0502040204020203" pitchFamily="34" charset="0"/>
                <a:cs typeface="Segoe UI" panose="020B0502040204020203" pitchFamily="34" charset="0"/>
              </a:rPr>
              <a:t>• фотографии;</a:t>
            </a:r>
          </a:p>
          <a:p>
            <a:pPr marL="0" indent="0">
              <a:buNone/>
            </a:pPr>
            <a:r>
              <a:rPr lang="ru-RU" sz="1800" dirty="0">
                <a:latin typeface="Segoe UI" panose="020B0502040204020203" pitchFamily="34" charset="0"/>
                <a:cs typeface="Segoe UI" panose="020B0502040204020203" pitchFamily="34" charset="0"/>
              </a:rPr>
              <a:t>• документы об участнике (статьи, вырезки из газет и журналов).</a:t>
            </a:r>
          </a:p>
          <a:p>
            <a:endParaRPr lang="ru-RU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6172200" y="6095758"/>
            <a:ext cx="5286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Перед обращением в архив документы </a:t>
            </a:r>
          </a:p>
          <a:p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желательно систематизировать по видам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59C13357-320C-DEF9-4C1B-4D1520C1A3F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3485" y="1781493"/>
            <a:ext cx="5135451" cy="5076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766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8D1F54D-1BB9-6EB2-2C70-D48407C7A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bg1"/>
                </a:solidFill>
              </a:rPr>
              <a:t>Как обратиться в архив?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EEA56E8B-BF23-941A-10CC-3D41C317BB8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9152" y="1763367"/>
            <a:ext cx="4609821" cy="5094633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5FC6BA28-ADE6-7333-7E96-EA3BF5814097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37666" y="2665303"/>
            <a:ext cx="5166575" cy="2988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637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8768" y="338523"/>
            <a:ext cx="10515600" cy="830854"/>
          </a:xfrm>
        </p:spPr>
        <p:txBody>
          <a:bodyPr/>
          <a:lstStyle/>
          <a:p>
            <a:r>
              <a:rPr lang="ru-RU" b="1" dirty="0">
                <a:solidFill>
                  <a:schemeClr val="bg1"/>
                </a:solidFill>
              </a:rPr>
              <a:t>Порядок передачи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0283" y="1081425"/>
            <a:ext cx="6785464" cy="3567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dirty="0">
                <a:solidFill>
                  <a:schemeClr val="bg1"/>
                </a:solidFill>
              </a:rPr>
              <a:t>Установлен Правилами </a:t>
            </a:r>
            <a:r>
              <a:rPr lang="ru-RU" sz="2000" dirty="0" err="1">
                <a:solidFill>
                  <a:schemeClr val="bg1"/>
                </a:solidFill>
              </a:rPr>
              <a:t>Росархива</a:t>
            </a:r>
            <a:r>
              <a:rPr lang="ru-RU" sz="2000" dirty="0">
                <a:solidFill>
                  <a:schemeClr val="bg1"/>
                </a:solidFill>
              </a:rPr>
              <a:t> от 2 </a:t>
            </a:r>
            <a:r>
              <a:rPr lang="ru-RU" sz="2000">
                <a:solidFill>
                  <a:schemeClr val="bg1"/>
                </a:solidFill>
              </a:rPr>
              <a:t>марта </a:t>
            </a:r>
            <a:r>
              <a:rPr lang="ru-RU" sz="2000" smtClean="0">
                <a:solidFill>
                  <a:schemeClr val="bg1"/>
                </a:solidFill>
              </a:rPr>
              <a:t>2020 </a:t>
            </a:r>
            <a:r>
              <a:rPr lang="ru-RU" sz="2000" dirty="0">
                <a:solidFill>
                  <a:schemeClr val="bg1"/>
                </a:solidFill>
              </a:rPr>
              <a:t>г. № 24</a:t>
            </a: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767861" y="2424600"/>
            <a:ext cx="10515600" cy="3264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184EA4EF-56ED-9648-5D79-98C5B8649ECD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93403" y="1802167"/>
            <a:ext cx="2963275" cy="4949301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79DA133C-FAEA-5A97-D845-655E683C1080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8539" y="2693360"/>
            <a:ext cx="4703706" cy="2577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857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bg1"/>
                </a:solidFill>
              </a:rPr>
              <a:t>Гарантии сохранности и защиты данных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3459" y="2049717"/>
            <a:ext cx="5137638" cy="4351338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СОХРАННОСТЬ</a:t>
            </a:r>
          </a:p>
          <a:p>
            <a:pPr marL="0" indent="0" algn="ctr">
              <a:buNone/>
            </a:pPr>
            <a:endParaRPr lang="ru-RU" sz="24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ru-RU" sz="2400" dirty="0">
                <a:latin typeface="Segoe UI" panose="020B0502040204020203" pitchFamily="34" charset="0"/>
                <a:cs typeface="Segoe UI" panose="020B0502040204020203" pitchFamily="34" charset="0"/>
              </a:rPr>
              <a:t>Соблюдение условий хранения</a:t>
            </a:r>
          </a:p>
          <a:p>
            <a:endParaRPr lang="ru-RU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ru-RU" sz="2400" dirty="0">
                <a:latin typeface="Segoe UI" panose="020B0502040204020203" pitchFamily="34" charset="0"/>
                <a:cs typeface="Segoe UI" panose="020B0502040204020203" pitchFamily="34" charset="0"/>
              </a:rPr>
              <a:t>Реставрация документов                           (при необходимости)</a:t>
            </a:r>
          </a:p>
          <a:p>
            <a:endParaRPr lang="ru-RU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ru-RU" sz="2400" dirty="0">
                <a:latin typeface="Segoe UI" panose="020B0502040204020203" pitchFamily="34" charset="0"/>
                <a:cs typeface="Segoe UI" panose="020B0502040204020203" pitchFamily="34" charset="0"/>
              </a:rPr>
              <a:t>Строгий учет наличия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5673968" y="2049717"/>
            <a:ext cx="6213231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2600" b="1" dirty="0">
                <a:latin typeface="Segoe UI" panose="020B0502040204020203" pitchFamily="34" charset="0"/>
                <a:cs typeface="Segoe UI" panose="020B0502040204020203" pitchFamily="34" charset="0"/>
              </a:rPr>
              <a:t>ЗАЩИТА ПЕРСОНАЛЬНЫХ ДАННЫХ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ru-RU" sz="2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ru-RU" sz="2600" dirty="0">
                <a:latin typeface="Segoe UI" panose="020B0502040204020203" pitchFamily="34" charset="0"/>
                <a:cs typeface="Segoe UI" panose="020B0502040204020203" pitchFamily="34" charset="0"/>
              </a:rPr>
              <a:t>Ограничение доступа 75 лет                                   с момента создания документа</a:t>
            </a:r>
          </a:p>
          <a:p>
            <a:pPr marL="0" indent="0">
              <a:buNone/>
            </a:pPr>
            <a:endParaRPr lang="ru-RU" sz="2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ru-RU" sz="2600" dirty="0">
                <a:latin typeface="Segoe UI" panose="020B0502040204020203" pitchFamily="34" charset="0"/>
                <a:cs typeface="Segoe UI" panose="020B0502040204020203" pitchFamily="34" charset="0"/>
              </a:rPr>
              <a:t> Защита интеллектуальной собственности</a:t>
            </a:r>
          </a:p>
          <a:p>
            <a:pPr marL="0" indent="0">
              <a:buNone/>
            </a:pPr>
            <a:endParaRPr lang="ru-RU" sz="2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ru-RU" sz="2600" dirty="0">
                <a:latin typeface="Segoe UI" panose="020B0502040204020203" pitchFamily="34" charset="0"/>
                <a:cs typeface="Segoe UI" panose="020B0502040204020203" pitchFamily="34" charset="0"/>
              </a:rPr>
              <a:t>Снятие или снижение ограничения по желанию заявителя </a:t>
            </a:r>
          </a:p>
          <a:p>
            <a:pPr marL="0" indent="0" algn="ctr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047637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158</Words>
  <Application>Microsoft Office PowerPoint</Application>
  <PresentationFormat>Произвольный</PresentationFormat>
  <Paragraphs>39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ПАМЯТКА по формированию фондов личного  происхождения жителей Ленинградской области -  участников Специальной военной операции   ПРИ ПОДДЕРЖКЕ  ФИЛИАЛ ГОСУДАРСТВЕННОГО ФОНДА «ЗАЩИТНИКИ ОТЕЧЕСТВА» В ЛЕНИНГРАДСКОЙ ОБЛАСТИ  </vt:lpstr>
      <vt:lpstr>Сдатчиками документов личного происхождения об участии жителей Ленинградской области в СВО могут быть: </vt:lpstr>
      <vt:lpstr>В архив могут быть переданы:</vt:lpstr>
      <vt:lpstr>Как обратиться в архив?</vt:lpstr>
      <vt:lpstr>Порядок передачи</vt:lpstr>
      <vt:lpstr>Гарантии сохранности и защиты данных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Памятка по формированию фондов личного  происхождения участников СВО Ленинградской области</dc:title>
  <dc:creator>ЛОГАВ Ленинградский областной государственный архив в Выборге</dc:creator>
  <cp:lastModifiedBy>AlpUfa</cp:lastModifiedBy>
  <cp:revision>23</cp:revision>
  <dcterms:created xsi:type="dcterms:W3CDTF">2024-07-11T06:49:26Z</dcterms:created>
  <dcterms:modified xsi:type="dcterms:W3CDTF">2024-12-03T09:33:39Z</dcterms:modified>
</cp:coreProperties>
</file>